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2" r:id="rId2"/>
    <p:sldId id="465" r:id="rId3"/>
    <p:sldId id="494" r:id="rId4"/>
    <p:sldId id="493" r:id="rId5"/>
    <p:sldId id="484" r:id="rId6"/>
    <p:sldId id="489" r:id="rId7"/>
    <p:sldId id="491" r:id="rId8"/>
    <p:sldId id="464" r:id="rId9"/>
    <p:sldId id="481" r:id="rId10"/>
    <p:sldId id="480" r:id="rId11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02"/>
            <p14:sldId id="465"/>
          </p14:sldIdLst>
        </p14:section>
        <p14:section name="Представяне на темата" id="{3A1ED36B-600C-4292-A48B-8225656FA786}">
          <p14:sldIdLst>
            <p14:sldId id="494"/>
            <p14:sldId id="493"/>
            <p14:sldId id="484"/>
            <p14:sldId id="489"/>
            <p14:sldId id="491"/>
          </p14:sldIdLst>
        </p14:section>
        <p14:section name="Заключения" id="{10E03AB1-9AA8-4E86-9A64-D741901E50A2}">
          <p14:sldIdLst>
            <p14:sldId id="464"/>
            <p14:sldId id="48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68" d="100"/>
          <a:sy n="68" d="100"/>
        </p:scale>
        <p:origin x="64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5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090829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469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6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558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1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0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 smtClean="0">
                <a:latin typeface="+mn-ea"/>
              </a:rPr>
              <a:t>Многомерни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Назъбени масиви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Използване на назъбени масиви</a:t>
            </a:r>
            <a:endParaRPr lang="bg-B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Назъбен масив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(jagged array)</a:t>
            </a:r>
            <a:r>
              <a:rPr lang="bg-BG" dirty="0" smtClean="0"/>
              <a:t> = масив от масиви, всеки с различна дължина</a:t>
            </a:r>
          </a:p>
          <a:p>
            <a:r>
              <a:rPr lang="bg-BG" dirty="0" smtClean="0"/>
              <a:t>Назъбените масиви се създават чрез </a:t>
            </a:r>
            <a:r>
              <a:rPr lang="en-US" dirty="0" smtClean="0"/>
              <a:t>1 </a:t>
            </a:r>
            <a:r>
              <a:rPr lang="bg-BG" dirty="0" smtClean="0"/>
              <a:t>двойка от скоби</a:t>
            </a:r>
            <a:r>
              <a:rPr lang="en-US" dirty="0" smtClean="0"/>
              <a:t> </a:t>
            </a:r>
            <a:r>
              <a:rPr lang="bg-BG" dirty="0" smtClean="0"/>
              <a:t>за всяко измерение:</a:t>
            </a:r>
          </a:p>
          <a:p>
            <a:endParaRPr lang="bg-BG" dirty="0"/>
          </a:p>
          <a:p>
            <a:r>
              <a:rPr lang="bg-BG" dirty="0" smtClean="0"/>
              <a:t>Заделяне:</a:t>
            </a:r>
          </a:p>
          <a:p>
            <a:endParaRPr lang="bg-BG" dirty="0" smtClean="0"/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Назъбени масиви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644516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[][] </a:t>
            </a:r>
            <a:r>
              <a:rPr lang="en-US" sz="2800" dirty="0" err="1" smtClean="0"/>
              <a:t>jaggedArray</a:t>
            </a:r>
            <a:r>
              <a:rPr lang="en-US" sz="2800" dirty="0" smtClean="0"/>
              <a:t>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5066003"/>
            <a:ext cx="105155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jaggedArray</a:t>
            </a:r>
            <a:r>
              <a:rPr lang="bg-BG" sz="2800" dirty="0" smtClean="0"/>
              <a:t> = </a:t>
            </a:r>
            <a:r>
              <a:rPr lang="en-US" sz="2800" dirty="0" smtClean="0"/>
              <a:t>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[2][];</a:t>
            </a:r>
          </a:p>
          <a:p>
            <a:r>
              <a:rPr lang="en-US" sz="2800" dirty="0" err="1" smtClean="0"/>
              <a:t>jaggedArray</a:t>
            </a:r>
            <a:r>
              <a:rPr lang="en-US" sz="2800" dirty="0" smtClean="0"/>
              <a:t>[0] 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[5];</a:t>
            </a:r>
          </a:p>
          <a:p>
            <a:r>
              <a:rPr lang="en-US" sz="2800" dirty="0" err="1" smtClean="0"/>
              <a:t>jaggedArray</a:t>
            </a:r>
            <a:r>
              <a:rPr lang="en-US" sz="2800" dirty="0" smtClean="0"/>
              <a:t>[1] 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[3];</a:t>
            </a:r>
          </a:p>
        </p:txBody>
      </p:sp>
    </p:spTree>
    <p:extLst>
      <p:ext uri="{BB962C8B-B14F-4D97-AF65-F5344CB8AC3E}">
        <p14:creationId xmlns:p14="http://schemas.microsoft.com/office/powerpoint/2010/main" val="32842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Инициализиране:</a:t>
            </a:r>
          </a:p>
          <a:p>
            <a:endParaRPr lang="bg-BG" dirty="0" smtClean="0"/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Назъбени масиви</a:t>
            </a:r>
            <a:endParaRPr lang="bg-BG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18288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[][] </a:t>
            </a:r>
            <a:r>
              <a:rPr lang="en-US" sz="2800" dirty="0" err="1" smtClean="0"/>
              <a:t>jaggedArray</a:t>
            </a:r>
            <a:r>
              <a:rPr lang="bg-BG" sz="2800" dirty="0" smtClean="0"/>
              <a:t> =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 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[] { 2, 8, 4, 6},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[] { 3, 6},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[] { 10, 20, 40}</a:t>
            </a:r>
          </a:p>
          <a:p>
            <a:r>
              <a:rPr lang="en-US" sz="2800" dirty="0" smtClean="0"/>
              <a:t>};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55801"/>
              </p:ext>
            </p:extLst>
          </p:nvPr>
        </p:nvGraphicFramePr>
        <p:xfrm>
          <a:off x="8370230" y="2209800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/>
                <a:gridCol w="686967"/>
                <a:gridCol w="686967"/>
                <a:gridCol w="686967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217832" y="161038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5520"/>
              </p:ext>
            </p:extLst>
          </p:nvPr>
        </p:nvGraphicFramePr>
        <p:xfrm>
          <a:off x="8370230" y="2819400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/>
                <a:gridCol w="686967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49521"/>
              </p:ext>
            </p:extLst>
          </p:nvPr>
        </p:nvGraphicFramePr>
        <p:xfrm>
          <a:off x="8370230" y="3429000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/>
                <a:gridCol w="686967"/>
                <a:gridCol w="686967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 rot="5400000">
            <a:off x="6546522" y="290069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6412" y="2895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50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Достъп до елементите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Назъбен масив от двумерни масиви:</a:t>
            </a:r>
          </a:p>
          <a:p>
            <a:pPr>
              <a:lnSpc>
                <a:spcPct val="100000"/>
              </a:lnSpc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Назъбени масиви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905000"/>
            <a:ext cx="5410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jaggedArray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][</a:t>
            </a:r>
            <a:r>
              <a:rPr lang="en-US" sz="2800" dirty="0" smtClean="0"/>
              <a:t>3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 = </a:t>
            </a:r>
            <a:r>
              <a:rPr lang="en-US" sz="2800" dirty="0" smtClean="0">
                <a:solidFill>
                  <a:schemeClr val="tx1"/>
                </a:solidFill>
              </a:rPr>
              <a:t>18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846803"/>
            <a:ext cx="11125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[][,] </a:t>
            </a:r>
            <a:r>
              <a:rPr lang="en-US" sz="2800" dirty="0" err="1" smtClean="0">
                <a:solidFill>
                  <a:schemeClr val="tx1"/>
                </a:solidFill>
              </a:rPr>
              <a:t>jaggedOfTwo</a:t>
            </a:r>
            <a:r>
              <a:rPr lang="en-US" sz="2800" dirty="0" smtClean="0">
                <a:solidFill>
                  <a:schemeClr val="tx1"/>
                </a:solidFill>
              </a:rPr>
              <a:t> = new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[2][,];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[0]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{5, 3}, {2, 9} };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jaggedOfTwo</a:t>
            </a:r>
            <a:r>
              <a:rPr lang="en-US" sz="2800" dirty="0" smtClean="0">
                <a:solidFill>
                  <a:schemeClr val="tx1"/>
                </a:solidFill>
              </a:rPr>
              <a:t>[1] </a:t>
            </a:r>
            <a:r>
              <a:rPr lang="en-US" sz="2800" dirty="0">
                <a:solidFill>
                  <a:schemeClr val="tx1"/>
                </a:solidFill>
              </a:rPr>
              <a:t>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</a:t>
            </a:r>
            <a:r>
              <a:rPr lang="en-US" sz="2800" dirty="0" smtClean="0">
                <a:solidFill>
                  <a:schemeClr val="tx1"/>
                </a:solidFill>
              </a:rPr>
              <a:t>{3, 5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2}, {8, 2</a:t>
            </a:r>
            <a:r>
              <a:rPr lang="en-US" sz="2800" dirty="0">
                <a:solidFill>
                  <a:schemeClr val="tx1"/>
                </a:solidFill>
              </a:rPr>
              <a:t>, 9} };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7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Генерирайте и изпечатайте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Триъгълника на Паскал </a:t>
            </a:r>
            <a:r>
              <a:rPr lang="bg-BG" dirty="0" smtClean="0"/>
              <a:t>по зададена височина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bg-BG" dirty="0" smtClean="0"/>
              <a:t>. Триъгълника на паскал съдържа:</a:t>
            </a:r>
          </a:p>
          <a:p>
            <a:pPr lvl="1"/>
            <a:r>
              <a:rPr lang="bg-BG" dirty="0" smtClean="0"/>
              <a:t>Числото 1 на 1 ред</a:t>
            </a:r>
          </a:p>
          <a:p>
            <a:pPr lvl="1"/>
            <a:r>
              <a:rPr lang="bg-BG" dirty="0" smtClean="0"/>
              <a:t>Всяко число на всеки следващ ред се получава от сбора на двете числа над него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Задача: Триъгълник на Паскал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16168" y="5082136"/>
            <a:ext cx="9348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3503612" y="4472536"/>
            <a:ext cx="2944844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>
                <a:solidFill>
                  <a:schemeClr val="tx1"/>
                </a:solidFill>
              </a:rPr>
              <a:t>        1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   1   1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  1   2   1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1   3   3   1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1   4   6   4   1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60612" y="5105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978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 smtClean="0"/>
          </a:p>
          <a:p>
            <a:endParaRPr lang="en-US" dirty="0" smtClean="0"/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Триъгълник на Паскал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 err="1" smtClean="0">
                <a:solidFill>
                  <a:schemeClr val="tx1"/>
                </a:solidFill>
              </a:rPr>
              <a:t>nt</a:t>
            </a:r>
            <a:r>
              <a:rPr lang="en-US" sz="2200" dirty="0" smtClean="0">
                <a:solidFill>
                  <a:schemeClr val="tx1"/>
                </a:solidFill>
              </a:rPr>
              <a:t> h = </a:t>
            </a:r>
            <a:r>
              <a:rPr lang="en-US" sz="2200" dirty="0" err="1" smtClean="0">
                <a:solidFill>
                  <a:schemeClr val="tx1"/>
                </a:solidFill>
              </a:rPr>
              <a:t>int.Parse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</a:rPr>
              <a:t>Console.ReadLine</a:t>
            </a:r>
            <a:r>
              <a:rPr lang="en-US" sz="2200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</a:t>
            </a:r>
            <a:r>
              <a:rPr lang="en-US" sz="2200" dirty="0" smtClean="0">
                <a:solidFill>
                  <a:schemeClr val="tx1"/>
                </a:solidFill>
              </a:rPr>
              <a:t>ong[][] triangle = new long[h+1][];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for(</a:t>
            </a:r>
            <a:r>
              <a:rPr lang="en-US" sz="2200" dirty="0" err="1" smtClean="0">
                <a:solidFill>
                  <a:schemeClr val="tx1"/>
                </a:solidFill>
              </a:rPr>
              <a:t>int</a:t>
            </a:r>
            <a:r>
              <a:rPr lang="en-US" sz="2200" dirty="0" smtClean="0">
                <a:solidFill>
                  <a:schemeClr val="tx1"/>
                </a:solidFill>
              </a:rPr>
              <a:t> row = 0; row &lt; h; row++) {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triangle[row] = new long[row + 1];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riangle[0][0] =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</a:t>
            </a:r>
            <a:r>
              <a:rPr lang="en-US" sz="2200" dirty="0" smtClean="0">
                <a:solidFill>
                  <a:schemeClr val="tx1"/>
                </a:solidFill>
              </a:rPr>
              <a:t>h-1; </a:t>
            </a:r>
            <a:r>
              <a:rPr lang="en-US" sz="2200" dirty="0">
                <a:solidFill>
                  <a:schemeClr val="tx1"/>
                </a:solidFill>
              </a:rPr>
              <a:t>row++) {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for(</a:t>
            </a:r>
            <a:r>
              <a:rPr lang="en-US" sz="2200" dirty="0" err="1" smtClean="0">
                <a:solidFill>
                  <a:schemeClr val="tx1"/>
                </a:solidFill>
              </a:rPr>
              <a:t>int</a:t>
            </a:r>
            <a:r>
              <a:rPr lang="en-US" sz="2200" dirty="0" smtClean="0">
                <a:solidFill>
                  <a:schemeClr val="tx1"/>
                </a:solidFill>
              </a:rPr>
              <a:t> col </a:t>
            </a:r>
            <a:r>
              <a:rPr lang="en-US" sz="2200" dirty="0">
                <a:solidFill>
                  <a:schemeClr val="tx1"/>
                </a:solidFill>
              </a:rPr>
              <a:t>= 0; </a:t>
            </a:r>
            <a:r>
              <a:rPr lang="en-US" sz="2200" dirty="0" smtClean="0">
                <a:solidFill>
                  <a:schemeClr val="tx1"/>
                </a:solidFill>
              </a:rPr>
              <a:t>col &lt;= row; col++)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triangle[row + 1</a:t>
            </a:r>
            <a:r>
              <a:rPr lang="en-US" sz="2200" dirty="0">
                <a:solidFill>
                  <a:schemeClr val="tx1"/>
                </a:solidFill>
              </a:rPr>
              <a:t>][col] += triangle[row][col</a:t>
            </a:r>
            <a:r>
              <a:rPr lang="en-US" sz="2200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triangle[row + 1</a:t>
            </a:r>
            <a:r>
              <a:rPr lang="en-US" sz="2200" dirty="0">
                <a:solidFill>
                  <a:schemeClr val="tx1"/>
                </a:solidFill>
              </a:rPr>
              <a:t>][</a:t>
            </a:r>
            <a:r>
              <a:rPr lang="en-US" sz="2200" dirty="0" smtClean="0">
                <a:solidFill>
                  <a:schemeClr val="tx1"/>
                </a:solidFill>
              </a:rPr>
              <a:t>col + 1] </a:t>
            </a:r>
            <a:r>
              <a:rPr lang="en-US" sz="2200" dirty="0">
                <a:solidFill>
                  <a:schemeClr val="tx1"/>
                </a:solidFill>
              </a:rPr>
              <a:t>+= triangle[row][col];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}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//TODO: </a:t>
            </a:r>
            <a:r>
              <a:rPr lang="bg-BG" sz="2200" dirty="0" smtClean="0">
                <a:solidFill>
                  <a:schemeClr val="tx1"/>
                </a:solidFill>
              </a:rPr>
              <a:t>Изпечатване с подходящо форматиране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313612" y="1371599"/>
            <a:ext cx="3962400" cy="890301"/>
          </a:xfrm>
          <a:prstGeom prst="wedgeRoundRectCallout">
            <a:avLst>
              <a:gd name="adj1" fmla="val -71712"/>
              <a:gd name="adj2" fmla="val 13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Създаваме триъгълен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32011" y="2486126"/>
            <a:ext cx="3944001" cy="886554"/>
          </a:xfrm>
          <a:prstGeom prst="wedgeRoundRectCallout">
            <a:avLst>
              <a:gd name="adj1" fmla="val -73226"/>
              <a:gd name="adj2" fmla="val -36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Заделяме елементи за всеки ред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151611" y="3936298"/>
            <a:ext cx="2429201" cy="1016702"/>
          </a:xfrm>
          <a:prstGeom prst="wedgeRoundRectCallout">
            <a:avLst>
              <a:gd name="adj1" fmla="val -73843"/>
              <a:gd name="adj2" fmla="val -19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Изчисляваме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85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 smtClean="0"/>
              <a:t>Назъбените масиви са масив от елементи, всеки от които също е масив, но с потенциално различна дължина от останалите</a:t>
            </a:r>
          </a:p>
          <a:p>
            <a:pPr>
              <a:lnSpc>
                <a:spcPct val="110000"/>
              </a:lnSpc>
            </a:pPr>
            <a:r>
              <a:rPr lang="bg-BG" sz="3000" dirty="0" smtClean="0"/>
              <a:t>Назъбените масиви разполагат с 1 двойка квадратни скоби за всяка една </a:t>
            </a:r>
            <a:r>
              <a:rPr lang="bg-BG" sz="3000" smtClean="0"/>
              <a:t>своя размерност</a:t>
            </a:r>
            <a:endParaRPr lang="bg-BG" sz="3000" dirty="0" smtClean="0"/>
          </a:p>
          <a:p>
            <a:pPr>
              <a:lnSpc>
                <a:spcPct val="110000"/>
              </a:lnSpc>
            </a:pPr>
            <a:endParaRPr lang="bg-BG" sz="3000" dirty="0" smtClean="0"/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ea"/>
              </a:rPr>
              <a:t>[</a:t>
            </a:r>
            <a:r>
              <a:rPr lang="bg-BG" dirty="0">
                <a:latin typeface="+mn-ea"/>
              </a:rPr>
              <a:t>Заглавието на презентацията</a:t>
            </a:r>
            <a:r>
              <a:rPr lang="en-US" dirty="0">
                <a:latin typeface="+mn-ea"/>
              </a:rPr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2065</TotalTime>
  <Words>531</Words>
  <Application>Microsoft Office PowerPoint</Application>
  <PresentationFormat>Custom</PresentationFormat>
  <Paragraphs>103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Назъбени масиви</vt:lpstr>
      <vt:lpstr>Назъбени масиви</vt:lpstr>
      <vt:lpstr>Назъбени масиви</vt:lpstr>
      <vt:lpstr>Задача: Триъгълник на Паскал</vt:lpstr>
      <vt:lpstr>Решение: Триъгълник на Паскал</vt:lpstr>
      <vt:lpstr>Обобщение</vt:lpstr>
      <vt:lpstr>[Заглавието на презентацията]</vt:lpstr>
      <vt:lpstr>Лиценз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200</cp:revision>
  <dcterms:created xsi:type="dcterms:W3CDTF">2018-01-05T09:50:34Z</dcterms:created>
  <dcterms:modified xsi:type="dcterms:W3CDTF">2018-02-02T14:13:11Z</dcterms:modified>
  <cp:category>programming;computer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