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00" r:id="rId5"/>
    <p:sldId id="609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594" r:id="rId15"/>
    <p:sldId id="5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Въведение в алгоритмите. Сложност на алгоритъм" id="{51D0FD15-3932-43D9-82C9-6AF03C9EE001}">
          <p14:sldIdLst>
            <p14:sldId id="600"/>
            <p14:sldId id="609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BE6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8670" autoAdjust="0"/>
  </p:normalViewPr>
  <p:slideViewPr>
    <p:cSldViewPr>
      <p:cViewPr varScale="1">
        <p:scale>
          <a:sx n="76" d="100"/>
          <a:sy n="76" d="100"/>
        </p:scale>
        <p:origin x="63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28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719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43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59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350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53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587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902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753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алгоритмите. Сложност на алгоритъм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326326" cy="2524722"/>
            <a:chOff x="745783" y="3624633"/>
            <a:chExt cx="6326326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506728" y="3707206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</a:t>
              </a: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377" y="4517701"/>
            <a:ext cx="3247725" cy="14210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6689" y="2037884"/>
            <a:ext cx="2922022" cy="3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mtClean="0">
                <a:ea typeface="굴림" pitchFamily="50" charset="-127"/>
              </a:rPr>
              <a:t>Някои изрази </a:t>
            </a:r>
            <a:r>
              <a:rPr lang="ru-RU" dirty="0" smtClean="0">
                <a:ea typeface="굴림" pitchFamily="50" charset="-127"/>
              </a:rPr>
              <a:t>нарастват много по-бързо от други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По-високия степенен показател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доминира</a:t>
            </a:r>
            <a:r>
              <a:rPr lang="en-US" dirty="0" smtClean="0">
                <a:ea typeface="굴림" pitchFamily="50" charset="-127"/>
              </a:rPr>
              <a:t> </a:t>
            </a:r>
            <a:r>
              <a:rPr lang="bg-BG" dirty="0" smtClean="0">
                <a:ea typeface="굴림" pitchFamily="50" charset="-127"/>
              </a:rPr>
              <a:t>по-малкия степенен показател </a:t>
            </a:r>
            <a:r>
              <a:rPr lang="en-US" dirty="0" smtClean="0">
                <a:ea typeface="굴림" pitchFamily="50" charset="-127"/>
              </a:rPr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 &gt; 2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3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Константните множители може да бъдат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пропуснати</a:t>
            </a:r>
            <a:r>
              <a:rPr lang="en-US" dirty="0" smtClean="0"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12n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ko-KR" dirty="0" smtClean="0">
                <a:ea typeface="굴림" pitchFamily="50" charset="-127"/>
              </a:rPr>
              <a:t>Опростяване и намаляване на броя стъпки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0979" y="1676400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13812" y="1919001"/>
            <a:ext cx="2971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 = 1000</a:t>
            </a:r>
          </a:p>
          <a:p>
            <a:pPr algn="ctr"/>
            <a:r>
              <a:rPr lang="bg-BG" sz="2800" b="1" dirty="0" smtClean="0">
                <a:solidFill>
                  <a:srgbClr val="FFFFFF"/>
                </a:solidFill>
              </a:rPr>
              <a:t>стъпки</a:t>
            </a:r>
            <a:r>
              <a:rPr lang="en-US" sz="2800" b="1" dirty="0" smtClean="0">
                <a:solidFill>
                  <a:srgbClr val="FFFFFF"/>
                </a:solidFill>
              </a:rPr>
              <a:t>: </a:t>
            </a:r>
            <a:r>
              <a:rPr lang="en-US" sz="2800" b="1" dirty="0">
                <a:solidFill>
                  <a:srgbClr val="FFFFFF"/>
                </a:solidFill>
              </a:rPr>
              <a:t>4000 + 4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32046" y="3479175"/>
            <a:ext cx="2876119" cy="541206"/>
          </a:xfrm>
          <a:prstGeom prst="wedgeRoundRectCallout">
            <a:avLst>
              <a:gd name="adj1" fmla="val -63251"/>
              <a:gd name="adj2" fmla="val -48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Съответна част</a:t>
            </a:r>
            <a:r>
              <a:rPr lang="en-US" sz="2800" dirty="0" smtClean="0">
                <a:solidFill>
                  <a:srgbClr val="FFFFFF"/>
                </a:solidFill>
              </a:rPr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560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Изчислете стъпките за намиране на </a:t>
            </a:r>
            <a:r>
              <a:rPr lang="en-US" altLang="ko-KR" dirty="0" smtClean="0">
                <a:ea typeface="굴림" pitchFamily="50" charset="-127"/>
              </a:rPr>
              <a:t>n</a:t>
            </a:r>
            <a:r>
              <a:rPr lang="bg-BG" altLang="ko-KR" baseline="30000" dirty="0" smtClean="0">
                <a:ea typeface="굴림" pitchFamily="50" charset="-127"/>
              </a:rPr>
              <a:t>ти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bg-BG" altLang="ko-KR" dirty="0" smtClean="0">
                <a:ea typeface="굴림" pitchFamily="50" charset="-127"/>
              </a:rPr>
              <a:t>член на редицата от числа на Фибоначи рекурсивно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но</a:t>
            </a:r>
            <a:r>
              <a:rPr lang="en-US" dirty="0" smtClean="0">
                <a:ea typeface="굴림" pitchFamily="50" charset="-127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, което е</a:t>
            </a:r>
            <a:r>
              <a:rPr lang="en-US" dirty="0" smtClean="0">
                <a:ea typeface="굴림" pitchFamily="50" charset="-127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≤ T(n)</a:t>
            </a:r>
          </a:p>
          <a:p>
            <a:pPr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обаче</a:t>
            </a:r>
            <a:r>
              <a:rPr lang="en-US" dirty="0" smtClean="0">
                <a:ea typeface="굴림" pitchFamily="50" charset="-127"/>
              </a:rPr>
              <a:t>, </a:t>
            </a:r>
            <a:r>
              <a:rPr lang="bg-BG" dirty="0" smtClean="0">
                <a:ea typeface="굴림" pitchFamily="50" charset="-127"/>
              </a:rPr>
              <a:t>примерно</a:t>
            </a:r>
            <a:r>
              <a:rPr lang="en-US" dirty="0" smtClean="0">
                <a:ea typeface="굴림" pitchFamily="50" charset="-127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40</a:t>
            </a:r>
            <a:r>
              <a:rPr lang="en-US" dirty="0">
                <a:ea typeface="굴림" pitchFamily="50" charset="-127"/>
              </a:rPr>
              <a:t> = </a:t>
            </a:r>
            <a:r>
              <a:rPr lang="en-GB" dirty="0"/>
              <a:t>102,334,155!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>
                <a:ea typeface="굴림" pitchFamily="50" charset="-127"/>
              </a:rPr>
              <a:t>Задача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bg-BG" altLang="ko-KR" dirty="0" smtClean="0">
                <a:ea typeface="굴림" pitchFamily="50" charset="-127"/>
              </a:rPr>
              <a:t>Брой стъпки в задачата Фибоначи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21991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0)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1)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1981200"/>
            <a:ext cx="4343400" cy="990600"/>
          </a:xfrm>
          <a:prstGeom prst="wedgeRoundRectCallout">
            <a:avLst>
              <a:gd name="adj1" fmla="val -59490"/>
              <a:gd name="adj2" fmla="val -7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Решение</a:t>
            </a:r>
            <a:r>
              <a:rPr lang="en-US" sz="2800" dirty="0" smtClean="0">
                <a:solidFill>
                  <a:srgbClr val="FFFFFF"/>
                </a:solidFill>
              </a:rPr>
              <a:t>: </a:t>
            </a: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T(n) = 3 + T(n - 1) + T(n - 2)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956981"/>
            <a:ext cx="3657600" cy="553635"/>
          </a:xfrm>
          <a:prstGeom prst="wedgeRoundRectCallout">
            <a:avLst>
              <a:gd name="adj1" fmla="val -59196"/>
              <a:gd name="adj2" fmla="val -193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Стъпки</a:t>
            </a:r>
            <a:r>
              <a:rPr lang="en-US" sz="2800" dirty="0" smtClean="0">
                <a:solidFill>
                  <a:srgbClr val="FFFFFF"/>
                </a:solidFill>
              </a:rPr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0.694n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≈ (1.6)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прави около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</a:t>
            </a:r>
            <a:r>
              <a:rPr lang="bg-BG" dirty="0" smtClean="0"/>
              <a:t>рекурсивни извиквания</a:t>
            </a:r>
            <a:endParaRPr lang="en-US" dirty="0"/>
          </a:p>
          <a:p>
            <a:r>
              <a:rPr lang="bg-BG" dirty="0" smtClean="0"/>
              <a:t>Една стойност се изчислява много много пъти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Рекурсивно дърво на Фибоначи</a:t>
            </a:r>
            <a:endParaRPr lang="en-US" dirty="0"/>
          </a:p>
        </p:txBody>
      </p:sp>
      <p:pic>
        <p:nvPicPr>
          <p:cNvPr id="11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812" y="2519363"/>
            <a:ext cx="9220200" cy="403383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5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Въведение в алгоритмите. Сложност на алгоритъм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Анализ на алгоритъм. Брой </a:t>
            </a:r>
            <a:r>
              <a:rPr lang="bg-BG" dirty="0"/>
              <a:t>операции в </a:t>
            </a:r>
            <a:r>
              <a:rPr lang="bg-BG" dirty="0" smtClean="0"/>
              <a:t>алгоритъм</a:t>
            </a:r>
          </a:p>
          <a:p>
            <a:pPr marL="819097" lvl="2" indent="-514350">
              <a:buClr>
                <a:srgbClr val="F2B254"/>
              </a:buClr>
              <a:buSzPct val="100000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Ресурси : </a:t>
            </a:r>
            <a:r>
              <a:rPr lang="en-US" dirty="0" smtClean="0"/>
              <a:t>CPU, RAM, </a:t>
            </a:r>
            <a:r>
              <a:rPr lang="bg-BG" dirty="0" smtClean="0"/>
              <a:t>шина, външна памет, други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Най-добър</a:t>
            </a:r>
            <a:r>
              <a:rPr lang="en-US" dirty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Най-лош </a:t>
            </a:r>
            <a:r>
              <a:rPr lang="bg-BG" dirty="0" smtClean="0"/>
              <a:t>Случай</a:t>
            </a:r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Опростяване и намаляване на броя на стъпките</a:t>
            </a:r>
            <a:endParaRPr lang="bg-BG" dirty="0"/>
          </a:p>
          <a:p>
            <a:pPr marL="514350" lvl="1" indent="-514350">
              <a:buClr>
                <a:srgbClr val="F2B254"/>
              </a:buClr>
              <a:buSzPct val="100000"/>
              <a:buFont typeface="+mj-lt"/>
              <a:buAutoNum type="arabicPeriod"/>
            </a:pPr>
            <a:r>
              <a:rPr lang="bg-BG" dirty="0" smtClean="0"/>
              <a:t>Задачи за изчисляване на сложност</a:t>
            </a:r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Определение за алгоритъм (неформално) </a:t>
            </a:r>
          </a:p>
          <a:p>
            <a:pPr lvl="1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краен брой, еднозначно определени стъпки (команди),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bg-BG" altLang="ko-KR" dirty="0" smtClean="0">
                <a:ea typeface="굴림" pitchFamily="50" charset="-127"/>
              </a:rPr>
              <a:t>водещи до решаването на даден проблем</a:t>
            </a:r>
          </a:p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Видове алгоритми – линейни, разклонени</a:t>
            </a:r>
          </a:p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По-важни свойства на алгоритмите:  </a:t>
            </a:r>
          </a:p>
          <a:p>
            <a:pPr lvl="1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дискретност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определеност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крайност</a:t>
            </a:r>
          </a:p>
          <a:p>
            <a:pPr lvl="1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масовост </a:t>
            </a:r>
          </a:p>
          <a:p>
            <a:pPr lvl="1">
              <a:lnSpc>
                <a:spcPct val="110000"/>
              </a:lnSpc>
            </a:pPr>
            <a:r>
              <a:rPr lang="bg-BG" altLang="ko-KR" b="1" dirty="0" smtClean="0">
                <a:solidFill>
                  <a:srgbClr val="D2A010"/>
                </a:solidFill>
                <a:ea typeface="굴림" pitchFamily="50" charset="-127"/>
              </a:rPr>
              <a:t>сложност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>
                <a:ea typeface="굴림" pitchFamily="50" charset="-127"/>
              </a:rPr>
              <a:t>Анализ на алгоритъм</a:t>
            </a:r>
            <a:endParaRPr lang="bg-BG" dirty="0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203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Защо трябва да анализираме алгоритмите</a:t>
            </a:r>
            <a:r>
              <a:rPr lang="en-US" altLang="ko-KR" dirty="0" smtClean="0">
                <a:ea typeface="굴림" pitchFamily="50" charset="-127"/>
              </a:rPr>
              <a:t>?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Предсказване на небходимите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ресурси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bg-BG" altLang="ko-KR" dirty="0" smtClean="0">
                <a:ea typeface="굴림" pitchFamily="50" charset="-127"/>
              </a:rPr>
              <a:t>за алгритъма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Изчислително време</a:t>
            </a:r>
            <a:r>
              <a:rPr lang="en-US" altLang="ko-KR" dirty="0" smtClean="0">
                <a:ea typeface="굴림" pitchFamily="50" charset="-127"/>
              </a:rPr>
              <a:t> (</a:t>
            </a:r>
            <a:r>
              <a:rPr lang="bg-BG" altLang="ko-KR" dirty="0" smtClean="0">
                <a:ea typeface="굴림" pitchFamily="50" charset="-127"/>
              </a:rPr>
              <a:t>работа на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Необходимо количество оперативна памет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RAM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Ползване на </a:t>
            </a:r>
            <a:r>
              <a:rPr lang="bg-BG" altLang="ko-KR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честотната лента (шина)</a:t>
            </a:r>
            <a:r>
              <a:rPr lang="bg-BG" altLang="ko-KR" dirty="0" smtClean="0">
                <a:solidFill>
                  <a:srgbClr val="FFCC00"/>
                </a:solidFill>
                <a:ea typeface="굴림" pitchFamily="50" charset="-127"/>
              </a:rPr>
              <a:t> </a:t>
            </a:r>
            <a:r>
              <a:rPr lang="bg-BG" altLang="ko-KR" dirty="0" smtClean="0">
                <a:ea typeface="굴림" pitchFamily="50" charset="-127"/>
              </a:rPr>
              <a:t>за комуникация</a:t>
            </a:r>
            <a:endParaRPr lang="en-US" altLang="ko-KR" dirty="0" smtClean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Операции с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твърдия диск</a:t>
            </a:r>
          </a:p>
          <a:p>
            <a:pPr lvl="2"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Употреба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Всякакви времеемки и енергоемки </a:t>
            </a:r>
            <a:endParaRPr lang="en-US" dirty="0" smtClean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marL="682634" lvl="2" indent="0">
              <a:lnSpc>
                <a:spcPct val="110000"/>
              </a:lnSpc>
              <a:buNone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ресурси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>
                <a:ea typeface="굴림" pitchFamily="50" charset="-127"/>
              </a:rPr>
              <a:t>Анализ на алгоритъм(2)</a:t>
            </a:r>
            <a:endParaRPr lang="bg-BG" dirty="0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0161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Очакваното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време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altLang="ko-KR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за изпълнение </a:t>
            </a:r>
            <a:r>
              <a:rPr lang="bg-BG" altLang="ko-KR" dirty="0" smtClean="0">
                <a:ea typeface="굴림" pitchFamily="50" charset="-127"/>
              </a:rPr>
              <a:t>на алгоритъма е: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Общият брой изпълнени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елементарни операции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bg-BG" altLang="ko-KR" dirty="0" smtClean="0">
                <a:ea typeface="굴림" pitchFamily="50" charset="-127"/>
              </a:rPr>
              <a:t>машинно-зависими стъпки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Също позната като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Сложност на алгоритъма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Сравняване на алгоритмите, като се </a:t>
            </a:r>
            <a:r>
              <a:rPr lang="en-US" dirty="0" smtClean="0">
                <a:ea typeface="굴림" pitchFamily="50" charset="-127"/>
              </a:rPr>
              <a:t> </a:t>
            </a:r>
            <a:endParaRPr lang="en-US" dirty="0" smtClean="0">
              <a:ea typeface="굴림" pitchFamily="50" charset="-127"/>
            </a:endParaRPr>
          </a:p>
          <a:p>
            <a:pPr marL="377887" lvl="1" indent="0">
              <a:lnSpc>
                <a:spcPct val="110000"/>
              </a:lnSpc>
              <a:buNone/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изключват детайлит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e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като</a:t>
            </a:r>
            <a:r>
              <a:rPr lang="en-US" dirty="0" smtClean="0">
                <a:ea typeface="굴림" pitchFamily="50" charset="-127"/>
              </a:rPr>
              <a:t> </a:t>
            </a:r>
            <a:r>
              <a:rPr lang="bg-BG" dirty="0" smtClean="0">
                <a:ea typeface="굴림" pitchFamily="50" charset="-127"/>
              </a:rPr>
              <a:t>език или хардуер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>
                <a:ea typeface="굴림" pitchFamily="50" charset="-127"/>
              </a:rPr>
              <a:t>Анализ на алгоритъм</a:t>
            </a: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bg-BG" altLang="ko-KR" dirty="0" smtClean="0">
                <a:ea typeface="굴림" pitchFamily="50" charset="-127"/>
              </a:rPr>
              <a:t>3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bg-BG" dirty="0"/>
          </a:p>
        </p:txBody>
      </p:sp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131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bg-BG" altLang="ko-KR" b="1" dirty="0" smtClean="0">
                <a:ea typeface="굴림" pitchFamily="50" charset="-127"/>
              </a:rPr>
              <a:t>Какво измерва</a:t>
            </a:r>
            <a:r>
              <a:rPr lang="en-US" altLang="ko-KR" b="1" dirty="0" smtClean="0">
                <a:ea typeface="굴림" pitchFamily="50" charset="-127"/>
              </a:rPr>
              <a:t>?</a:t>
            </a:r>
            <a:endParaRPr lang="en-US" altLang="ko-KR" b="1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 smtClean="0">
                <a:ea typeface="굴림" pitchFamily="50" charset="-127"/>
              </a:rPr>
              <a:t>време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 smtClean="0">
                <a:ea typeface="굴림" pitchFamily="50" charset="-127"/>
              </a:rPr>
              <a:t>Консумация на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памет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 smtClean="0">
                <a:ea typeface="굴림" pitchFamily="50" charset="-127"/>
              </a:rPr>
              <a:t>Брой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стъпки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 smtClean="0">
                <a:ea typeface="굴림" pitchFamily="50" charset="-127"/>
              </a:rPr>
              <a:t>Брой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частични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операции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 smtClean="0">
                <a:ea typeface="굴림" pitchFamily="50" charset="-127"/>
              </a:rPr>
              <a:t>Брой дискови операции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 smtClean="0">
                <a:ea typeface="굴림" pitchFamily="50" charset="-127"/>
              </a:rPr>
              <a:t>Брой мрежови пакети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bg-BG" altLang="ko-KR" dirty="0" smtClean="0">
                <a:ea typeface="굴림" pitchFamily="50" charset="-127"/>
              </a:rPr>
              <a:t>Асимптотична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сложност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Сложност на алгоритъм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27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17">
            <a:off x="7077289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45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62" y="2378709"/>
            <a:ext cx="1766123" cy="22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Изчислете максималния брой стъпки за намиране на сбора от нечетните елементи в масив</a:t>
            </a: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Предполагаме, че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една стъпка</a:t>
            </a:r>
            <a:r>
              <a:rPr lang="en-US" dirty="0" smtClean="0">
                <a:ea typeface="굴림" pitchFamily="50" charset="-127"/>
              </a:rPr>
              <a:t> </a:t>
            </a:r>
            <a:r>
              <a:rPr lang="bg-BG" dirty="0" smtClean="0">
                <a:ea typeface="굴림" pitchFamily="50" charset="-127"/>
              </a:rPr>
              <a:t>е една инструкция на </a:t>
            </a:r>
            <a:r>
              <a:rPr lang="en-US" dirty="0" smtClean="0">
                <a:ea typeface="굴림" pitchFamily="50" charset="-127"/>
              </a:rPr>
              <a:t>CPU: </a:t>
            </a:r>
            <a:endParaRPr lang="en-US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Подредби, търсения на елемент в масив</a:t>
            </a:r>
            <a:r>
              <a:rPr lang="en-US" dirty="0" smtClean="0">
                <a:ea typeface="굴림" pitchFamily="50" charset="-127"/>
              </a:rPr>
              <a:t>, </a:t>
            </a:r>
            <a:r>
              <a:rPr lang="bg-BG" dirty="0" smtClean="0">
                <a:ea typeface="굴림" pitchFamily="50" charset="-127"/>
              </a:rPr>
              <a:t>сравнения</a:t>
            </a:r>
            <a:r>
              <a:rPr lang="en-US" dirty="0" smtClean="0">
                <a:ea typeface="굴림" pitchFamily="50" charset="-127"/>
              </a:rPr>
              <a:t>, </a:t>
            </a:r>
            <a:r>
              <a:rPr lang="bg-BG" dirty="0" smtClean="0">
                <a:ea typeface="굴림" pitchFamily="50" charset="-127"/>
              </a:rPr>
              <a:t>аритметични операции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>
                <a:ea typeface="굴림" pitchFamily="50" charset="-127"/>
              </a:rPr>
              <a:t>Задача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bg-BG" altLang="ko-KR" dirty="0" smtClean="0">
                <a:ea typeface="굴림" pitchFamily="50" charset="-127"/>
              </a:rPr>
              <a:t>Намерете сбора от стъпките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GetSumEven(int[]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6412" y="2049314"/>
            <a:ext cx="3352800" cy="990600"/>
          </a:xfrm>
          <a:prstGeom prst="wedgeRoundRectCallout">
            <a:avLst>
              <a:gd name="adj1" fmla="val -68830"/>
              <a:gd name="adj2" fmla="val -12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Решение</a:t>
            </a:r>
            <a:r>
              <a:rPr lang="en-US" sz="2800" dirty="0" smtClean="0">
                <a:solidFill>
                  <a:srgbClr val="FFFFFF"/>
                </a:solidFill>
              </a:rPr>
              <a:t>: </a:t>
            </a:r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9n + 3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18011" y="4187003"/>
            <a:ext cx="6910940" cy="892084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Изчисляването на максималния брой стъпки се нарича анализ 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Най-лош случай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9390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Най-лош случай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ru-RU" altLang="ko-KR" dirty="0" smtClean="0">
                <a:ea typeface="굴림" pitchFamily="50" charset="-127"/>
              </a:rPr>
              <a:t>Горна граница на времето за изпълнение</a:t>
            </a:r>
          </a:p>
          <a:p>
            <a:pPr lvl="1">
              <a:lnSpc>
                <a:spcPct val="100000"/>
              </a:lnSpc>
            </a:pP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Средно аритметичен случай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Средно време за изпълнение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Най-добър случай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ru-RU" altLang="ko-KR" dirty="0" smtClean="0">
                <a:ea typeface="굴림" pitchFamily="50" charset="-127"/>
              </a:rPr>
              <a:t>Долна граница на времето за изпълнение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bg-BG" altLang="ko-KR" dirty="0" smtClean="0">
                <a:ea typeface="굴림" pitchFamily="50" charset="-127"/>
              </a:rPr>
              <a:t>оптимален случай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bg-BG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ko-KR" dirty="0" smtClean="0">
                <a:ea typeface="굴림" pitchFamily="50" charset="-127"/>
              </a:rPr>
              <a:t>Време за изпълнение. Екстремални случаи. Средно-аритметичен случай</a:t>
            </a:r>
            <a:endParaRPr lang="bg-BG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92" y="1219200"/>
            <a:ext cx="4164440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altLang="ko-KR" dirty="0" smtClean="0">
                <a:ea typeface="굴림" pitchFamily="50" charset="-127"/>
              </a:rPr>
              <a:t>Изчислете максималния брой стъпки за намиране на съществуващ в масива елемент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Предполагаме, че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една стъпка</a:t>
            </a:r>
            <a:r>
              <a:rPr lang="en-US" dirty="0" smtClean="0">
                <a:ea typeface="굴림" pitchFamily="50" charset="-127"/>
              </a:rPr>
              <a:t> </a:t>
            </a:r>
            <a:r>
              <a:rPr lang="bg-BG" dirty="0" smtClean="0">
                <a:ea typeface="굴림" pitchFamily="50" charset="-127"/>
              </a:rPr>
              <a:t>е една инструкция на </a:t>
            </a:r>
            <a:r>
              <a:rPr lang="en-US" dirty="0" smtClean="0">
                <a:ea typeface="굴림" pitchFamily="50" charset="-127"/>
              </a:rPr>
              <a:t>CPU</a:t>
            </a:r>
            <a:r>
              <a:rPr lang="bg-BG" dirty="0" smtClean="0">
                <a:ea typeface="굴림" pitchFamily="50" charset="-127"/>
              </a:rPr>
              <a:t>, като</a:t>
            </a:r>
            <a:r>
              <a:rPr lang="en-US" dirty="0" smtClean="0">
                <a:ea typeface="굴림" pitchFamily="50" charset="-127"/>
              </a:rPr>
              <a:t>: </a:t>
            </a:r>
            <a:endParaRPr lang="en-US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bg-BG" dirty="0" smtClean="0">
                <a:ea typeface="굴림" pitchFamily="50" charset="-127"/>
              </a:rPr>
              <a:t>подредба</a:t>
            </a:r>
            <a:r>
              <a:rPr lang="en-US" dirty="0" smtClean="0">
                <a:ea typeface="굴림" pitchFamily="50" charset="-127"/>
              </a:rPr>
              <a:t>, </a:t>
            </a:r>
            <a:r>
              <a:rPr lang="bg-BG" dirty="0" smtClean="0">
                <a:ea typeface="굴림" pitchFamily="50" charset="-127"/>
              </a:rPr>
              <a:t>търсене в масив</a:t>
            </a:r>
            <a:r>
              <a:rPr lang="en-US" dirty="0" smtClean="0">
                <a:ea typeface="굴림" pitchFamily="50" charset="-127"/>
              </a:rPr>
              <a:t>, </a:t>
            </a:r>
            <a:r>
              <a:rPr lang="bg-BG" dirty="0" smtClean="0">
                <a:ea typeface="굴림" pitchFamily="50" charset="-127"/>
              </a:rPr>
              <a:t>сравнения</a:t>
            </a:r>
            <a:r>
              <a:rPr lang="en-US" dirty="0" smtClean="0">
                <a:ea typeface="굴림" pitchFamily="50" charset="-127"/>
              </a:rPr>
              <a:t>, </a:t>
            </a:r>
            <a:r>
              <a:rPr lang="bg-BG" dirty="0" smtClean="0">
                <a:ea typeface="굴림" pitchFamily="50" charset="-127"/>
              </a:rPr>
              <a:t>аритметични операции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 smtClean="0">
                <a:ea typeface="굴림" pitchFamily="50" charset="-127"/>
              </a:rPr>
              <a:t>Задача</a:t>
            </a:r>
            <a:r>
              <a:rPr lang="en-US" altLang="ko-KR" dirty="0" smtClean="0">
                <a:ea typeface="굴림" pitchFamily="50" charset="-127"/>
              </a:rPr>
              <a:t>: </a:t>
            </a:r>
            <a:r>
              <a:rPr lang="bg-BG" altLang="ko-KR" dirty="0" smtClean="0">
                <a:ea typeface="굴림" pitchFamily="50" charset="-127"/>
              </a:rPr>
              <a:t>Изчисляване броя на стъпки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0649" y="2324100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1412" y="2450398"/>
            <a:ext cx="2314835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Решение</a:t>
            </a:r>
            <a:r>
              <a:rPr lang="en-US" sz="2800" dirty="0" smtClean="0">
                <a:solidFill>
                  <a:srgbClr val="FFFFFF"/>
                </a:solidFill>
              </a:rPr>
              <a:t>: </a:t>
            </a:r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4n + 4</a:t>
            </a:r>
          </a:p>
        </p:txBody>
      </p:sp>
    </p:spTree>
    <p:extLst>
      <p:ext uri="{BB962C8B-B14F-4D97-AF65-F5344CB8AC3E}">
        <p14:creationId xmlns:p14="http://schemas.microsoft.com/office/powerpoint/2010/main" val="34252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1004</Words>
  <Application>Microsoft Office PowerPoint</Application>
  <PresentationFormat>Custom</PresentationFormat>
  <Paragraphs>173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굴림</vt:lpstr>
      <vt:lpstr>Wingdings</vt:lpstr>
      <vt:lpstr>Wingdings 2</vt:lpstr>
      <vt:lpstr>SoftUni 16x9</vt:lpstr>
      <vt:lpstr>PowerPoint Presentation</vt:lpstr>
      <vt:lpstr>Съдържание</vt:lpstr>
      <vt:lpstr>Анализ на алгоритъм</vt:lpstr>
      <vt:lpstr>Анализ на алгоритъм(2)</vt:lpstr>
      <vt:lpstr>Анализ на алгоритъм(3)</vt:lpstr>
      <vt:lpstr>Сложност на алгоритъм</vt:lpstr>
      <vt:lpstr>Задача: Намерете сбора от стъпките</vt:lpstr>
      <vt:lpstr>Време за изпълнение. Екстремални случаи. Средно-аритметичен случай</vt:lpstr>
      <vt:lpstr>Задача: Изчисляване броя на стъпки</vt:lpstr>
      <vt:lpstr>Опростяване и намаляване на броя стъпки</vt:lpstr>
      <vt:lpstr>Задача: Брой стъпки в задачата Фибоначи</vt:lpstr>
      <vt:lpstr>Рекурсивно дърво на Фибоначи</vt:lpstr>
      <vt:lpstr>Въведение в алгоритмите. Сложност на алгоритъм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2018-05-07T08:26:45Z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