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9" r:id="rId2"/>
  </p:sldMasterIdLst>
  <p:notesMasterIdLst>
    <p:notesMasterId r:id="rId17"/>
  </p:notesMasterIdLst>
  <p:handoutMasterIdLst>
    <p:handoutMasterId r:id="rId18"/>
  </p:handoutMasterIdLst>
  <p:sldIdLst>
    <p:sldId id="530" r:id="rId3"/>
    <p:sldId id="531" r:id="rId4"/>
    <p:sldId id="461" r:id="rId5"/>
    <p:sldId id="462" r:id="rId6"/>
    <p:sldId id="536" r:id="rId7"/>
    <p:sldId id="537" r:id="rId8"/>
    <p:sldId id="538" r:id="rId9"/>
    <p:sldId id="539" r:id="rId10"/>
    <p:sldId id="528" r:id="rId11"/>
    <p:sldId id="518" r:id="rId12"/>
    <p:sldId id="527" r:id="rId13"/>
    <p:sldId id="533" r:id="rId14"/>
    <p:sldId id="540" r:id="rId15"/>
    <p:sldId id="54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605C7C7-EBA4-4677-99B1-14BC347040D8}">
          <p14:sldIdLst>
            <p14:sldId id="530"/>
            <p14:sldId id="531"/>
          </p14:sldIdLst>
        </p14:section>
        <p14:section name="Представяне на темата" id="{6B43F07F-CADB-473B-BCBC-DD76C2B9BF05}">
          <p14:sldIdLst>
            <p14:sldId id="461"/>
            <p14:sldId id="462"/>
            <p14:sldId id="536"/>
            <p14:sldId id="537"/>
            <p14:sldId id="538"/>
            <p14:sldId id="539"/>
            <p14:sldId id="528"/>
            <p14:sldId id="518"/>
            <p14:sldId id="527"/>
          </p14:sldIdLst>
        </p14:section>
        <p14:section name="Заключения" id="{65A4A890-817D-4070-84F4-9FB698EF7B0D}">
          <p14:sldIdLst>
            <p14:sldId id="533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100" d="100"/>
          <a:sy n="100" d="100"/>
        </p:scale>
        <p:origin x="296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66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1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109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6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0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427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2887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81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3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3/26/2018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17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Капсулация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5000" lnSpcReduction="20000"/>
          </a:bodyPr>
          <a:lstStyle/>
          <a:p>
            <a:r>
              <a:rPr lang="bg-BG" altLang="en-US" dirty="0">
                <a:latin typeface="+mn-ea"/>
              </a:rPr>
              <a:t>Какво е капсулацията и ползите от нея</a:t>
            </a:r>
            <a:endParaRPr lang="x-none" altLang="en-US" dirty="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04" y="3213099"/>
            <a:ext cx="4800600" cy="3200399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F1F6C6D-E07E-4F2F-8835-33B82DEB9FD5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2" name="Picture 21" descr="http://softuni.bg">
              <a:extLst>
                <a:ext uri="{FF2B5EF4-FFF2-40B4-BE49-F238E27FC236}">
                  <a16:creationId xmlns:a16="http://schemas.microsoft.com/office/drawing/2014/main" id="{9BD9F8A7-575C-400C-8DD9-8450CEEBE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43554-5942-41C3-928F-33959E23429B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707BC110-EC0B-4090-852D-224DED57F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0" name="Text Placeholder 7">
              <a:extLst>
                <a:ext uri="{FF2B5EF4-FFF2-40B4-BE49-F238E27FC236}">
                  <a16:creationId xmlns:a16="http://schemas.microsoft.com/office/drawing/2014/main" id="{EE52BE71-7C04-48F2-BC84-97EBF491E8D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1" name="Text Placeholder 10">
              <a:extLst>
                <a:ext uri="{FF2B5EF4-FFF2-40B4-BE49-F238E27FC236}">
                  <a16:creationId xmlns:a16="http://schemas.microsoft.com/office/drawing/2014/main" id="{97F90676-CCC6-4E28-A4DD-B5D64E71CE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2" name="Text Placeholder 11">
              <a:extLst>
                <a:ext uri="{FF2B5EF4-FFF2-40B4-BE49-F238E27FC236}">
                  <a16:creationId xmlns:a16="http://schemas.microsoft.com/office/drawing/2014/main" id="{7EF1E03D-582B-4A10-BBCC-4337B26BB1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0087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извика метод на текущия клас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 дума </a:t>
            </a:r>
            <a:r>
              <a:rPr lang="en-US" dirty="0">
                <a:latin typeface="Consolas" panose="020B0609020204030204" pitchFamily="49" charset="0"/>
              </a:rPr>
              <a:t>this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92124" y="2133600"/>
            <a:ext cx="112014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string </a:t>
            </a:r>
            <a:r>
              <a:rPr lang="en-US" sz="2800" dirty="0" err="1"/>
              <a:t>FirstName</a:t>
            </a:r>
            <a:endParaRPr lang="en-US" sz="2800" dirty="0"/>
          </a:p>
          <a:p>
            <a:r>
              <a:rPr lang="en-US" sz="2800" dirty="0"/>
              <a:t>{ </a:t>
            </a:r>
          </a:p>
          <a:p>
            <a:r>
              <a:rPr lang="en-US" sz="2800" dirty="0"/>
              <a:t>  get {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this.fname</a:t>
            </a:r>
            <a:r>
              <a:rPr lang="en-US" sz="2800" dirty="0"/>
              <a:t> } 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string </a:t>
            </a:r>
            <a:r>
              <a:rPr lang="en-US" sz="2800" dirty="0" err="1"/>
              <a:t>FullName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FirstName</a:t>
            </a:r>
            <a:r>
              <a:rPr lang="en-US" sz="2800" dirty="0"/>
              <a:t> + " " +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LastName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 да извиква конструктор на текущия клас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 дума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this (3)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79412" y="1752600"/>
            <a:ext cx="115062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</a:t>
            </a:r>
            <a:r>
              <a:rPr lang="en-US" sz="2800" dirty="0" err="1"/>
              <a:t>lastName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.firstName = firstName;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.lastName = lastName;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Person (string fname, string lName, </a:t>
            </a:r>
            <a:r>
              <a:rPr lang="en-US" sz="2800" dirty="0" err="1"/>
              <a:t>int</a:t>
            </a:r>
            <a:r>
              <a:rPr lang="en-US" sz="2800" dirty="0"/>
              <a:t> age) </a:t>
            </a:r>
          </a:p>
          <a:p>
            <a:r>
              <a:rPr lang="en-US" sz="2800" dirty="0"/>
              <a:t>  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 (</a:t>
            </a:r>
            <a:r>
              <a:rPr lang="en-US" sz="2800" dirty="0" err="1"/>
              <a:t>fName</a:t>
            </a:r>
            <a:r>
              <a:rPr lang="en-US" sz="2800" dirty="0"/>
              <a:t>, </a:t>
            </a:r>
            <a:r>
              <a:rPr lang="en-US" sz="2800" dirty="0" err="1"/>
              <a:t>lName</a:t>
            </a:r>
            <a:r>
              <a:rPr lang="en-US" sz="2800" dirty="0"/>
              <a:t>);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.age = age;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979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Капсулацията</a:t>
            </a:r>
            <a:r>
              <a:rPr lang="en-US" sz="3200" dirty="0"/>
              <a:t> </a:t>
            </a:r>
            <a:r>
              <a:rPr lang="bg-BG" sz="3200" dirty="0"/>
              <a:t>скрива имплементацията (реализацията на обекта - неговите компоненти – полета, свойства, методи)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Капсулацията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намалява сложността</a:t>
            </a:r>
            <a:r>
              <a:rPr lang="en-US" sz="3200" dirty="0"/>
              <a:t> </a:t>
            </a: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Осигурява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структурните промени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/>
              <a:t>да останат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можем да управляваме инстанциите </a:t>
            </a:r>
            <a:r>
              <a:rPr lang="en-US" sz="32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 – ползи от капсулацията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60" y="5075384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54" y="4919876"/>
            <a:ext cx="2166187" cy="17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Капсулация</a:t>
            </a:r>
            <a:r>
              <a:rPr lang="bg-BG" dirty="0"/>
              <a:t> - </a:t>
            </a:r>
            <a:r>
              <a:rPr lang="en-GB" dirty="0"/>
              <a:t>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капсулация</a:t>
            </a:r>
            <a:r>
              <a:rPr lang="en-US" dirty="0"/>
              <a:t>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Клю	чова</a:t>
            </a:r>
            <a:r>
              <a:rPr lang="en-US" dirty="0"/>
              <a:t> </a:t>
            </a:r>
            <a:r>
              <a:rPr lang="bg-BG" dirty="0"/>
              <a:t>дума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6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363935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16" y="2209800"/>
            <a:ext cx="3357589" cy="2516010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86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Процесът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обединяване</a:t>
            </a:r>
            <a:r>
              <a:rPr lang="en-US" dirty="0"/>
              <a:t> </a:t>
            </a:r>
            <a:r>
              <a:rPr lang="bg-BG" dirty="0"/>
              <a:t>на кода и данните </a:t>
            </a:r>
            <a:r>
              <a:rPr lang="en-US" dirty="0"/>
              <a:t> </a:t>
            </a:r>
            <a:r>
              <a:rPr lang="bg-BG" dirty="0"/>
              <a:t>в 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(обект)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Полетата на обекта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трябва да са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private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Използване на 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</a:t>
            </a:r>
            <a:r>
              <a:rPr lang="bg-BG" dirty="0"/>
              <a:t>за достъп до данните</a:t>
            </a: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309889"/>
            <a:ext cx="3962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=&gt; return this.age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71" y="2523857"/>
            <a:ext cx="1524000" cy="1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7" grpId="0" uiExpand="1" build="p"/>
      <p:bldP spid="8" grpId="0" uiExpand="1" animBg="1"/>
      <p:bldP spid="9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bg-BG" dirty="0"/>
              <a:t>Полетата трябва да 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Капсулация</a:t>
            </a:r>
            <a:r>
              <a:rPr lang="en-US" sz="4000" dirty="0"/>
              <a:t> – </a:t>
            </a:r>
            <a:r>
              <a:rPr lang="bg-BG" sz="4000" dirty="0"/>
              <a:t>Примери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2965702"/>
            <a:chOff x="3351213" y="3054770"/>
            <a:chExt cx="5486400" cy="296570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+Age: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1166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3698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Creature</a:t>
            </a:r>
          </a:p>
          <a:p>
            <a:pPr>
              <a:lnSpc>
                <a:spcPct val="100000"/>
              </a:lnSpc>
            </a:pPr>
            <a:r>
              <a:rPr lang="en-US" dirty="0"/>
              <a:t>Creature </a:t>
            </a:r>
            <a:r>
              <a:rPr lang="bg-BG" dirty="0"/>
              <a:t>трябва да има полета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name, years, areal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съответно за име, възраст  и местообитание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Създайте методи за достъп до обектите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</a:t>
            </a:r>
            <a:r>
              <a:rPr lang="bg-BG" dirty="0"/>
              <a:t> за полетата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Creature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-years: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-areal: string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+setName(string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+setYears(int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+setAreal(string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+getYears():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+getAreal():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4669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2023" y="1395479"/>
            <a:ext cx="11353800" cy="50082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dirty="0"/>
              <a:t>private string name;</a:t>
            </a:r>
          </a:p>
          <a:p>
            <a:pPr fontAlgn="base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years;</a:t>
            </a:r>
          </a:p>
          <a:p>
            <a:pPr fontAlgn="base"/>
            <a:r>
              <a:rPr lang="en-US" dirty="0"/>
              <a:t>Private string areal;</a:t>
            </a:r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this.name;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setName</a:t>
            </a:r>
            <a:r>
              <a:rPr lang="en-US" dirty="0"/>
              <a:t>(string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this.name = value;</a:t>
            </a:r>
          </a:p>
          <a:p>
            <a:r>
              <a:rPr lang="en-US" dirty="0"/>
              <a:t>}</a:t>
            </a:r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3904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825" y="1499444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getYears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return </a:t>
            </a:r>
            <a:r>
              <a:rPr lang="en-US" sz="2800" dirty="0" err="1"/>
              <a:t>this.years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setYears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this.years</a:t>
            </a:r>
            <a:r>
              <a:rPr lang="en-US" sz="2800" dirty="0"/>
              <a:t> = value;</a:t>
            </a:r>
          </a:p>
          <a:p>
            <a:r>
              <a:rPr lang="en-US" sz="2800" dirty="0"/>
              <a:t>}</a:t>
            </a:r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0103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151121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endParaRPr lang="en-US" sz="2800" dirty="0"/>
          </a:p>
          <a:p>
            <a:r>
              <a:rPr lang="en-US" sz="2800" dirty="0"/>
              <a:t>public string </a:t>
            </a:r>
            <a:r>
              <a:rPr lang="en-US" sz="2800" dirty="0" err="1"/>
              <a:t>getAreal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return </a:t>
            </a:r>
            <a:r>
              <a:rPr lang="en-US" sz="2800" dirty="0" err="1"/>
              <a:t>this.areal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setAreal</a:t>
            </a:r>
            <a:r>
              <a:rPr lang="en-US" sz="2800" dirty="0"/>
              <a:t>(string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this.areal</a:t>
            </a:r>
            <a:r>
              <a:rPr lang="en-US" sz="2800" dirty="0"/>
              <a:t> = value;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94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препратка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текущия обект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сочи към променлива, която е инстанция (представител) на текущия клас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се предава като аргумент в метод или като извикване на конструктор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се върне като стойност на метод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 дума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65013" y="3001821"/>
            <a:ext cx="11201399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name)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.name = name;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346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897</Words>
  <Application>Microsoft Office PowerPoint</Application>
  <PresentationFormat>Custom</PresentationFormat>
  <Paragraphs>183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1_SoftUni 16x9</vt:lpstr>
      <vt:lpstr>Капсулация</vt:lpstr>
      <vt:lpstr>Съдържание</vt:lpstr>
      <vt:lpstr>Капсулация</vt:lpstr>
      <vt:lpstr>Капсулация – Примери</vt:lpstr>
      <vt:lpstr>Задача: Клас Creature</vt:lpstr>
      <vt:lpstr>Решение: Клас Creature</vt:lpstr>
      <vt:lpstr>Решение: Клас Creature</vt:lpstr>
      <vt:lpstr>Решение: Клас Creature</vt:lpstr>
      <vt:lpstr>Ключова дума this</vt:lpstr>
      <vt:lpstr>Ключова дума this (2)</vt:lpstr>
      <vt:lpstr>Ключова дума this (3)</vt:lpstr>
      <vt:lpstr>Обобщение – ползи от капсулацията</vt:lpstr>
      <vt:lpstr>Капсулация - this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Basics Course</dc:subject>
  <dc:creator/>
  <cp:keywords>Encapsulation, OOP, programming, course, SoftUni, Software University, OOP, Encapsulation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2018-03-26T06:04:53Z</dcterms:modified>
  <cp:category>programming, OOP, C#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