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9" r:id="rId2"/>
  </p:sldMasterIdLst>
  <p:notesMasterIdLst>
    <p:notesMasterId r:id="rId16"/>
  </p:notesMasterIdLst>
  <p:handoutMasterIdLst>
    <p:handoutMasterId r:id="rId17"/>
  </p:handoutMasterIdLst>
  <p:sldIdLst>
    <p:sldId id="530" r:id="rId3"/>
    <p:sldId id="531" r:id="rId4"/>
    <p:sldId id="505" r:id="rId5"/>
    <p:sldId id="506" r:id="rId6"/>
    <p:sldId id="504" r:id="rId7"/>
    <p:sldId id="507" r:id="rId8"/>
    <p:sldId id="508" r:id="rId9"/>
    <p:sldId id="509" r:id="rId10"/>
    <p:sldId id="510" r:id="rId11"/>
    <p:sldId id="511" r:id="rId12"/>
    <p:sldId id="533" r:id="rId13"/>
    <p:sldId id="534" r:id="rId14"/>
    <p:sldId id="53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605C7C7-EBA4-4677-99B1-14BC347040D8}">
          <p14:sldIdLst>
            <p14:sldId id="530"/>
            <p14:sldId id="531"/>
          </p14:sldIdLst>
        </p14:section>
        <p14:section name="Представяне на темата" id="{72C31FD9-8915-4D9A-868B-D1C5F73BEC5C}">
          <p14:sldIdLst>
            <p14:sldId id="505"/>
            <p14:sldId id="506"/>
            <p14:sldId id="504"/>
            <p14:sldId id="507"/>
            <p14:sldId id="508"/>
            <p14:sldId id="509"/>
            <p14:sldId id="510"/>
            <p14:sldId id="511"/>
          </p14:sldIdLst>
        </p14:section>
        <p14:section name="Заключения" id="{9A82224C-814B-43F9-91C7-C3ABE11D734C}">
          <p14:sldIdLst>
            <p14:sldId id="533"/>
            <p14:sldId id="534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100" d="100"/>
          <a:sy n="100" d="100"/>
        </p:scale>
        <p:origin x="296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4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641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6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3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9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2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1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455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3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2573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00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2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3/26/2018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905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Модификатори за достъп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altLang="en-US" dirty="0">
                <a:latin typeface="+mn-ea"/>
              </a:rPr>
              <a:t>Видимост на членовете на клас</a:t>
            </a:r>
            <a:endParaRPr lang="x-none" altLang="en-US" dirty="0"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875356"/>
            <a:ext cx="3314701" cy="22098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4663446"/>
            <a:ext cx="3149970" cy="147838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7007A5-AF32-454C-976C-A9D13B15DAB9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7E0D2E98-D55C-49E1-9990-2EA6A4DB2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0484B4-61DE-47F5-BBF6-53106B47F012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0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356E72E0-B28D-4592-8C2F-A1B6C505D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1" name="Text Placeholder 7">
              <a:extLst>
                <a:ext uri="{FF2B5EF4-FFF2-40B4-BE49-F238E27FC236}">
                  <a16:creationId xmlns:a16="http://schemas.microsoft.com/office/drawing/2014/main" id="{0E60D472-A872-49F8-9992-0F2EC27FB4A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2" name="Text Placeholder 10">
              <a:extLst>
                <a:ext uri="{FF2B5EF4-FFF2-40B4-BE49-F238E27FC236}">
                  <a16:creationId xmlns:a16="http://schemas.microsoft.com/office/drawing/2014/main" id="{CD02C794-96A5-4689-AFA4-629C79ED6B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3" name="Text Placeholder 11">
              <a:extLst>
                <a:ext uri="{FF2B5EF4-FFF2-40B4-BE49-F238E27FC236}">
                  <a16:creationId xmlns:a16="http://schemas.microsoft.com/office/drawing/2014/main" id="{628F72F1-6B0D-4AC7-8205-43724C369E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8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214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Разширяваме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bg-BG" dirty="0"/>
              <a:t>от предишната задача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8288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/>
              <a:t>;</a:t>
            </a:r>
          </a:p>
          <a:p>
            <a:r>
              <a:rPr lang="en-US" sz="2800" dirty="0"/>
              <a:t>public void </a:t>
            </a:r>
            <a:r>
              <a:rPr lang="en-US" sz="2800" dirty="0" err="1"/>
              <a:t>IncreaseSalary</a:t>
            </a:r>
            <a:r>
              <a:rPr lang="en-US" sz="2800" dirty="0"/>
              <a:t>(double percent)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</a:t>
            </a:r>
            <a:r>
              <a:rPr lang="en-US" sz="2800" dirty="0" err="1"/>
              <a:t>this.age</a:t>
            </a:r>
            <a:r>
              <a:rPr lang="en-US" sz="2800" dirty="0"/>
              <a:t> &gt; 30)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200;</a:t>
            </a:r>
          </a:p>
          <a:p>
            <a:r>
              <a:rPr lang="en-GB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7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Модификаторите определят степента на капсулация на данните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F3BE60"/>
                </a:solidFill>
              </a:rPr>
              <a:t>Private</a:t>
            </a:r>
            <a:r>
              <a:rPr lang="bg-BG" sz="3200" dirty="0"/>
              <a:t> - за полета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F3BE60"/>
                </a:solidFill>
              </a:rPr>
              <a:t>Protected</a:t>
            </a:r>
            <a:r>
              <a:rPr lang="bg-BG" sz="3200" dirty="0"/>
              <a:t> – за насленици (подкласове)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F3BE60"/>
                </a:solidFill>
              </a:rPr>
              <a:t>Internal</a:t>
            </a:r>
            <a:r>
              <a:rPr lang="bg-BG" sz="3200" dirty="0"/>
              <a:t> – за класове от същия проект (</a:t>
            </a:r>
            <a:r>
              <a:rPr lang="en-US" sz="3200" dirty="0"/>
              <a:t>namespace</a:t>
            </a:r>
            <a:r>
              <a:rPr lang="bg-BG" sz="3200" dirty="0"/>
              <a:t>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F3BE60"/>
                </a:solidFill>
              </a:rPr>
              <a:t>Public</a:t>
            </a:r>
            <a:r>
              <a:rPr lang="en-US" sz="3200" dirty="0"/>
              <a:t> – </a:t>
            </a:r>
            <a:r>
              <a:rPr lang="bg-BG" sz="3200" dirty="0"/>
              <a:t>за класове</a:t>
            </a:r>
            <a:r>
              <a:rPr lang="en-US" sz="3200" dirty="0"/>
              <a:t> </a:t>
            </a:r>
            <a:r>
              <a:rPr lang="bg-BG" sz="3200" dirty="0"/>
              <a:t>и интерфейси в целия</a:t>
            </a:r>
            <a:r>
              <a:rPr lang="en-US" sz="3200" dirty="0"/>
              <a:t> </a:t>
            </a:r>
            <a:r>
              <a:rPr lang="en-US" sz="3200" dirty="0" err="1"/>
              <a:t>.Net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7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Модификатори за достъп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представляват </a:t>
            </a:r>
            <a:r>
              <a:rPr lang="bg-BG" dirty="0">
                <a:solidFill>
                  <a:schemeClr val="accent1"/>
                </a:solidFill>
              </a:rPr>
              <a:t>модификаторите за достъп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Private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Public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Protected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Internal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Основен начин за капсулиране на обект и скриване на данни от външния свят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Класовете и интерфейсите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могат</a:t>
            </a:r>
            <a:r>
              <a:rPr lang="en-US" dirty="0"/>
              <a:t> </a:t>
            </a:r>
            <a:r>
              <a:rPr lang="bg-BG" dirty="0"/>
              <a:t>да са </a:t>
            </a:r>
            <a:r>
              <a:rPr lang="en-US" dirty="0"/>
              <a:t>private</a:t>
            </a:r>
            <a:r>
              <a:rPr lang="bg-BG" dirty="0"/>
              <a:t>. Идеята за интерфейс е да се даде възможност за връзка с „външния свят“ – т.е. – трябва да са достъпни </a:t>
            </a:r>
            <a:endParaRPr lang="en-US" dirty="0"/>
          </a:p>
          <a:p>
            <a:r>
              <a:rPr lang="bg-BG" dirty="0"/>
              <a:t>Могат да бъдат достъпни само в декларацията на класа</a:t>
            </a: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</a:t>
            </a:r>
            <a:r>
              <a:rPr lang="bg-BG" dirty="0"/>
              <a:t>Модификатор за достъп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61901"/>
            <a:ext cx="525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95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Могат да бъдат достъпни само от подкласове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bg-BG" sz="3600" dirty="0"/>
              <a:t>Модификаторът за достъп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Protected</a:t>
            </a:r>
            <a:r>
              <a:rPr lang="en-US" sz="3600" dirty="0"/>
              <a:t> </a:t>
            </a:r>
            <a:r>
              <a:rPr lang="bg-BG" sz="3600" dirty="0"/>
              <a:t>не може да бъде приложен за класове и интерфейси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ru-RU" sz="3600" dirty="0"/>
              <a:t>Предотвратява външни класове да се опитват да го използват</a:t>
            </a:r>
            <a:endParaRPr lang="en-US" sz="36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FullName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729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bg-BG" dirty="0"/>
              <a:t>е модификатор по подразбиране в </a:t>
            </a:r>
            <a:r>
              <a:rPr lang="en-US" dirty="0"/>
              <a:t>C#. 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Дава достъп на всеки друг клас в същия проект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5029200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("Real Madrid");</a:t>
            </a:r>
          </a:p>
        </p:txBody>
      </p:sp>
    </p:spTree>
    <p:extLst>
      <p:ext uri="{BB962C8B-B14F-4D97-AF65-F5344CB8AC3E}">
        <p14:creationId xmlns:p14="http://schemas.microsoft.com/office/powerpoint/2010/main" val="2356054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Клас</a:t>
            </a:r>
            <a:r>
              <a:rPr lang="en-US" dirty="0"/>
              <a:t>,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bg-BG" dirty="0"/>
              <a:t>конструктор,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деклариран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bg-BG" dirty="0"/>
              <a:t>клас</a:t>
            </a:r>
            <a:r>
              <a:rPr lang="en-US" dirty="0"/>
              <a:t> </a:t>
            </a:r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достъпен </a:t>
            </a:r>
            <a:r>
              <a:rPr lang="bg-BG" dirty="0"/>
              <a:t>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всеки клас, </a:t>
            </a:r>
            <a:r>
              <a:rPr lang="en-US" dirty="0"/>
              <a:t> </a:t>
            </a:r>
            <a:r>
              <a:rPr lang="bg-BG" dirty="0"/>
              <a:t>принадлежащ на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Света</a:t>
            </a: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Употребата се налага ако се опитваме да достъпим </a:t>
            </a:r>
            <a:r>
              <a:rPr lang="en-US" dirty="0"/>
              <a:t>public </a:t>
            </a:r>
            <a:r>
              <a:rPr lang="bg-BG" dirty="0"/>
              <a:t>клас в друг </a:t>
            </a:r>
            <a:r>
              <a:rPr lang="en-US" dirty="0"/>
              <a:t>namespace</a:t>
            </a:r>
          </a:p>
          <a:p>
            <a:r>
              <a:rPr lang="bg-BG" dirty="0"/>
              <a:t>Методът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/>
              <a:t>в приложението трябва да е</a:t>
            </a:r>
            <a:r>
              <a:rPr lang="en-US" dirty="0"/>
              <a:t> public</a:t>
            </a:r>
            <a:endParaRPr lang="bg-BG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Интерфейсите </a:t>
            </a:r>
            <a:r>
              <a:rPr lang="bg-BG" dirty="0"/>
              <a:t>са </a:t>
            </a:r>
            <a:r>
              <a:rPr lang="en-US" dirty="0"/>
              <a:t>public</a:t>
            </a:r>
            <a:r>
              <a:rPr lang="bg-BG" dirty="0"/>
              <a:t>. Тъй като смисълът им е да дават връзка с външния свят</a:t>
            </a: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981200"/>
            <a:ext cx="7086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412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Подредете</a:t>
            </a:r>
            <a:r>
              <a:rPr lang="en-US" dirty="0"/>
              <a:t> Persons </a:t>
            </a:r>
            <a:r>
              <a:rPr lang="bg-BG" dirty="0"/>
              <a:t>по</a:t>
            </a:r>
            <a:r>
              <a:rPr lang="en-US" dirty="0"/>
              <a:t> Name </a:t>
            </a:r>
            <a:r>
              <a:rPr lang="bg-BG" dirty="0"/>
              <a:t>и</a:t>
            </a:r>
            <a:r>
              <a:rPr lang="en-US" dirty="0"/>
              <a:t>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86001"/>
            <a:ext cx="50958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Подредете </a:t>
            </a:r>
            <a:r>
              <a:rPr lang="en-US" dirty="0"/>
              <a:t>Persons </a:t>
            </a:r>
            <a:r>
              <a:rPr lang="bg-BG" dirty="0"/>
              <a:t>по</a:t>
            </a:r>
            <a:r>
              <a:rPr lang="en-US" dirty="0"/>
              <a:t> Name </a:t>
            </a:r>
            <a:r>
              <a:rPr lang="bg-BG" dirty="0"/>
              <a:t>и</a:t>
            </a:r>
            <a:r>
              <a:rPr lang="en-US" dirty="0"/>
              <a:t>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295400"/>
            <a:ext cx="10667998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Person {</a:t>
            </a:r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 private 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 private int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</a:t>
            </a:r>
            <a:r>
              <a:rPr lang="en-US" sz="2800" dirty="0" err="1"/>
              <a:t>FirstName</a:t>
            </a:r>
            <a:r>
              <a:rPr lang="en-US" sz="2800" dirty="0"/>
              <a:t> =&gt; return </a:t>
            </a:r>
            <a:r>
              <a:rPr lang="en-US" sz="2800" dirty="0" err="1"/>
              <a:t>this.firstName</a:t>
            </a:r>
            <a:r>
              <a:rPr lang="en-US" sz="2800" dirty="0"/>
              <a:t>;</a:t>
            </a:r>
          </a:p>
          <a:p>
            <a:r>
              <a:rPr lang="en-US" sz="2800" dirty="0"/>
              <a:t>  public </a:t>
            </a:r>
            <a:r>
              <a:rPr lang="en-US" sz="2800" dirty="0" err="1"/>
              <a:t>int</a:t>
            </a:r>
            <a:r>
              <a:rPr lang="en-US" sz="2800" dirty="0"/>
              <a:t> Age =&gt; return </a:t>
            </a:r>
            <a:r>
              <a:rPr lang="en-US" sz="2800" dirty="0" err="1"/>
              <a:t>this.lastName</a:t>
            </a:r>
            <a:r>
              <a:rPr lang="en-US" sz="2800" dirty="0"/>
              <a:t>;</a:t>
            </a:r>
            <a:endParaRPr lang="en-GB" sz="2800" dirty="0"/>
          </a:p>
          <a:p>
            <a:r>
              <a:rPr lang="en-GB" sz="2800" dirty="0"/>
              <a:t>  public override string </a:t>
            </a:r>
            <a:r>
              <a:rPr lang="en-GB" sz="2800" dirty="0" err="1"/>
              <a:t>ToString</a:t>
            </a:r>
            <a:r>
              <a:rPr lang="en-GB" sz="2800" dirty="0"/>
              <a:t>()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\\TODO</a:t>
            </a:r>
            <a:r>
              <a:rPr lang="en-GB" sz="2800" dirty="0"/>
              <a:t>: Add logic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513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5751599" cy="49529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Добавете към</a:t>
            </a:r>
            <a:r>
              <a:rPr lang="en-US" dirty="0"/>
              <a:t> Person  salary</a:t>
            </a:r>
          </a:p>
          <a:p>
            <a:pPr>
              <a:lnSpc>
                <a:spcPct val="100000"/>
              </a:lnSpc>
            </a:pPr>
            <a:r>
              <a:rPr lang="bg-BG" dirty="0"/>
              <a:t>Добавете </a:t>
            </a:r>
            <a:r>
              <a:rPr lang="en-US" dirty="0"/>
              <a:t>getter </a:t>
            </a:r>
            <a:r>
              <a:rPr lang="bg-BG" dirty="0"/>
              <a:t>за заплата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Добавете метод, който променя заплатата с даден процент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Persons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по-млади от </a:t>
            </a:r>
            <a:r>
              <a:rPr lang="en-US" dirty="0"/>
              <a:t>30 </a:t>
            </a:r>
            <a:r>
              <a:rPr lang="bg-BG" dirty="0"/>
              <a:t>вземат половината от увеличението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+IncreaseSalary(int):void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432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852</Words>
  <Application>Microsoft Office PowerPoint</Application>
  <PresentationFormat>Custom</PresentationFormat>
  <Paragraphs>191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1_SoftUni 16x9</vt:lpstr>
      <vt:lpstr>Модификатори за достъп</vt:lpstr>
      <vt:lpstr>Съдържание</vt:lpstr>
      <vt:lpstr>Private Модификатор за достъп </vt:lpstr>
      <vt:lpstr>Protected Модификатор за достъп</vt:lpstr>
      <vt:lpstr>Internal модификатор за достъп</vt:lpstr>
      <vt:lpstr>Public модификатор за достъп</vt:lpstr>
      <vt:lpstr>Задача: Подредете Persons по Name и Age</vt:lpstr>
      <vt:lpstr>Задача: Подредете Persons по Name и Age</vt:lpstr>
      <vt:lpstr>Задача: Увеличение на заплатата</vt:lpstr>
      <vt:lpstr>Решение: Getters and Setters</vt:lpstr>
      <vt:lpstr>Обобщение</vt:lpstr>
      <vt:lpstr>Модификатори за достъп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Basics Course</dc:subject>
  <dc:creator/>
  <cp:keywords>Encapsulation, OOP, programming, course, SoftUni, Software University, OOP, Encapsulation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2018-03-26T06:05:57Z</dcterms:modified>
  <cp:category>programming, OOP, C#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