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9" r:id="rId2"/>
    <p:sldMasterId id="2147483675" r:id="rId3"/>
  </p:sldMasterIdLst>
  <p:notesMasterIdLst>
    <p:notesMasterId r:id="rId20"/>
  </p:notesMasterIdLst>
  <p:handoutMasterIdLst>
    <p:handoutMasterId r:id="rId21"/>
  </p:handoutMasterIdLst>
  <p:sldIdLst>
    <p:sldId id="530" r:id="rId4"/>
    <p:sldId id="531" r:id="rId5"/>
    <p:sldId id="489" r:id="rId6"/>
    <p:sldId id="515" r:id="rId7"/>
    <p:sldId id="516" r:id="rId8"/>
    <p:sldId id="517" r:id="rId9"/>
    <p:sldId id="513" r:id="rId10"/>
    <p:sldId id="514" r:id="rId11"/>
    <p:sldId id="520" r:id="rId12"/>
    <p:sldId id="523" r:id="rId13"/>
    <p:sldId id="524" r:id="rId14"/>
    <p:sldId id="529" r:id="rId15"/>
    <p:sldId id="532" r:id="rId16"/>
    <p:sldId id="498" r:id="rId17"/>
    <p:sldId id="533" r:id="rId18"/>
    <p:sldId id="534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605C7C7-EBA4-4677-99B1-14BC347040D8}">
          <p14:sldIdLst>
            <p14:sldId id="530"/>
            <p14:sldId id="531"/>
          </p14:sldIdLst>
        </p14:section>
        <p14:section name="Представяне на темата" id="{0BE80E7B-6E27-4083-984C-6A0673986BC5}">
          <p14:sldIdLst>
            <p14:sldId id="489"/>
            <p14:sldId id="515"/>
            <p14:sldId id="516"/>
            <p14:sldId id="517"/>
            <p14:sldId id="513"/>
            <p14:sldId id="514"/>
            <p14:sldId id="520"/>
            <p14:sldId id="523"/>
            <p14:sldId id="524"/>
            <p14:sldId id="529"/>
          </p14:sldIdLst>
        </p14:section>
        <p14:section name="Заключения" id="{28BC68DC-C567-48A5-B436-449D9CCE9F9C}">
          <p14:sldIdLst>
            <p14:sldId id="532"/>
            <p14:sldId id="498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 varScale="1">
        <p:scale>
          <a:sx n="87" d="100"/>
          <a:sy n="87" d="100"/>
        </p:scale>
        <p:origin x="384" y="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02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14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94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5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7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5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6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444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91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0855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6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389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2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7838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7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4/1/2018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023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4/1/2018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050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Валидация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58920"/>
          </a:xfrm>
        </p:spPr>
        <p:txBody>
          <a:bodyPr>
            <a:normAutofit fontScale="97500" lnSpcReduction="10000"/>
          </a:bodyPr>
          <a:lstStyle/>
          <a:p>
            <a:r>
              <a:rPr lang="bg-BG" dirty="0"/>
              <a:t>Валидация на променими и непроменими типове данни</a:t>
            </a:r>
            <a:endParaRPr lang="x-none" altLang="en-US" dirty="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3452248"/>
            <a:ext cx="3622283" cy="241046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5D38903-724D-45D8-B2A0-7C807ED7548E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2" name="Picture 21" descr="http://softuni.bg">
              <a:extLst>
                <a:ext uri="{FF2B5EF4-FFF2-40B4-BE49-F238E27FC236}">
                  <a16:creationId xmlns:a16="http://schemas.microsoft.com/office/drawing/2014/main" id="{1E508114-3AA3-4437-B589-C7EF2BAD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CC445C-6EE7-4449-AFB3-9BD350CF6A16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1327C63C-DE6F-4881-9461-9B788D21A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0" name="Text Placeholder 7">
              <a:extLst>
                <a:ext uri="{FF2B5EF4-FFF2-40B4-BE49-F238E27FC236}">
                  <a16:creationId xmlns:a16="http://schemas.microsoft.com/office/drawing/2014/main" id="{1E77F588-557E-44B8-B0E1-BA7CB2065E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1" name="Text Placeholder 10">
              <a:extLst>
                <a:ext uri="{FF2B5EF4-FFF2-40B4-BE49-F238E27FC236}">
                  <a16:creationId xmlns:a16="http://schemas.microsoft.com/office/drawing/2014/main" id="{608C0E99-4855-4686-89FE-1BC891CCDA6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2" name="Text Placeholder 11">
              <a:extLst>
                <a:ext uri="{FF2B5EF4-FFF2-40B4-BE49-F238E27FC236}">
                  <a16:creationId xmlns:a16="http://schemas.microsoft.com/office/drawing/2014/main" id="{F2FA2EEE-F1FE-45B7-960C-4347C8ABA0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0858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36983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Разширете вашия проект с 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</a:t>
            </a:r>
            <a:r>
              <a:rPr lang="bg-BG" dirty="0"/>
              <a:t>трябва да има два</a:t>
            </a:r>
            <a:r>
              <a:rPr lang="en-US" dirty="0"/>
              <a:t> </a:t>
            </a:r>
            <a:r>
              <a:rPr lang="bg-BG" dirty="0"/>
              <a:t>комплекта отбори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първи отбор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втори отбор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Въведете</a:t>
            </a:r>
            <a:r>
              <a:rPr lang="en-US" dirty="0"/>
              <a:t> persons </a:t>
            </a:r>
            <a:r>
              <a:rPr lang="bg-BG" dirty="0"/>
              <a:t>от клавиатурата </a:t>
            </a:r>
            <a:r>
              <a:rPr lang="en-US" dirty="0"/>
              <a:t> </a:t>
            </a:r>
            <a:r>
              <a:rPr lang="bg-BG" dirty="0"/>
              <a:t>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добавете </a:t>
            </a:r>
            <a:r>
              <a:rPr lang="bg-BG" dirty="0"/>
              <a:t>към отбора</a:t>
            </a:r>
          </a:p>
          <a:p>
            <a:pPr>
              <a:lnSpc>
                <a:spcPct val="100000"/>
              </a:lnSpc>
            </a:pPr>
            <a:r>
              <a:rPr lang="bg-BG" dirty="0"/>
              <a:t>Ако те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по-млади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</a:t>
            </a:r>
            <a:r>
              <a:rPr lang="bg-BG" dirty="0"/>
              <a:t>тогава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ги добавете към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първи отбор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броя на играчите </a:t>
            </a:r>
            <a:r>
              <a:rPr lang="bg-BG" dirty="0"/>
              <a:t>на всеки отбор</a:t>
            </a:r>
            <a:r>
              <a:rPr lang="en-US" dirty="0"/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Първи и Резервен 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private string name;</a:t>
            </a:r>
          </a:p>
          <a:p>
            <a:pPr fontAlgn="base"/>
            <a:r>
              <a:rPr lang="en-US" sz="2800" dirty="0"/>
              <a:t>private List&lt;Person&gt; firstTeam;</a:t>
            </a:r>
          </a:p>
          <a:p>
            <a:pPr fontAlgn="base"/>
            <a:r>
              <a:rPr lang="en-US" sz="2800" dirty="0"/>
              <a:t>private List&lt;Person&gt; reserveTeam;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public Team(string name)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this.name = name;</a:t>
            </a:r>
          </a:p>
          <a:p>
            <a:pPr fontAlgn="base"/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this.firstTeam = new List&lt;Person&gt;();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this.reserveTeam = new List&lt;Person&gt;();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151121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IReadOnlyCollection&lt;Person&gt;</a:t>
            </a:r>
            <a:r>
              <a:rPr lang="en-US" sz="2800" dirty="0"/>
              <a:t> FirstTeam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get { return this.firstTeam.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AsReadOnly(); </a:t>
            </a:r>
            <a:r>
              <a:rPr lang="en-US" sz="2800" dirty="0"/>
              <a:t>}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//TODO: add getter for reserve team</a:t>
            </a:r>
          </a:p>
          <a:p>
            <a:pPr fontAlgn="base"/>
            <a:r>
              <a:rPr lang="en-US" sz="2800" dirty="0"/>
              <a:t>public void AddPlayer(Person player)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if (player.Age &lt; 40)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firstTeam.Add(player);</a:t>
            </a:r>
          </a:p>
          <a:p>
            <a:pPr fontAlgn="base"/>
            <a:r>
              <a:rPr lang="en-US" sz="2800" dirty="0"/>
              <a:t>  else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reserveTeam.Add(player);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1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 помощта на модификаторите за достъп можем да извършваме валидация на данните 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При замяна на </a:t>
            </a:r>
            <a:r>
              <a:rPr lang="bg-BG" sz="3200" dirty="0">
                <a:solidFill>
                  <a:srgbClr val="F3BE60"/>
                </a:solidFill>
              </a:rPr>
              <a:t>непроменими типове </a:t>
            </a:r>
            <a:r>
              <a:rPr lang="bg-BG" sz="3200" dirty="0"/>
              <a:t>с </a:t>
            </a:r>
            <a:r>
              <a:rPr lang="bg-BG" sz="3200" dirty="0">
                <a:solidFill>
                  <a:srgbClr val="F3BE60"/>
                </a:solidFill>
              </a:rPr>
              <a:t>променими</a:t>
            </a:r>
            <a:r>
              <a:rPr lang="bg-BG" sz="3200" dirty="0"/>
              <a:t> в </a:t>
            </a:r>
            <a:r>
              <a:rPr lang="en-US" sz="3200" dirty="0"/>
              <a:t>private </a:t>
            </a:r>
            <a:r>
              <a:rPr lang="bg-BG" sz="3200" dirty="0"/>
              <a:t>полета (с цел бързодействие и пестене на ресурс), трябва да знаем, че с </a:t>
            </a:r>
            <a:r>
              <a:rPr lang="en-US" sz="3200" dirty="0"/>
              <a:t>private </a:t>
            </a:r>
            <a:r>
              <a:rPr lang="bg-BG" sz="3200" dirty="0"/>
              <a:t>се гарантира </a:t>
            </a:r>
            <a:r>
              <a:rPr lang="bg-BG" sz="3200" dirty="0">
                <a:solidFill>
                  <a:srgbClr val="F3BE60"/>
                </a:solidFill>
              </a:rPr>
              <a:t>защитен достъп само до адресите</a:t>
            </a:r>
            <a:r>
              <a:rPr lang="bg-BG" sz="3200" dirty="0"/>
              <a:t>, в които се пазят данните, </a:t>
            </a:r>
            <a:r>
              <a:rPr lang="bg-BG" sz="3200" dirty="0">
                <a:solidFill>
                  <a:srgbClr val="F3BE60"/>
                </a:solidFill>
              </a:rPr>
              <a:t>но не и самите данни</a:t>
            </a:r>
            <a:endParaRPr lang="en-US" sz="3000" dirty="0">
              <a:solidFill>
                <a:srgbClr val="F3BE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Позволяват</a:t>
            </a:r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валидации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Променими обекти</a:t>
            </a: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Непроменими обекти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 - ползи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2693434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1" y="2670375"/>
            <a:ext cx="3048000" cy="2484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79" y="4555183"/>
            <a:ext cx="4182059" cy="169568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42113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Валидация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Променими типове данни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Непроменими типове данни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0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Валидацията на данни </a:t>
            </a:r>
            <a:r>
              <a:rPr lang="bg-BG" dirty="0"/>
              <a:t>се случва в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Сътрудник </a:t>
            </a:r>
            <a:r>
              <a:rPr lang="ru-RU" dirty="0"/>
              <a:t>на вашия клас трябва да се грижи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обработка</a:t>
            </a:r>
            <a:r>
              <a:rPr lang="en-US" dirty="0"/>
              <a:t> </a:t>
            </a:r>
            <a:r>
              <a:rPr lang="bg-BG" dirty="0"/>
              <a:t>на изключенията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1" y="1828801"/>
            <a:ext cx="10666411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double Salary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set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if (salary &lt; 460)</a:t>
            </a:r>
          </a:p>
          <a:p>
            <a:r>
              <a:rPr lang="en-US" dirty="0"/>
              <a:t>      throw new ArgumentException("...");</a:t>
            </a:r>
          </a:p>
          <a:p>
            <a:r>
              <a:rPr lang="en-US" dirty="0"/>
              <a:t>    this.salary 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74115" y="1981200"/>
            <a:ext cx="4420422" cy="1195100"/>
          </a:xfrm>
          <a:prstGeom prst="wedgeRoundRectCallout">
            <a:avLst>
              <a:gd name="adj1" fmla="val -72194"/>
              <a:gd name="adj2" fmla="val 1030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По-добре е да се „хвърли“ изключение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bg-BG" sz="2800" dirty="0">
                <a:solidFill>
                  <a:srgbClr val="FFFFFF"/>
                </a:solidFill>
              </a:rPr>
              <a:t>отколкото да се извежда на екрана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Конструкторите</a:t>
            </a:r>
            <a:r>
              <a:rPr lang="en-US" dirty="0"/>
              <a:t> </a:t>
            </a:r>
            <a:r>
              <a:rPr lang="bg-BG" dirty="0"/>
              <a:t>използват</a:t>
            </a:r>
            <a:r>
              <a:rPr lang="en-US" dirty="0"/>
              <a:t> private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/>
              <a:t> </a:t>
            </a:r>
            <a:r>
              <a:rPr lang="bg-BG" dirty="0"/>
              <a:t>с валидационна логика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Гарантират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 състояние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обекта при неговото създаване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52638" y="2140046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lastName, </a:t>
            </a:r>
          </a:p>
          <a:p>
            <a:r>
              <a:rPr lang="en-US" sz="2800" dirty="0"/>
              <a:t>              int age, double salary)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 this.FirstName = firstName;</a:t>
            </a:r>
          </a:p>
          <a:p>
            <a:r>
              <a:rPr lang="en-US" sz="2800" dirty="0"/>
              <a:t>  this.LastName = lastName;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  this.Salary = salary;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08812" y="4572000"/>
            <a:ext cx="4191000" cy="906391"/>
          </a:xfrm>
          <a:prstGeom prst="wedgeRoundRectCallout">
            <a:avLst>
              <a:gd name="adj1" fmla="val -126785"/>
              <a:gd name="adj2" fmla="val -93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Валидацията се случва в </a:t>
            </a:r>
            <a:r>
              <a:rPr lang="en-US" sz="2800" dirty="0">
                <a:solidFill>
                  <a:srgbClr val="FFFFFF"/>
                </a:solidFill>
              </a:rPr>
              <a:t>setter</a:t>
            </a:r>
            <a:r>
              <a:rPr lang="bg-BG" sz="2800" dirty="0">
                <a:solidFill>
                  <a:srgbClr val="FFFFFF"/>
                </a:solidFill>
              </a:rPr>
              <a:t>-а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36494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Разширете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/>
              <a:t> </a:t>
            </a:r>
            <a:r>
              <a:rPr lang="bg-BG" dirty="0"/>
              <a:t>с валиация за всяко поле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</a:t>
            </a:r>
            <a:r>
              <a:rPr lang="bg-BG" dirty="0"/>
              <a:t>трябва да са с не по-малко от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symbols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/>
              <a:t> </a:t>
            </a:r>
            <a:r>
              <a:rPr lang="bg-BG" dirty="0"/>
              <a:t>не може да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 или отрицателно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</a:t>
            </a:r>
            <a:r>
              <a:rPr lang="bg-BG" dirty="0"/>
              <a:t>да не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по-малко от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Валидация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0" y="4941373"/>
            <a:ext cx="3488488" cy="17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Валидация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824" y="1447800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/>
              <a:t> Add validation for firstName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/>
              <a:t> Add validation for lastName</a:t>
            </a:r>
          </a:p>
          <a:p>
            <a:r>
              <a:rPr lang="en-US" sz="2800" dirty="0"/>
              <a:t>private void setAge(int 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(age &lt; 1) </a:t>
            </a:r>
          </a:p>
          <a:p>
            <a:r>
              <a:rPr lang="en-US" sz="2800" dirty="0"/>
              <a:t>    throw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ArgumentException</a:t>
            </a:r>
            <a:r>
              <a:rPr lang="en-US" sz="2800" dirty="0"/>
              <a:t>("...");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/>
              <a:t> Add validation for salary</a:t>
            </a:r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имате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препратка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към инстанция на обект, съдържанието, на която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може</a:t>
            </a:r>
            <a:r>
              <a:rPr lang="en-US" dirty="0"/>
              <a:t> </a:t>
            </a:r>
            <a:r>
              <a:rPr lang="bg-BG" dirty="0"/>
              <a:t>да бъде променяно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/>
              <a:t>Непроменими (</a:t>
            </a:r>
            <a:r>
              <a:rPr lang="en-US" dirty="0"/>
              <a:t>Immutable</a:t>
            </a:r>
            <a:r>
              <a:rPr lang="bg-BG" dirty="0"/>
              <a:t>) обекти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"old String"</a:t>
            </a:r>
          </a:p>
          <a:p>
            <a:r>
              <a:rPr lang="en-US" sz="2800" dirty="0"/>
              <a:t>Console.WriteLine(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);</a:t>
            </a:r>
          </a:p>
          <a:p>
            <a:r>
              <a:rPr lang="en-US" sz="2800" dirty="0"/>
              <a:t>myString.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 "old", "new" );</a:t>
            </a:r>
          </a:p>
          <a:p>
            <a:r>
              <a:rPr lang="en-US" sz="2800" dirty="0"/>
              <a:t>Console.WriteLine(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2630998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имате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препратка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към инстанция на обект, съдържанието, на която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може</a:t>
            </a:r>
            <a:r>
              <a:rPr lang="en-US" dirty="0"/>
              <a:t> </a:t>
            </a:r>
            <a:r>
              <a:rPr lang="bg-BG" dirty="0"/>
              <a:t>да бъде променяно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/>
              <a:t>Променими (</a:t>
            </a:r>
            <a:r>
              <a:rPr lang="en-US" dirty="0"/>
              <a:t>Mutable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Обекти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myPoint = new Point( 0.0, 0.0 );</a:t>
            </a:r>
          </a:p>
          <a:p>
            <a:r>
              <a:rPr lang="en-US" sz="2800" dirty="0"/>
              <a:t>Console.WriteLine( myPoint );</a:t>
            </a:r>
          </a:p>
          <a:p>
            <a:r>
              <a:rPr lang="en-US" sz="2800" dirty="0"/>
              <a:t>myPoint.setLocation( 1.0, 0.0 );</a:t>
            </a:r>
          </a:p>
          <a:p>
            <a:r>
              <a:rPr lang="en-US" sz="2800" dirty="0"/>
              <a:t>Console.WriteLine( myPoint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0.0, 0.0</a:t>
            </a:r>
          </a:p>
          <a:p>
            <a:r>
              <a:rPr lang="en-US" sz="2800" dirty="0"/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379343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nsolas" panose="020B0609020204030204" pitchFamily="49" charset="0"/>
              </a:rPr>
              <a:t>Променимите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</a:t>
            </a:r>
            <a:r>
              <a:rPr lang="bg-BG" dirty="0"/>
              <a:t>полета все още не са капсулирани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Тогава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-а е също 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/>
              <a:t>Променими полета</a:t>
            </a:r>
            <a:endParaRPr lang="bg-BG" sz="4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057399"/>
            <a:ext cx="7641164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List&lt;Person&gt; Players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return this.players;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01773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1158</Words>
  <Application>Microsoft Office PowerPoint</Application>
  <PresentationFormat>Custom</PresentationFormat>
  <Paragraphs>225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Валидация</vt:lpstr>
      <vt:lpstr>Съдържание</vt:lpstr>
      <vt:lpstr>Валидация</vt:lpstr>
      <vt:lpstr>Валидация (2)</vt:lpstr>
      <vt:lpstr>Задача: Валидация на данни</vt:lpstr>
      <vt:lpstr>Задача: Валидация на данни</vt:lpstr>
      <vt:lpstr>Непроменими (Immutable) обекти</vt:lpstr>
      <vt:lpstr>Променими (Mutable) Обекти</vt:lpstr>
      <vt:lpstr>Променими полета</vt:lpstr>
      <vt:lpstr>Задача: Първи и Резервен отбор</vt:lpstr>
      <vt:lpstr>Решение: Валидиране на данни</vt:lpstr>
      <vt:lpstr>Решение: Валидиране на данни</vt:lpstr>
      <vt:lpstr>Обобщение</vt:lpstr>
      <vt:lpstr>Капсулация - ползи</vt:lpstr>
      <vt:lpstr>Валидация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Basics Course</dc:subject>
  <dc:creator/>
  <cp:keywords>Encapsulation, OOP, programming, course, SoftUni, Software University, OOP, Encapsulation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2018-04-01T13:58:43Z</dcterms:modified>
  <cp:category>programming, OOP, C#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