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578" r:id="rId3"/>
    <p:sldId id="579" r:id="rId4"/>
    <p:sldId id="555" r:id="rId5"/>
    <p:sldId id="556" r:id="rId6"/>
    <p:sldId id="560" r:id="rId7"/>
    <p:sldId id="563" r:id="rId8"/>
    <p:sldId id="483" r:id="rId9"/>
    <p:sldId id="562" r:id="rId10"/>
    <p:sldId id="561" r:id="rId11"/>
    <p:sldId id="569" r:id="rId12"/>
    <p:sldId id="568" r:id="rId13"/>
    <p:sldId id="570" r:id="rId14"/>
    <p:sldId id="571" r:id="rId15"/>
    <p:sldId id="572" r:id="rId16"/>
    <p:sldId id="573" r:id="rId17"/>
    <p:sldId id="421" r:id="rId18"/>
    <p:sldId id="580" r:id="rId19"/>
    <p:sldId id="58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0AD7F9-8BFA-4C82-9431-0943AB86DF57}">
          <p14:sldIdLst>
            <p14:sldId id="578"/>
            <p14:sldId id="579"/>
          </p14:sldIdLst>
        </p14:section>
        <p14:section name="Design Patterns" id="{2F4A1E5F-A0EA-407A-9A67-30DFFC1D51E5}">
          <p14:sldIdLst>
            <p14:sldId id="555"/>
            <p14:sldId id="556"/>
          </p14:sldIdLst>
        </p14:section>
        <p14:section name="Iterators" id="{8E06A8DD-143F-4D0C-BC81-8A11602F1E0D}">
          <p14:sldIdLst>
            <p14:sldId id="560"/>
            <p14:sldId id="563"/>
            <p14:sldId id="483"/>
            <p14:sldId id="562"/>
            <p14:sldId id="561"/>
            <p14:sldId id="569"/>
            <p14:sldId id="568"/>
            <p14:sldId id="570"/>
            <p14:sldId id="571"/>
            <p14:sldId id="572"/>
            <p14:sldId id="573"/>
          </p14:sldIdLst>
        </p14:section>
        <p14:section name="Conclusion" id="{71843A3B-0354-4DC4-85C1-7F8C2C1A5417}">
          <p14:sldIdLst>
            <p14:sldId id="421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121"/>
    <a:srgbClr val="301301"/>
    <a:srgbClr val="2F1200"/>
    <a:srgbClr val="321300"/>
    <a:srgbClr val="F3BE60"/>
    <a:srgbClr val="663606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280" autoAdjust="0"/>
  </p:normalViewPr>
  <p:slideViewPr>
    <p:cSldViewPr>
      <p:cViewPr varScale="1">
        <p:scale>
          <a:sx n="45" d="100"/>
          <a:sy n="45" d="100"/>
        </p:scale>
        <p:origin x="1081" y="2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1840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2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87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7540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59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381A-FFC9-41C1-AE93-640D0EA4DB19}" type="datetime1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2EAB7-764A-40FB-8F74-57FA0DA8A99D}" type="datetime1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err="1" smtClean="0"/>
              <a:t>Итератори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=""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=""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=""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=""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712B27B-D401-43BB-AEB8-742A9794A1D5}"/>
              </a:ext>
            </a:extLst>
          </p:cNvPr>
          <p:cNvSpPr/>
          <p:nvPr/>
        </p:nvSpPr>
        <p:spPr>
          <a:xfrm>
            <a:off x="6551612" y="3087154"/>
            <a:ext cx="5051211" cy="2927042"/>
          </a:xfrm>
          <a:prstGeom prst="rect">
            <a:avLst/>
          </a:prstGeom>
          <a:blipFill dpi="0" rotWithShape="1">
            <a:blip r:embed="rId7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678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81B795-82BE-498B-8B49-41556B07E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33F28B-A1C4-44F4-A741-9C62DC875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125479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Приема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променлив брой </a:t>
            </a:r>
            <a:r>
              <a:rPr lang="bg-BG" dirty="0" smtClean="0"/>
              <a:t>параметри</a:t>
            </a:r>
            <a:endParaRPr lang="en-US" dirty="0"/>
          </a:p>
          <a:p>
            <a:r>
              <a:rPr lang="bg-BG" dirty="0" smtClean="0"/>
              <a:t>Само една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команда е допустима в декларацията на метод</a:t>
            </a:r>
            <a:endParaRPr lang="en-US" dirty="0"/>
          </a:p>
          <a:p>
            <a:r>
              <a:rPr lang="bg-BG" dirty="0" smtClean="0"/>
              <a:t>Трябва винаги да е последна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("Pesho", "Stamat", "Jivko", "Stavri");</a:t>
            </a:r>
          </a:p>
          <a:p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foreach(var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56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8CE26DB-2BFE-442D-814E-6C876306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клас</a:t>
            </a:r>
            <a:r>
              <a:rPr lang="en-GB" dirty="0" smtClean="0"/>
              <a:t> </a:t>
            </a:r>
            <a:r>
              <a:rPr lang="en-GB" b="1" dirty="0" smtClean="0"/>
              <a:t>Library</a:t>
            </a:r>
            <a:r>
              <a:rPr lang="bg-BG" dirty="0" smtClean="0"/>
              <a:t>, който трябва да съдържа колекция от книги и реализирайте </a:t>
            </a:r>
            <a:r>
              <a:rPr lang="en-GB" b="1" dirty="0" err="1" smtClean="0"/>
              <a:t>IEnumerable</a:t>
            </a:r>
            <a:r>
              <a:rPr lang="en-GB" b="1" dirty="0" smtClean="0"/>
              <a:t>&lt;Book</a:t>
            </a:r>
            <a:r>
              <a:rPr lang="en-GB" b="1" dirty="0"/>
              <a:t>&gt; </a:t>
            </a:r>
            <a:r>
              <a:rPr lang="bg-BG" dirty="0" smtClean="0"/>
              <a:t>интерфейса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err="1" smtClean="0"/>
              <a:t>итератор</a:t>
            </a:r>
            <a:r>
              <a:rPr lang="bg-BG" dirty="0" smtClean="0"/>
              <a:t> за библиотека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470776" y="3066219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=""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=""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417814" y="3066219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=""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=""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7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A03F805-7381-4A24-8D47-B890EAD0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F1121F-A5EB-4BAA-81D3-FDA4B371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Вътре в класа</a:t>
            </a:r>
            <a:r>
              <a:rPr lang="en-US" dirty="0" smtClean="0"/>
              <a:t> </a:t>
            </a:r>
            <a:r>
              <a:rPr lang="en-US" dirty="0"/>
              <a:t>Library </a:t>
            </a:r>
            <a:r>
              <a:rPr lang="bg-BG" dirty="0" smtClean="0"/>
              <a:t>създайте вложен клас </a:t>
            </a:r>
            <a:r>
              <a:rPr lang="en-US" noProof="1" smtClean="0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 smtClean="0"/>
              <a:t>който реализира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3BE60"/>
                </a:solidFill>
              </a:rPr>
              <a:t>IEnumerator&lt;Book&gt;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3656012" y="2819400"/>
            <a:ext cx="5410200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=""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spcBef>
                    <a:spcPts val="0"/>
                  </a:spcBef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LibraryIterator</a:t>
                </a:r>
                <a:endParaRPr lang="en-US" sz="1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=""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070854"/>
            <a:ext cx="11387222" cy="52537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Book(string title,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this.Title = title;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this.Year = year;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this.Authors = authors;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IReadOnlyList&lt;string&gt;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Authors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get; private set</a:t>
            </a:r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endParaRPr 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027613"/>
            <a:ext cx="10572113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 : IEnumerable&lt;Book&gt;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List&lt;Book&gt;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this.books = new List&lt;Book&gt;(books);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IEnumerator&lt;Book&gt;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GetEnumerator()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LibraryIterator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(this.books);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IEnumerable.GetEnumerator()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=&gt; this.GetEnumerator();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8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 err="1"/>
              <a:t>итератор</a:t>
            </a:r>
            <a:r>
              <a:rPr lang="bg-BG" dirty="0"/>
              <a:t> за библиотека</a:t>
            </a:r>
            <a:r>
              <a:rPr lang="en-US" dirty="0" smtClean="0"/>
              <a:t> </a:t>
            </a:r>
            <a:r>
              <a:rPr lang="en-US" dirty="0"/>
              <a:t>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838200"/>
            <a:ext cx="10572113" cy="60016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private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 : IEnumerator&lt;Book&gt;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private readonly List&lt;Book&gt;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books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private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currentIndex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LibraryIterator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(IEnumerable&lt;Book&gt; books)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this.Reset();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this.books = new List&lt;Book&gt;(books);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Dispose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(){}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bool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=&gt; ++this.currentIndex &lt; this.books.Count;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=&gt; this.currentIndex = -1;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public Book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Current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=&gt; this.books[this.currentIndex];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object IEnumerator.Current =&gt; this.Current;</a:t>
            </a:r>
          </a:p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00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bg-BG" dirty="0" err="1" smtClean="0"/>
              <a:t>Итератори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IEnumerable&lt;T&gt; </a:t>
            </a:r>
            <a:r>
              <a:rPr lang="bg-BG" dirty="0" smtClean="0"/>
              <a:t>интерфейса позволява</a:t>
            </a:r>
            <a:br>
              <a:rPr lang="bg-BG" dirty="0" smtClean="0"/>
            </a:b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просто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обхождане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</a:t>
            </a:r>
            <a:r>
              <a:rPr lang="bg-BG" dirty="0" smtClean="0"/>
              <a:t>колекция с цикъл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IEnumerator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bg-BG" dirty="0" smtClean="0"/>
              <a:t>интерфейс</a:t>
            </a:r>
            <a:r>
              <a:rPr lang="en-US" dirty="0" smtClean="0"/>
              <a:t>a </a:t>
            </a:r>
            <a:r>
              <a:rPr lang="bg-BG" dirty="0" smtClean="0"/>
              <a:t>предоставя</a:t>
            </a:r>
            <a:br>
              <a:rPr lang="bg-BG" dirty="0" smtClean="0"/>
            </a:br>
            <a:r>
              <a:rPr lang="bg-BG" dirty="0" smtClean="0"/>
              <a:t>методите за обхождане </a:t>
            </a:r>
            <a:r>
              <a:rPr lang="bg-BG" dirty="0"/>
              <a:t>на </a:t>
            </a:r>
            <a:r>
              <a:rPr lang="bg-BG" dirty="0" smtClean="0"/>
              <a:t>колекцията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връща отделния елемент от колекцията</a:t>
            </a:r>
            <a:endParaRPr lang="en-US" dirty="0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приема</a:t>
            </a:r>
            <a:r>
              <a:rPr lang="en-US" dirty="0" smtClean="0"/>
              <a:t> </a:t>
            </a:r>
            <a:r>
              <a:rPr lang="bg-BG" dirty="0"/>
              <a:t>променлив брой параметри</a:t>
            </a:r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09" y="19050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Итератори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Базови шаблони за дизайн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Iterator</a:t>
            </a:r>
            <a:r>
              <a:rPr lang="en-US" noProof="1"/>
              <a:t> </a:t>
            </a:r>
            <a:r>
              <a:rPr lang="bg-BG" noProof="1" smtClean="0"/>
              <a:t>шаблон</a:t>
            </a:r>
            <a:endParaRPr lang="en-US" noProof="1"/>
          </a:p>
          <a:p>
            <a:pPr marL="514350" indent="-514350">
              <a:buFont typeface="+mj-lt"/>
              <a:buAutoNum type="arabicPeriod"/>
            </a:pPr>
            <a:r>
              <a:rPr lang="bg-BG" dirty="0" err="1" smtClean="0"/>
              <a:t>Итератори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IEnumerable&lt;T&gt;</a:t>
            </a:r>
            <a:r>
              <a:rPr lang="en-US" noProof="1"/>
              <a:t> </a:t>
            </a:r>
            <a:r>
              <a:rPr lang="bg-BG" noProof="1" smtClean="0"/>
              <a:t>интерфейс</a:t>
            </a:r>
            <a:endParaRPr lang="en-US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params</a:t>
            </a:r>
          </a:p>
        </p:txBody>
      </p:sp>
    </p:spTree>
    <p:extLst>
      <p:ext uri="{BB962C8B-B14F-4D97-AF65-F5344CB8AC3E}">
        <p14:creationId xmlns:p14="http://schemas.microsoft.com/office/powerpoint/2010/main" val="5904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50E4D77-8759-4441-A174-AC7881BE3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F84846-92C6-4421-98FF-FC9F2C20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Общовалидни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повторяеми решения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на обичайни проблеми в софтуерния дизайн</a:t>
            </a:r>
            <a:endParaRPr lang="en-US" sz="3600" dirty="0"/>
          </a:p>
          <a:p>
            <a:r>
              <a:rPr lang="bg-BG" sz="3600" dirty="0" smtClean="0"/>
              <a:t>Предоставят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тествани</a:t>
            </a:r>
            <a:r>
              <a:rPr lang="bg-BG" sz="3600" dirty="0"/>
              <a:t> </a:t>
            </a:r>
            <a:r>
              <a:rPr lang="bg-BG" sz="3600" dirty="0" smtClean="0"/>
              <a:t>и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доказани</a:t>
            </a:r>
            <a:r>
              <a:rPr lang="en-US" sz="3600" dirty="0" smtClean="0"/>
              <a:t> </a:t>
            </a:r>
            <a:r>
              <a:rPr lang="bg-BG" sz="3600" dirty="0" smtClean="0"/>
              <a:t>в разработката модели</a:t>
            </a:r>
            <a:endParaRPr lang="en-US" sz="3600" dirty="0"/>
          </a:p>
          <a:p>
            <a:r>
              <a:rPr lang="bg-BG" sz="3600" dirty="0" smtClean="0"/>
              <a:t>Подпомагат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четливостта</a:t>
            </a:r>
            <a:r>
              <a:rPr lang="en-US" sz="3600" dirty="0" smtClean="0"/>
              <a:t> </a:t>
            </a:r>
            <a:r>
              <a:rPr lang="bg-BG" sz="3600" dirty="0" smtClean="0"/>
              <a:t>на кода за разработчици, вече запознати с тези шаблони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4E421AB-9F90-4E01-B69B-0D1FA9A8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05537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Шаблони в проектирането (</a:t>
            </a:r>
            <a:r>
              <a:rPr lang="en-US" dirty="0" smtClean="0"/>
              <a:t>Design Patterns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76E0DB-D0AD-4B4A-8F0E-E3681EA5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8F693E5-7758-4498-BE22-E86E493A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Шаблон </a:t>
            </a:r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5" name="Text Box 16">
            <a:extLst>
              <a:ext uri="{FF2B5EF4-FFF2-40B4-BE49-F238E27FC236}">
                <a16:creationId xmlns="" xmlns:a16="http://schemas.microsoft.com/office/drawing/2014/main" id="{BC84FFFA-0D26-4E71-92D2-E67554D9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839" y="1025470"/>
            <a:ext cx="2362200" cy="609600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Client</a:t>
            </a:r>
          </a:p>
        </p:txBody>
      </p:sp>
      <p:sp>
        <p:nvSpPr>
          <p:cNvPr id="10" name="Up Arrow 72">
            <a:extLst>
              <a:ext uri="{FF2B5EF4-FFF2-40B4-BE49-F238E27FC236}">
                <a16:creationId xmlns="" xmlns:a16="http://schemas.microsoft.com/office/drawing/2014/main" id="{B3F90F75-515B-4748-893B-F097715234A8}"/>
              </a:ext>
            </a:extLst>
          </p:cNvPr>
          <p:cNvSpPr/>
          <p:nvPr/>
        </p:nvSpPr>
        <p:spPr>
          <a:xfrm rot="10800000">
            <a:off x="2375035" y="1737605"/>
            <a:ext cx="367806" cy="356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Box 16">
            <a:extLst>
              <a:ext uri="{FF2B5EF4-FFF2-40B4-BE49-F238E27FC236}">
                <a16:creationId xmlns="" xmlns:a16="http://schemas.microsoft.com/office/drawing/2014/main" id="{46C69509-EC4F-4F8A-B1C0-4B5E55CE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1" y="2211865"/>
            <a:ext cx="4054256" cy="198442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TraversalAbstraction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first()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next() 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isDone()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="" xmlns:a16="http://schemas.microsoft.com/office/drawing/2014/main" id="{1D73476F-C41E-48C6-890B-CF380DFEF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2" y="1024509"/>
            <a:ext cx="5162926" cy="1654020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Collection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createTraversalObject() : </a:t>
            </a:r>
          </a:p>
          <a:p>
            <a:pPr algn="ctr">
              <a:lnSpc>
                <a:spcPct val="95000"/>
              </a:lnSpc>
              <a:defRPr/>
            </a:pPr>
            <a:r>
              <a:rPr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TraversalAbstraction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="" xmlns:a16="http://schemas.microsoft.com/office/drawing/2014/main" id="{20F37F23-EBE2-4367-ADC3-B65324F0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529" y="3791654"/>
            <a:ext cx="5162926" cy="1339534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Concrete Collection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createTraversalObject()</a:t>
            </a:r>
          </a:p>
        </p:txBody>
      </p:sp>
      <p:sp>
        <p:nvSpPr>
          <p:cNvPr id="14" name="Up Arrow 72">
            <a:extLst>
              <a:ext uri="{FF2B5EF4-FFF2-40B4-BE49-F238E27FC236}">
                <a16:creationId xmlns="" xmlns:a16="http://schemas.microsoft.com/office/drawing/2014/main" id="{BC508C2A-1C5E-40E7-81FA-732914A570AA}"/>
              </a:ext>
            </a:extLst>
          </p:cNvPr>
          <p:cNvSpPr/>
          <p:nvPr/>
        </p:nvSpPr>
        <p:spPr>
          <a:xfrm>
            <a:off x="8339572" y="2940403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Up Arrow 72">
            <a:extLst>
              <a:ext uri="{FF2B5EF4-FFF2-40B4-BE49-F238E27FC236}">
                <a16:creationId xmlns="" xmlns:a16="http://schemas.microsoft.com/office/drawing/2014/main" id="{09326116-7BCF-4C99-ACA6-08938E3A029B}"/>
              </a:ext>
            </a:extLst>
          </p:cNvPr>
          <p:cNvSpPr/>
          <p:nvPr/>
        </p:nvSpPr>
        <p:spPr>
          <a:xfrm rot="5400000">
            <a:off x="4586066" y="1064032"/>
            <a:ext cx="367806" cy="571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6" name="Text Box 16">
            <a:extLst>
              <a:ext uri="{FF2B5EF4-FFF2-40B4-BE49-F238E27FC236}">
                <a16:creationId xmlns="" xmlns:a16="http://schemas.microsoft.com/office/drawing/2014/main" id="{CDBB398E-5930-44AF-91CC-E96EDAAC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09" y="4719299"/>
            <a:ext cx="4054256" cy="1984422"/>
          </a:xfrm>
          <a:prstGeom prst="roundRect">
            <a:avLst/>
          </a:pr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Concrete Traversal</a:t>
            </a:r>
          </a:p>
          <a:p>
            <a:pPr algn="ctr">
              <a:lnSpc>
                <a:spcPct val="95000"/>
              </a:lnSpc>
              <a:defRPr/>
            </a:pPr>
            <a:endParaRPr lang="en-US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first()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next()  </a:t>
            </a:r>
          </a:p>
          <a:p>
            <a:pPr>
              <a:lnSpc>
                <a:spcPct val="95000"/>
              </a:lnSpc>
              <a:defRPr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 isDone()</a:t>
            </a:r>
          </a:p>
        </p:txBody>
      </p:sp>
      <p:sp>
        <p:nvSpPr>
          <p:cNvPr id="17" name="Bent Arrow 5">
            <a:extLst>
              <a:ext uri="{FF2B5EF4-FFF2-40B4-BE49-F238E27FC236}">
                <a16:creationId xmlns="" xmlns:a16="http://schemas.microsoft.com/office/drawing/2014/main" id="{D863A276-16E6-4308-B6A8-8D681140831D}"/>
              </a:ext>
            </a:extLst>
          </p:cNvPr>
          <p:cNvSpPr/>
          <p:nvPr/>
        </p:nvSpPr>
        <p:spPr>
          <a:xfrm rot="10800000">
            <a:off x="6018211" y="5411399"/>
            <a:ext cx="2572753" cy="954725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8" name="Up Arrow 72">
            <a:extLst>
              <a:ext uri="{FF2B5EF4-FFF2-40B4-BE49-F238E27FC236}">
                <a16:creationId xmlns="" xmlns:a16="http://schemas.microsoft.com/office/drawing/2014/main" id="{7BAA1D8D-965D-4847-A6EF-59D3127F66BB}"/>
              </a:ext>
            </a:extLst>
          </p:cNvPr>
          <p:cNvSpPr/>
          <p:nvPr/>
        </p:nvSpPr>
        <p:spPr>
          <a:xfrm rot="10800000">
            <a:off x="2375034" y="4283200"/>
            <a:ext cx="367806" cy="356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21000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60CF80-B7EE-4F1A-9D73-1677A160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Основен </a:t>
            </a:r>
            <a:r>
              <a:rPr lang="bg-BG" sz="3600" dirty="0" smtClean="0"/>
              <a:t>интерфейс в</a:t>
            </a:r>
            <a:r>
              <a:rPr lang="en-US" sz="3600" dirty="0" smtClean="0"/>
              <a:t> </a:t>
            </a:r>
            <a:r>
              <a:rPr lang="en-US" sz="3600" dirty="0"/>
              <a:t>.NET, </a:t>
            </a:r>
            <a:r>
              <a:rPr lang="bg-BG" sz="3600" dirty="0" smtClean="0"/>
              <a:t>позволяващ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просто обхождане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на колекция</a:t>
            </a:r>
            <a:endParaRPr lang="en-US" sz="3600" dirty="0"/>
          </a:p>
          <a:p>
            <a:r>
              <a:rPr lang="bg-BG" sz="3600" dirty="0" smtClean="0"/>
              <a:t>Съдържа един-единствен метод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GetEnumerator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, </a:t>
            </a:r>
            <a:r>
              <a:rPr lang="bg-BG" sz="3600" dirty="0" smtClean="0"/>
              <a:t>който връща един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IEnumerator&lt;T&gt;</a:t>
            </a:r>
            <a:endParaRPr lang="en-US" sz="3600" dirty="0">
              <a:latin typeface="+mj-lt"/>
            </a:endParaRPr>
          </a:p>
          <a:p>
            <a:r>
              <a:rPr lang="bg-BG" sz="3600" dirty="0" smtClean="0"/>
              <a:t>Клас, реализиращ </a:t>
            </a:r>
            <a:r>
              <a:rPr lang="en-US" sz="3600" dirty="0" err="1" smtClean="0"/>
              <a:t>IEnumerable</a:t>
            </a:r>
            <a:r>
              <a:rPr lang="en-US" sz="3600" dirty="0" smtClean="0"/>
              <a:t>&lt;T</a:t>
            </a:r>
            <a:r>
              <a:rPr lang="en-US" sz="3600" dirty="0"/>
              <a:t>&gt; </a:t>
            </a:r>
            <a:r>
              <a:rPr lang="bg-BG" sz="3600" dirty="0" smtClean="0"/>
              <a:t>може да бъде използван за обхождане с цикъла </a:t>
            </a:r>
            <a:r>
              <a:rPr lang="en-US" sz="3600" noProof="1" smtClean="0">
                <a:solidFill>
                  <a:schemeClr val="tx2">
                    <a:lumMod val="75000"/>
                  </a:schemeClr>
                </a:solidFill>
              </a:rPr>
              <a:t>foreach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</p:spTree>
    <p:extLst>
      <p:ext uri="{BB962C8B-B14F-4D97-AF65-F5344CB8AC3E}">
        <p14:creationId xmlns:p14="http://schemas.microsoft.com/office/powerpoint/2010/main" val="34532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</a:t>
            </a:r>
            <a:r>
              <a:rPr lang="en-US" noProof="1" smtClean="0"/>
              <a:t>- </a:t>
            </a:r>
            <a:r>
              <a:rPr lang="bg-BG" noProof="1" smtClean="0"/>
              <a:t>пример</a:t>
            </a:r>
            <a:endParaRPr lang="en-US" noProof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5979" y="1600200"/>
            <a:ext cx="11519255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Non-generic version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IEnumerator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668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19844ED-CBD8-43FD-9545-800CB7B9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Предоставя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еднопосочно обхождане </a:t>
            </a:r>
            <a:r>
              <a:rPr lang="bg-BG" dirty="0" smtClean="0"/>
              <a:t>на колекция от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произволен тип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 smtClean="0">
                <a:latin typeface="+mj-lt"/>
              </a:rPr>
              <a:t>– </a:t>
            </a:r>
            <a:r>
              <a:rPr lang="bg-BG" sz="3400" dirty="0" smtClean="0">
                <a:latin typeface="+mj-lt"/>
              </a:rPr>
              <a:t>премества </a:t>
            </a:r>
            <a:r>
              <a:rPr lang="bg-BG" sz="3400" dirty="0" err="1" smtClean="0">
                <a:latin typeface="+mj-lt"/>
              </a:rPr>
              <a:t>итератора</a:t>
            </a:r>
            <a:r>
              <a:rPr lang="bg-BG" sz="3400" dirty="0" smtClean="0">
                <a:latin typeface="+mj-lt"/>
              </a:rPr>
              <a:t> към следващия елемент в колекцията</a:t>
            </a:r>
            <a:r>
              <a:rPr lang="en-US" sz="3400" dirty="0" smtClean="0"/>
              <a:t>. 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Reset() </a:t>
            </a:r>
            <a:r>
              <a:rPr lang="en-US" sz="3400" dirty="0" smtClean="0"/>
              <a:t>– </a:t>
            </a:r>
            <a:r>
              <a:rPr lang="bg-BG" sz="3400" dirty="0" smtClean="0"/>
              <a:t>връща </a:t>
            </a:r>
            <a:r>
              <a:rPr lang="bg-BG" sz="3400" dirty="0" err="1" smtClean="0"/>
              <a:t>итератора</a:t>
            </a:r>
            <a:r>
              <a:rPr lang="bg-BG" sz="3400" dirty="0" smtClean="0"/>
              <a:t> на началната му позиция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Свойства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dirty="0" smtClean="0"/>
              <a:t>връща елемента от колекцията, който е на текущата позиция на </a:t>
            </a:r>
            <a:r>
              <a:rPr lang="bg-BG" sz="3400" dirty="0" err="1" smtClean="0"/>
              <a:t>итератора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62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 smtClean="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</a:t>
            </a:r>
            <a:r>
              <a:rPr lang="bg-BG" noProof="1" smtClean="0"/>
              <a:t>пример</a:t>
            </a:r>
            <a:endParaRPr lang="en-US" noProof="1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2" y="1034268"/>
            <a:ext cx="10354730" cy="5490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MoveNext()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object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4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AB44579-9AAB-4C1F-A5FD-6B6FA7DCB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653569-321B-4DF5-8AAC-1EFA9BC0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Указва, че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методът</a:t>
            </a:r>
            <a:r>
              <a:rPr lang="bg-BG" sz="3600" dirty="0" smtClean="0"/>
              <a:t>, в който се появява,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е </a:t>
            </a:r>
            <a:r>
              <a:rPr lang="bg-BG" sz="3600" dirty="0" err="1" smtClean="0">
                <a:solidFill>
                  <a:schemeClr val="tx2">
                    <a:lumMod val="75000"/>
                  </a:schemeClr>
                </a:solidFill>
              </a:rPr>
              <a:t>итератор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 smtClean="0"/>
              <a:t>Опростява реализацията на </a:t>
            </a:r>
            <a:r>
              <a:rPr lang="en-US" sz="360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endParaRPr lang="en-US" sz="3600" dirty="0"/>
          </a:p>
          <a:p>
            <a:r>
              <a:rPr lang="bg-BG" sz="3600" dirty="0" smtClean="0"/>
              <a:t>Връща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един елемент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 smtClean="0"/>
              <a:t>за</a:t>
            </a:r>
            <a:r>
              <a:rPr lang="en-US" sz="3600" dirty="0" smtClean="0"/>
              <a:t> </a:t>
            </a:r>
            <a:r>
              <a:rPr lang="bg-BG" sz="3600" dirty="0" smtClean="0">
                <a:solidFill>
                  <a:schemeClr val="tx2">
                    <a:lumMod val="75000"/>
                  </a:schemeClr>
                </a:solidFill>
              </a:rPr>
              <a:t>всяко</a:t>
            </a:r>
            <a:r>
              <a:rPr lang="en-US" sz="3600" dirty="0" smtClean="0"/>
              <a:t> </a:t>
            </a:r>
            <a:r>
              <a:rPr lang="bg-BG" sz="3600" dirty="0" smtClean="0"/>
              <a:t>повторение на цикъла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9" y="3505200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yield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this.books[i];   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03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799</Words>
  <Application>Microsoft Office PowerPoint</Application>
  <PresentationFormat>Custom</PresentationFormat>
  <Paragraphs>197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Шаблони в проектирането (Design Patterns)</vt:lpstr>
      <vt:lpstr>Шаблон Iterator</vt:lpstr>
      <vt:lpstr>IEnumerable&lt;T&gt;</vt:lpstr>
      <vt:lpstr>IEnumerable&lt;T&gt; - пример</vt:lpstr>
      <vt:lpstr>IEnumerator&lt;T&gt;</vt:lpstr>
      <vt:lpstr>IEnumerator&lt;T&gt; - пример</vt:lpstr>
      <vt:lpstr>Yield Return</vt:lpstr>
      <vt:lpstr>Params</vt:lpstr>
      <vt:lpstr>Задача: итератор за библиотека</vt:lpstr>
      <vt:lpstr>Задача: итератор за библиотека (2)</vt:lpstr>
      <vt:lpstr>Решение: итератор за библиотека</vt:lpstr>
      <vt:lpstr>Решение: итератор за библиотека (2)</vt:lpstr>
      <vt:lpstr>Решение: итератор за библиотека (3)</vt:lpstr>
      <vt:lpstr>Обобщение</vt:lpstr>
      <vt:lpstr>Итератори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/>
  <cp:keywords>Principles, Fundamental, Inheritance, Abstraction, OOP,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2018-08-27T21:43:21Z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