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</p:sldMasterIdLst>
  <p:notesMasterIdLst>
    <p:notesMasterId r:id="rId18"/>
  </p:notesMasterIdLst>
  <p:handoutMasterIdLst>
    <p:handoutMasterId r:id="rId19"/>
  </p:handoutMasterIdLst>
  <p:sldIdLst>
    <p:sldId id="578" r:id="rId3"/>
    <p:sldId id="579" r:id="rId4"/>
    <p:sldId id="546" r:id="rId5"/>
    <p:sldId id="543" r:id="rId6"/>
    <p:sldId id="544" r:id="rId7"/>
    <p:sldId id="553" r:id="rId8"/>
    <p:sldId id="566" r:id="rId9"/>
    <p:sldId id="554" r:id="rId10"/>
    <p:sldId id="574" r:id="rId11"/>
    <p:sldId id="575" r:id="rId12"/>
    <p:sldId id="576" r:id="rId13"/>
    <p:sldId id="577" r:id="rId14"/>
    <p:sldId id="421" r:id="rId15"/>
    <p:sldId id="580" r:id="rId16"/>
    <p:sldId id="581" r:id="rId1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60AD7F9-8BFA-4C82-9431-0943AB86DF57}">
          <p14:sldIdLst>
            <p14:sldId id="578"/>
            <p14:sldId id="579"/>
          </p14:sldIdLst>
        </p14:section>
        <p14:section name="Comparators" id="{B548F2F9-7AE5-49B8-812B-178FA6B6701B}">
          <p14:sldIdLst>
            <p14:sldId id="546"/>
            <p14:sldId id="543"/>
            <p14:sldId id="544"/>
            <p14:sldId id="553"/>
            <p14:sldId id="566"/>
            <p14:sldId id="554"/>
            <p14:sldId id="574"/>
            <p14:sldId id="575"/>
            <p14:sldId id="576"/>
            <p14:sldId id="577"/>
            <p14:sldId id="421"/>
            <p14:sldId id="580"/>
            <p14:sldId id="5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3121"/>
    <a:srgbClr val="301301"/>
    <a:srgbClr val="2F1200"/>
    <a:srgbClr val="321300"/>
    <a:srgbClr val="F3BE60"/>
    <a:srgbClr val="663606"/>
    <a:srgbClr val="F9F0AB"/>
    <a:srgbClr val="F9E6AB"/>
    <a:srgbClr val="F9FAAB"/>
    <a:srgbClr val="76769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94" autoAdjust="0"/>
    <p:restoredTop sz="94280" autoAdjust="0"/>
  </p:normalViewPr>
  <p:slideViewPr>
    <p:cSldViewPr>
      <p:cViewPr varScale="1">
        <p:scale>
          <a:sx n="45" d="100"/>
          <a:sy n="45" d="100"/>
        </p:scale>
        <p:origin x="1081" y="2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1" d="100"/>
          <a:sy n="51" d="100"/>
        </p:scale>
        <p:origin x="1840" y="6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45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8/26/2018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128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01872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385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CompareTo</a:t>
            </a:r>
            <a:r>
              <a:rPr lang="en-US" dirty="0"/>
              <a:t>(T)</a:t>
            </a:r>
            <a:r>
              <a:rPr lang="en-US" baseline="0" dirty="0"/>
              <a:t> method returns:</a:t>
            </a:r>
          </a:p>
          <a:p>
            <a:pPr>
              <a:lnSpc>
                <a:spcPct val="110000"/>
              </a:lnSpc>
            </a:pPr>
            <a:r>
              <a:rPr lang="en-US" dirty="0"/>
              <a:t>Number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 0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– if the passed object is bigger than </a:t>
            </a:r>
            <a:r>
              <a:rPr lang="en-US" b="1" dirty="0">
                <a:ln w="500">
                  <a:noFill/>
                </a:ln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bg-BG" dirty="0"/>
              <a:t> </a:t>
            </a:r>
            <a:r>
              <a:rPr lang="en-US" dirty="0"/>
              <a:t>object</a:t>
            </a:r>
          </a:p>
          <a:p>
            <a:pPr>
              <a:lnSpc>
                <a:spcPct val="110000"/>
              </a:lnSpc>
            </a:pPr>
            <a:r>
              <a:rPr lang="en-US" dirty="0"/>
              <a:t>Number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0</a:t>
            </a:r>
            <a:r>
              <a:rPr lang="en-US" dirty="0"/>
              <a:t> – if the passed object is equal to </a:t>
            </a:r>
            <a:r>
              <a:rPr lang="en-US" b="1" dirty="0">
                <a:ln w="500">
                  <a:noFill/>
                </a:ln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bg-BG" dirty="0"/>
              <a:t> </a:t>
            </a:r>
            <a:r>
              <a:rPr lang="en-US" dirty="0"/>
              <a:t>object</a:t>
            </a:r>
            <a:endParaRPr lang="bg-BG" dirty="0"/>
          </a:p>
          <a:p>
            <a:pPr>
              <a:lnSpc>
                <a:spcPct val="110000"/>
              </a:lnSpc>
            </a:pPr>
            <a:r>
              <a:rPr lang="en-US" dirty="0"/>
              <a:t>Number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0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– if the passed object is smaller than </a:t>
            </a:r>
            <a:r>
              <a:rPr lang="en-US" b="1" dirty="0">
                <a:ln w="500">
                  <a:noFill/>
                </a:ln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bg-BG" dirty="0"/>
              <a:t> </a:t>
            </a:r>
            <a:r>
              <a:rPr lang="en-US" dirty="0"/>
              <a:t>object</a:t>
            </a:r>
            <a:endParaRPr lang="bg-BG" dirty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280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087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079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0301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5594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099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F381A-FFC9-41C1-AE93-640D0EA4DB19}" type="datetime1">
              <a:rPr lang="en-US" smtClean="0"/>
              <a:pPr/>
              <a:t>8/26/2018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466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2EAB7-764A-40FB-8F74-57FA0DA8A99D}" type="datetime1">
              <a:rPr lang="en-US" smtClean="0"/>
              <a:pPr/>
              <a:t>8/26/2018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csharp-book.softuni.b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3351212" y="762000"/>
            <a:ext cx="82150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 err="1" smtClean="0"/>
              <a:t>Компаратори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5399659" cy="2524722"/>
            <a:chOff x="745783" y="3624633"/>
            <a:chExt cx="5399659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xmlns="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4F5A4366-F5D6-4393-BD7A-141ED3660C17}"/>
                </a:ext>
              </a:extLst>
            </p:cNvPr>
            <p:cNvSpPr txBox="1"/>
            <p:nvPr/>
          </p:nvSpPr>
          <p:spPr>
            <a:xfrm rot="576164">
              <a:off x="5433388" y="3706052"/>
              <a:ext cx="712054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 smtClean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ООП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xmlns="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xmlns="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xmlns="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xmlns="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BBDAEA3-C517-4BF7-946E-3786A59340FE}"/>
              </a:ext>
            </a:extLst>
          </p:cNvPr>
          <p:cNvSpPr/>
          <p:nvPr/>
        </p:nvSpPr>
        <p:spPr>
          <a:xfrm>
            <a:off x="6829114" y="3087153"/>
            <a:ext cx="4766622" cy="2996607"/>
          </a:xfrm>
          <a:prstGeom prst="rect">
            <a:avLst/>
          </a:prstGeom>
          <a:blipFill dpi="0" rotWithShape="1">
            <a:blip r:embed="rId7">
              <a:alphaModFix amt="80000"/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06787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FEE2FCE-3ADE-45AF-8453-9AAA05FE13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9D46CECC-A3DC-43BB-A178-36CAF9B21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</a:t>
            </a:r>
            <a:r>
              <a:rPr lang="en-US" dirty="0" smtClean="0"/>
              <a:t>: </a:t>
            </a:r>
            <a:r>
              <a:rPr lang="bg-BG" dirty="0" smtClean="0"/>
              <a:t>Сравнима книга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04303FF6-EABA-44A1-832F-6DCADCA81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56" y="1260369"/>
            <a:ext cx="11152456" cy="52198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Book :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IComparable&lt;Book&gt; 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CompareTo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(Book other)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this.Year.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CompareTo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(other.Year);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(result == 0)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this.Title.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CompareTo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(other.Title);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376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587BCED-02DD-46FF-8DC5-59BE1C2546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D109A3-B872-4367-9467-7C7CD471F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Създайте клас</a:t>
            </a:r>
            <a:r>
              <a:rPr lang="en-US" noProof="1" smtClean="0"/>
              <a:t>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BookComparator</a:t>
            </a:r>
            <a:r>
              <a:rPr lang="bg-BG" noProof="1" smtClean="0"/>
              <a:t>, който трябва да реализира интерфейса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IComparer&lt;Book&gt;</a:t>
            </a:r>
            <a:endParaRPr lang="en-US" noProof="1"/>
          </a:p>
          <a:p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BookComparator</a:t>
            </a:r>
            <a:r>
              <a:rPr lang="en-US" dirty="0"/>
              <a:t> </a:t>
            </a:r>
            <a:r>
              <a:rPr lang="bg-BG" dirty="0" smtClean="0"/>
              <a:t>трябва да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сравнява</a:t>
            </a:r>
            <a:r>
              <a:rPr lang="en-US" dirty="0" smtClean="0"/>
              <a:t> </a:t>
            </a:r>
            <a:r>
              <a:rPr lang="bg-BG" dirty="0" smtClean="0"/>
              <a:t>две книги по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bg-BG" dirty="0" smtClean="0"/>
              <a:t>Заглавието на книгата</a:t>
            </a:r>
            <a:r>
              <a:rPr lang="en-US" dirty="0" smtClean="0"/>
              <a:t> –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 азбучен ред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Година на публикуване на книгата</a:t>
            </a:r>
            <a:r>
              <a:rPr lang="en-US" dirty="0" smtClean="0"/>
              <a:t> –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от най-нови към най-стари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 smtClean="0"/>
              <a:t>Променете вашия клас</a:t>
            </a:r>
            <a:r>
              <a:rPr lang="en-US" dirty="0" smtClean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Library</a:t>
            </a:r>
            <a:r>
              <a:rPr lang="en-US" dirty="0"/>
              <a:t> </a:t>
            </a:r>
            <a:r>
              <a:rPr lang="bg-BG" dirty="0" smtClean="0"/>
              <a:t>още веднъж, така че да реализира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новото сортиране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3C5DB930-3F15-4D1C-B7D6-A202463EA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</a:t>
            </a:r>
            <a:r>
              <a:rPr lang="en-US" dirty="0" smtClean="0"/>
              <a:t>: </a:t>
            </a:r>
            <a:r>
              <a:rPr lang="bg-BG" dirty="0" smtClean="0"/>
              <a:t>Сравняващият книги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829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F07E16E-A358-4267-8931-89699E47D3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183B3FCB-1024-4C04-9C59-58494C4F8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</a:t>
            </a:r>
            <a:r>
              <a:rPr lang="en-US" dirty="0" smtClean="0"/>
              <a:t>: </a:t>
            </a:r>
            <a:r>
              <a:rPr lang="bg-BG" dirty="0" smtClean="0"/>
              <a:t>Сравняващият книги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386FC3E8-7415-4EB8-9276-2BCFF71A1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56" y="994788"/>
            <a:ext cx="11152456" cy="56938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lass BookComparator :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IComparer&lt;Book&gt;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Compare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Book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Book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y)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x.Title.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CompareTo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(y.Title);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(result == 0)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y.Year.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CompareTo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(x.Year);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87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r>
              <a:rPr lang="bg-BG" b="1" dirty="0" smtClean="0"/>
              <a:t>Интерфейсът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IComparable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&lt;T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&gt; </a:t>
            </a:r>
            <a:r>
              <a:rPr lang="bg-BG" dirty="0" smtClean="0"/>
              <a:t>казва</a:t>
            </a:r>
            <a:br>
              <a:rPr lang="bg-BG" dirty="0" smtClean="0"/>
            </a:br>
            <a:r>
              <a:rPr lang="bg-BG" dirty="0" smtClean="0"/>
              <a:t>„Аз съм нещо сравнимо“ и дава</a:t>
            </a:r>
            <a:br>
              <a:rPr lang="bg-BG" dirty="0" smtClean="0"/>
            </a:br>
            <a:r>
              <a:rPr lang="bg-BG" dirty="0" smtClean="0"/>
              <a:t>метод за сравняване на два обекта</a:t>
            </a:r>
          </a:p>
          <a:p>
            <a:r>
              <a:rPr lang="bg-BG" b="1" dirty="0" smtClean="0"/>
              <a:t>Интерфейсът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IComparer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&lt;T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&gt; </a:t>
            </a:r>
            <a:r>
              <a:rPr lang="bg-BG" dirty="0" smtClean="0"/>
              <a:t>твърди</a:t>
            </a:r>
            <a:br>
              <a:rPr lang="bg-BG" dirty="0" smtClean="0"/>
            </a:br>
            <a:r>
              <a:rPr lang="bg-BG" dirty="0" smtClean="0"/>
              <a:t>„Аз мога да  сравнявам“ и предоставя </a:t>
            </a:r>
            <a:br>
              <a:rPr lang="bg-BG" dirty="0" smtClean="0"/>
            </a:br>
            <a:r>
              <a:rPr lang="bg-BG" dirty="0" smtClean="0"/>
              <a:t>начин за  промяна на реда на сортиране на колекция</a:t>
            </a:r>
            <a:br>
              <a:rPr lang="bg-BG" dirty="0" smtClean="0"/>
            </a:b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Обобщение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509" y="1314450"/>
            <a:ext cx="3559806" cy="264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29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 smtClean="0"/>
              <a:t>Компаратори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53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169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noProof="1" smtClean="0"/>
              <a:t>Интерфейс</a:t>
            </a:r>
            <a:r>
              <a:rPr lang="bg-BG" noProof="1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IComparable&lt;T&gt;</a:t>
            </a:r>
            <a:endParaRPr lang="en-US" noProof="1"/>
          </a:p>
          <a:p>
            <a:pPr marL="514350" indent="-514350">
              <a:buFont typeface="+mj-lt"/>
              <a:buAutoNum type="arabicPeriod"/>
            </a:pPr>
            <a:r>
              <a:rPr lang="bg-BG" noProof="1" smtClean="0"/>
              <a:t>Интерфейс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IComparer&lt;T&gt;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590432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IComparable&lt;T&gt;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7B813D74-E5D6-4AD9-8A44-B5B9F048C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sz="3600" dirty="0" smtClean="0"/>
              <a:t>Да се чете като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“</a:t>
            </a:r>
            <a:r>
              <a:rPr lang="bg-BG" sz="3600" dirty="0" smtClean="0">
                <a:solidFill>
                  <a:schemeClr val="tx2">
                    <a:lumMod val="75000"/>
                  </a:schemeClr>
                </a:solidFill>
              </a:rPr>
              <a:t>Аз съм нещо сравнимо</a:t>
            </a:r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”</a:t>
            </a: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3600" dirty="0" smtClean="0"/>
              <a:t>Предоставя метод за</a:t>
            </a:r>
            <a:r>
              <a:rPr lang="en-US" sz="3600" dirty="0" smtClean="0"/>
              <a:t> </a:t>
            </a:r>
            <a:r>
              <a:rPr lang="bg-BG" sz="3600" dirty="0" smtClean="0">
                <a:solidFill>
                  <a:schemeClr val="tx2">
                    <a:lumMod val="75000"/>
                  </a:schemeClr>
                </a:solidFill>
              </a:rPr>
              <a:t>сравняване на два обекта</a:t>
            </a:r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600" dirty="0" smtClean="0"/>
              <a:t>от дадения тип</a:t>
            </a:r>
            <a:r>
              <a:rPr lang="en-US" sz="3600" dirty="0" smtClean="0"/>
              <a:t> </a:t>
            </a:r>
            <a:r>
              <a:rPr lang="en-US" sz="3600" dirty="0"/>
              <a:t>– </a:t>
            </a:r>
            <a:r>
              <a:rPr lang="en-US" sz="3600" noProof="1">
                <a:solidFill>
                  <a:schemeClr val="tx2">
                    <a:lumMod val="75000"/>
                  </a:schemeClr>
                </a:solidFill>
              </a:rPr>
              <a:t>CompareTo()</a:t>
            </a:r>
          </a:p>
          <a:p>
            <a:r>
              <a:rPr lang="bg-BG" sz="3600" dirty="0" smtClean="0"/>
              <a:t>Указва</a:t>
            </a:r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600" dirty="0" smtClean="0">
                <a:solidFill>
                  <a:schemeClr val="tx2">
                    <a:lumMod val="75000"/>
                  </a:schemeClr>
                </a:solidFill>
              </a:rPr>
              <a:t>подразбиращия се ред на сортиране</a:t>
            </a:r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600" dirty="0" smtClean="0"/>
              <a:t>за дадения тип обекти</a:t>
            </a:r>
            <a:endParaRPr lang="en-US" sz="3600" dirty="0"/>
          </a:p>
          <a:p>
            <a:r>
              <a:rPr lang="bg-BG" sz="3600" dirty="0" smtClean="0">
                <a:solidFill>
                  <a:schemeClr val="tx2">
                    <a:lumMod val="75000"/>
                  </a:schemeClr>
                </a:solidFill>
              </a:rPr>
              <a:t>Засяга </a:t>
            </a:r>
            <a:r>
              <a:rPr lang="bg-BG" sz="3600" dirty="0" smtClean="0"/>
              <a:t>оригиналния клас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17564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noProof="1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Резултат, връщан от метода </a:t>
            </a:r>
            <a:r>
              <a:rPr lang="en-US" noProof="1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CompareTo(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35" y="2685857"/>
            <a:ext cx="1917646" cy="19176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624" y="1528221"/>
            <a:ext cx="3167959" cy="31679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951" y="2195889"/>
            <a:ext cx="2407614" cy="24076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834" y="2201597"/>
            <a:ext cx="2422502" cy="24225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185" y="1419716"/>
            <a:ext cx="3100810" cy="310081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39300" y="5073280"/>
            <a:ext cx="19436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Consolas" panose="020B0609020204030204" pitchFamily="49" charset="0"/>
              </a:rPr>
              <a:t>&lt; 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65834" y="5073280"/>
            <a:ext cx="1905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Consolas" panose="020B0609020204030204" pitchFamily="49" charset="0"/>
              </a:rPr>
              <a:t>= 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90012" y="5073280"/>
            <a:ext cx="1905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Consolas" panose="020B0609020204030204" pitchFamily="49" charset="0"/>
              </a:rPr>
              <a:t>&gt; 0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473" y="2578165"/>
            <a:ext cx="1938242" cy="1938242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flipH="1">
            <a:off x="4235951" y="1419716"/>
            <a:ext cx="44914" cy="46692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075612" y="1419716"/>
            <a:ext cx="0" cy="46692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035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IComparable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&lt;T&gt; – 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пример</a:t>
            </a:r>
            <a:endParaRPr lang="en-US" dirty="0"/>
          </a:p>
        </p:txBody>
      </p:sp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608012" y="867795"/>
            <a:ext cx="10572113" cy="58754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Point :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IComparable&lt;Point&gt;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X { get; set; 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Y { get; set; }</a:t>
            </a:r>
          </a:p>
          <a:p>
            <a:pPr eaLnBrk="0" hangingPunct="0">
              <a:lnSpc>
                <a:spcPct val="9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CompareTo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(Point otherPoint)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(this.X != otherPoint.X)        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return (this.X - otherPoint.X);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</a:p>
          <a:p>
            <a:pPr eaLnBrk="0" hangingPunct="0">
              <a:lnSpc>
                <a:spcPct val="9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(this.Y != otherPoint.Y)        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return (this.Y - otherPoint);        </a:t>
            </a:r>
          </a:p>
          <a:p>
            <a:pPr eaLnBrk="0" hangingPunct="0">
              <a:lnSpc>
                <a:spcPct val="9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0;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404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2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2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29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2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29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29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29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29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29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29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29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29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29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29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IComparable&lt;T&gt; - </a:t>
            </a:r>
            <a:r>
              <a:rPr lang="bg-BG" dirty="0" smtClean="0"/>
              <a:t>пример </a:t>
            </a:r>
            <a:r>
              <a:rPr lang="en-US" dirty="0" smtClean="0"/>
              <a:t>2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188815" y="2743200"/>
            <a:ext cx="11804695" cy="2286000"/>
            <a:chOff x="190415" y="3085450"/>
            <a:chExt cx="11804695" cy="1979757"/>
          </a:xfrm>
          <a:noFill/>
        </p:grpSpPr>
        <p:sp>
          <p:nvSpPr>
            <p:cNvPr id="23" name="Rectangle 22"/>
            <p:cNvSpPr/>
            <p:nvPr/>
          </p:nvSpPr>
          <p:spPr>
            <a:xfrm>
              <a:off x="190415" y="3085450"/>
              <a:ext cx="11804695" cy="1979757"/>
            </a:xfrm>
            <a:prstGeom prst="rect">
              <a:avLst/>
            </a:prstGeom>
            <a:grpFill/>
            <a:ln>
              <a:noFill/>
            </a:ln>
            <a:effectLst>
              <a:innerShdw blurRad="5080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03104" y="3239199"/>
              <a:ext cx="10349108" cy="605574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36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1029179" y="3073132"/>
            <a:ext cx="10349108" cy="699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599830" y="1606443"/>
            <a:ext cx="11152456" cy="43027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Cat :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IComparable&lt;Cat&gt;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string Name { get; set; 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CompareTo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(Cat other)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this.Name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.CompareTo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(other.Name);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721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0FEDEB3-8DAD-4FC5-992B-CE00B9E74F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F8A424-13D1-42D0-8765-7D75923BB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 се чете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“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Аз сравнявам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”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 smtClean="0"/>
              <a:t>Предоставя начин за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настройване</a:t>
            </a:r>
            <a:r>
              <a:rPr lang="en-US" dirty="0" smtClean="0"/>
              <a:t> </a:t>
            </a:r>
            <a:r>
              <a:rPr lang="bg-BG" dirty="0" smtClean="0"/>
              <a:t>на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реда на сортиране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на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колекция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 smtClean="0"/>
              <a:t>Дефинира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метод</a:t>
            </a:r>
            <a:r>
              <a:rPr lang="bg-BG" dirty="0" smtClean="0"/>
              <a:t>, който даденият тип реализира, за да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сравни два обекта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Не засяга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оригиналния клас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F28D005-CEF6-4584-9F23-2AF2E97FD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IComparer&lt;T&gt;</a:t>
            </a:r>
          </a:p>
        </p:txBody>
      </p:sp>
    </p:spTree>
    <p:extLst>
      <p:ext uri="{BB962C8B-B14F-4D97-AF65-F5344CB8AC3E}">
        <p14:creationId xmlns:p14="http://schemas.microsoft.com/office/powerpoint/2010/main" val="2922994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IComparer&lt;T&gt; - </a:t>
            </a:r>
            <a:r>
              <a:rPr lang="bg-BG" dirty="0" smtClean="0"/>
              <a:t>пример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188815" y="2743200"/>
            <a:ext cx="11804695" cy="2286000"/>
            <a:chOff x="190415" y="3085450"/>
            <a:chExt cx="11804695" cy="1979757"/>
          </a:xfrm>
          <a:noFill/>
        </p:grpSpPr>
        <p:sp>
          <p:nvSpPr>
            <p:cNvPr id="23" name="Rectangle 22"/>
            <p:cNvSpPr/>
            <p:nvPr/>
          </p:nvSpPr>
          <p:spPr>
            <a:xfrm>
              <a:off x="190415" y="3085450"/>
              <a:ext cx="11804695" cy="1979757"/>
            </a:xfrm>
            <a:prstGeom prst="rect">
              <a:avLst/>
            </a:prstGeom>
            <a:grpFill/>
            <a:ln>
              <a:noFill/>
            </a:ln>
            <a:effectLst>
              <a:innerShdw blurRad="5080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03104" y="3239199"/>
              <a:ext cx="10349108" cy="605574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36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1029179" y="3073132"/>
            <a:ext cx="10349108" cy="699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413956" y="1260369"/>
            <a:ext cx="11152456" cy="33670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CatComparer :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IComparer&lt;Cat&gt;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Compare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(Cat x, Cat y)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x.Name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.CompareTo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(y.Name);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413956" y="5029200"/>
            <a:ext cx="11152456" cy="9110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IComparer&lt;Cat&gt; comparer = new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CatComparer();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SortedSet&lt;Cat&gt; catsByName = new SortedSet(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comparer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bg-BG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895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053A771F-EF81-480E-B9E2-1AEDD83FA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bg-BG" dirty="0" smtClean="0"/>
              <a:t>Реализирайте интерфейса</a:t>
            </a:r>
            <a:r>
              <a:rPr lang="en-US" dirty="0" smtClean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IComparable&lt;Book&gt; </a:t>
            </a:r>
            <a:r>
              <a:rPr lang="bg-BG" dirty="0" smtClean="0"/>
              <a:t>за съществуващия клас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Book</a:t>
            </a:r>
            <a:r>
              <a:rPr lang="en-US" dirty="0"/>
              <a:t>. </a:t>
            </a:r>
            <a:endParaRPr lang="bg-BG" dirty="0"/>
          </a:p>
          <a:p>
            <a:pPr lvl="1"/>
            <a:r>
              <a:rPr lang="bg-BG" dirty="0" smtClean="0"/>
              <a:t>Първо ги сортирайте по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нарастващ хронологичен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ред</a:t>
            </a:r>
            <a:r>
              <a:rPr lang="en-US" dirty="0" smtClean="0"/>
              <a:t> (</a:t>
            </a:r>
            <a:r>
              <a:rPr lang="bg-BG" dirty="0" smtClean="0"/>
              <a:t>по година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bg-BG" dirty="0" smtClean="0"/>
              <a:t>Ако две книги са в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една година</a:t>
            </a:r>
            <a:r>
              <a:rPr lang="en-US" dirty="0" smtClean="0"/>
              <a:t>, </a:t>
            </a:r>
            <a:r>
              <a:rPr lang="bg-BG" dirty="0" smtClean="0"/>
              <a:t>сортирайте ги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 азбучен ред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Предефинирайте метода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ToString() </a:t>
            </a:r>
            <a:r>
              <a:rPr lang="bg-BG" noProof="1" smtClean="0">
                <a:latin typeface="Consolas" panose="020B0609020204030204" pitchFamily="49" charset="0"/>
              </a:rPr>
              <a:t>за вашия клас </a:t>
            </a:r>
            <a:r>
              <a:rPr lang="en-US" dirty="0" smtClean="0"/>
              <a:t>Book class</a:t>
            </a:r>
            <a:r>
              <a:rPr lang="bg-BG" dirty="0" smtClean="0"/>
              <a:t>, така че да връща низ във формат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title</a:t>
            </a:r>
            <a:r>
              <a:rPr lang="en-US" dirty="0">
                <a:latin typeface="Consolas" panose="020B0609020204030204" pitchFamily="49" charset="0"/>
              </a:rPr>
              <a:t>} - {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year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bg-BG" dirty="0" smtClean="0"/>
              <a:t>Променете вашия клас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Library</a:t>
            </a:r>
            <a:r>
              <a:rPr lang="bg-BG" dirty="0" smtClean="0"/>
              <a:t>, така че да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съхранява книгите</a:t>
            </a:r>
            <a:r>
              <a:rPr lang="en-US" dirty="0" smtClean="0"/>
              <a:t> </a:t>
            </a:r>
            <a:r>
              <a:rPr lang="bg-BG" dirty="0" smtClean="0"/>
              <a:t>в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правилната</a:t>
            </a:r>
            <a:r>
              <a:rPr lang="en-US" dirty="0" smtClean="0"/>
              <a:t> </a:t>
            </a:r>
            <a:r>
              <a:rPr lang="bg-BG" dirty="0" smtClean="0"/>
              <a:t>подредба</a:t>
            </a:r>
            <a:r>
              <a:rPr lang="en-US" dirty="0" smtClean="0"/>
              <a:t>.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EA9AC700-771B-4178-80DE-3582F8DFE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</a:t>
            </a:r>
            <a:r>
              <a:rPr lang="en-US" dirty="0" smtClean="0"/>
              <a:t>: </a:t>
            </a:r>
            <a:r>
              <a:rPr lang="bg-BG" dirty="0" smtClean="0"/>
              <a:t>Сравнима книга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45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707</Words>
  <Application>Microsoft Office PowerPoint</Application>
  <PresentationFormat>Custom</PresentationFormat>
  <Paragraphs>141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Съдържание</vt:lpstr>
      <vt:lpstr>IComparable&lt;T&gt;</vt:lpstr>
      <vt:lpstr>Резултат, връщан от метода CompareTo(T)</vt:lpstr>
      <vt:lpstr>IComparable&lt;T&gt; – пример</vt:lpstr>
      <vt:lpstr>IComparable&lt;T&gt; - пример 2</vt:lpstr>
      <vt:lpstr>IComparer&lt;T&gt;</vt:lpstr>
      <vt:lpstr>IComparer&lt;T&gt; - пример</vt:lpstr>
      <vt:lpstr>Задача: Сравнима книга</vt:lpstr>
      <vt:lpstr>Решение: Сравнима книга</vt:lpstr>
      <vt:lpstr>Задача: Сравняващият книги</vt:lpstr>
      <vt:lpstr>Решение: Сравняващият книги</vt:lpstr>
      <vt:lpstr>Обобщение</vt:lpstr>
      <vt:lpstr>Компаратори</vt:lpstr>
      <vt:lpstr>Лиценз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 and Abstraction in OOP</dc:title>
  <dc:subject>C# Basics Course</dc:subject>
  <dc:creator/>
  <cp:keywords>Principles, Fundamental, Inheritance, Abstraction, OOP,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2018-08-26T13:39:51Z</dcterms:modified>
  <cp:category>programming, 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