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69" r:id="rId3"/>
  </p:sldMasterIdLst>
  <p:notesMasterIdLst>
    <p:notesMasterId r:id="rId26"/>
  </p:notesMasterIdLst>
  <p:handoutMasterIdLst>
    <p:handoutMasterId r:id="rId27"/>
  </p:handoutMasterIdLst>
  <p:sldIdLst>
    <p:sldId id="579" r:id="rId4"/>
    <p:sldId id="580" r:id="rId5"/>
    <p:sldId id="559" r:id="rId6"/>
    <p:sldId id="560" r:id="rId7"/>
    <p:sldId id="562" r:id="rId8"/>
    <p:sldId id="561" r:id="rId9"/>
    <p:sldId id="557" r:id="rId10"/>
    <p:sldId id="565" r:id="rId11"/>
    <p:sldId id="566" r:id="rId12"/>
    <p:sldId id="529" r:id="rId13"/>
    <p:sldId id="568" r:id="rId14"/>
    <p:sldId id="524" r:id="rId15"/>
    <p:sldId id="525" r:id="rId16"/>
    <p:sldId id="528" r:id="rId17"/>
    <p:sldId id="570" r:id="rId18"/>
    <p:sldId id="572" r:id="rId19"/>
    <p:sldId id="533" r:id="rId20"/>
    <p:sldId id="573" r:id="rId21"/>
    <p:sldId id="574" r:id="rId22"/>
    <p:sldId id="581" r:id="rId23"/>
    <p:sldId id="584" r:id="rId24"/>
    <p:sldId id="583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EC387CF-EBAE-42A8-B4DA-4A8C972BC313}">
          <p14:sldIdLst>
            <p14:sldId id="579"/>
            <p14:sldId id="580"/>
          </p14:sldIdLst>
        </p14:section>
        <p14:section name="Reflection" id="{023661D0-6813-443D-88CB-4AB8D580FCC7}">
          <p14:sldIdLst>
            <p14:sldId id="559"/>
            <p14:sldId id="560"/>
            <p14:sldId id="562"/>
            <p14:sldId id="561"/>
          </p14:sldIdLst>
        </p14:section>
        <p14:section name="Reflection API" id="{3F51DE11-C328-4C41-8CA9-B22F5AC23A54}">
          <p14:sldIdLst>
            <p14:sldId id="557"/>
            <p14:sldId id="565"/>
            <p14:sldId id="566"/>
            <p14:sldId id="529"/>
          </p14:sldIdLst>
        </p14:section>
        <p14:section name="Fields" id="{8976029E-9A51-4F07-936E-C296984B067E}">
          <p14:sldIdLst>
            <p14:sldId id="568"/>
            <p14:sldId id="524"/>
            <p14:sldId id="525"/>
            <p14:sldId id="528"/>
          </p14:sldIdLst>
        </p14:section>
        <p14:section name="Constructors" id="{C09CDDA3-E5EA-43E9-9470-BE30146C9FE9}">
          <p14:sldIdLst>
            <p14:sldId id="570"/>
            <p14:sldId id="572"/>
            <p14:sldId id="533"/>
          </p14:sldIdLst>
        </p14:section>
        <p14:section name="Methods" id="{802396AB-F5E2-43C3-A5D1-014418A0F473}">
          <p14:sldIdLst>
            <p14:sldId id="573"/>
            <p14:sldId id="574"/>
          </p14:sldIdLst>
        </p14:section>
        <p14:section name="Conclusion" id="{01229C86-C634-4D2A-8AFE-76990B5B8011}">
          <p14:sldIdLst>
            <p14:sldId id="581"/>
            <p14:sldId id="584"/>
            <p14:sldId id="5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3121"/>
    <a:srgbClr val="301301"/>
    <a:srgbClr val="2F1200"/>
    <a:srgbClr val="321300"/>
    <a:srgbClr val="F3BE60"/>
    <a:srgbClr val="663606"/>
    <a:srgbClr val="F9F0AB"/>
    <a:srgbClr val="F9E6AB"/>
    <a:srgbClr val="F9FAAB"/>
    <a:srgbClr val="76769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59" autoAdjust="0"/>
    <p:restoredTop sz="94280" autoAdjust="0"/>
  </p:normalViewPr>
  <p:slideViewPr>
    <p:cSldViewPr>
      <p:cViewPr varScale="1">
        <p:scale>
          <a:sx n="49" d="100"/>
          <a:sy n="49" d="100"/>
        </p:scale>
        <p:origin x="859" y="4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476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reflection(v=vs.110).aspx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1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IsPrivate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check if field is </a:t>
            </a:r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97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01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83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.Invoke method takes an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array of objects and</a:t>
            </a:r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you must supply exactly one parameter per argument in the constructor you are invoking. In this case it was a constructor taking a s</a:t>
            </a:r>
            <a:r>
              <a:rPr lang="en-US" dirty="0"/>
              <a:t>tring</a:t>
            </a:r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so one s</a:t>
            </a:r>
            <a:r>
              <a:rPr lang="en-US" dirty="0"/>
              <a:t>tring</a:t>
            </a:r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must be supplied.</a:t>
            </a:r>
            <a:endParaRPr lang="en-US" sz="16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97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81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6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56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102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8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917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root of the 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System.Reflection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functionality and is the primary way to access metadata. Use the members of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ype to get information about a type declaration, about the members of a type (such as the constructors, methods, fields, properties, and events of a class), as well as the module and the assembly in which the class is deployed.</a:t>
            </a: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data types. It stores type information in a variable, property or field. The Type class represents the program's metadata, which is a description of its structure but not the instructions that are executed.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4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5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1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13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2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https://msdn.microsoft.com/en-us/library/wccyzw83(v=vs.110).aspx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97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5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97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9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381A-FFC9-41C1-AE93-640D0EA4DB19}" type="datetime1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14501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381A-FFC9-41C1-AE93-640D0EA4DB19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47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71646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33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7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EAB7-764A-40FB-8F74-57FA0DA8A99D}" type="datetime1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EAB7-764A-40FB-8F74-57FA0DA8A99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3695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ky, nature, water, outdoor&#10;&#10;Description generated with very high confidence">
            <a:extLst>
              <a:ext uri="{FF2B5EF4-FFF2-40B4-BE49-F238E27FC236}">
                <a16:creationId xmlns:a16="http://schemas.microsoft.com/office/drawing/2014/main" xmlns="" id="{4384E291-5EA7-449D-A86F-4AD5A2A8A7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48" y="3087154"/>
            <a:ext cx="4637670" cy="3048000"/>
          </a:xfrm>
          <a:prstGeom prst="rect">
            <a:avLst/>
          </a:prstGeom>
        </p:spPr>
      </p:pic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Отражение на типове</a:t>
            </a:r>
            <a:br>
              <a:rPr lang="bg-BG" dirty="0" smtClean="0"/>
            </a:br>
            <a:r>
              <a:rPr lang="bg-BG" dirty="0" smtClean="0"/>
              <a:t>(</a:t>
            </a:r>
            <a:r>
              <a:rPr lang="en-US" dirty="0" smtClean="0"/>
              <a:t>reflection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975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A59C73F-C8BB-443C-A303-99A93AA26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/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създава екземпляр от класа чрез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извикване </a:t>
            </a:r>
            <a:r>
              <a:rPr lang="bg-BG" dirty="0" smtClean="0"/>
              <a:t>на конструктора, който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най-добре пасва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на указаните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параметри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dirty="0" smtClean="0"/>
              <a:t>Нова инстанция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614" y="2998381"/>
            <a:ext cx="11806419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sbType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Type.GetType("System.Text.StringBuilder");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 sbInstance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(StringBuilder)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(sbType);</a:t>
            </a:r>
          </a:p>
          <a:p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 sbInstCapacity = (StringBuilder)Activator</a:t>
            </a:r>
          </a:p>
          <a:p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.CreateInstance(sbType,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object[] {10}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12300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Предоставя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публичните </a:t>
            </a:r>
            <a:r>
              <a:rPr lang="bg-BG" dirty="0" smtClean="0"/>
              <a:t>полета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bg-BG" dirty="0" smtClean="0"/>
              <a:t>Предоставя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всички </a:t>
            </a:r>
            <a:r>
              <a:rPr lang="bg-BG" dirty="0" smtClean="0"/>
              <a:t>полета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Отражение на полета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0585" y="1782215"/>
            <a:ext cx="107442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FieldInfo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.GetField(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FieldInfo[]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publicFields = 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.GetFields()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0584" y="3733800"/>
            <a:ext cx="10875827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BindingFlags.Static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BindingFlags.Instance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|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BindingFlags.Public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|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BindingFlags.NonPublic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552699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074540-A6C4-4DE2-AA17-BFE4A38E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bg-BG" dirty="0" smtClean="0"/>
              <a:t>Получаване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името и типа </a:t>
            </a:r>
            <a:r>
              <a:rPr lang="bg-BG" dirty="0" smtClean="0"/>
              <a:t>на полето</a:t>
            </a:r>
            <a:endParaRPr lang="en-US" dirty="0"/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dirty="0" smtClean="0"/>
              <a:t>Тип и име на полето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1854" y="3352800"/>
            <a:ext cx="11381939" cy="16875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FieldInfo field = 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.GetField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("fieldName");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fieldName = 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fieldType = 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.FieldType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12300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dirty="0" smtClean="0"/>
              <a:t>Промяна на поле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0731" y="1371600"/>
            <a:ext cx="11381939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testType = typeof(Test);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 testInstance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(Test) Activator.CreateInstance(testType);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FieldInfo field = testType.GetField("testInt");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.SetValue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(testInstance, 5);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fieldValue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(int) 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.GetValue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(testInstance);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3427412" y="3747523"/>
            <a:ext cx="8150138" cy="838200"/>
          </a:xfrm>
          <a:prstGeom prst="wedgeRoundRectCallout">
            <a:avLst>
              <a:gd name="adj1" fmla="val -59931"/>
              <a:gd name="adj2" fmla="val 58837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bg-BG" sz="2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Внимание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bg-B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използвайте много внимателно,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тъй като може да промените вътрешното състояние на обекта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bg-BG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2300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48079A9-6DC1-4DBE-8156-36152B060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Всеки модификатор 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флаг (1 бит)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който е вярно / невярно</a:t>
            </a:r>
            <a:endParaRPr lang="en-US" dirty="0"/>
          </a:p>
          <a:p>
            <a:r>
              <a:rPr lang="bg-BG" dirty="0" smtClean="0"/>
              <a:t>Проверка на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модификаторите за достъп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на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член</a:t>
            </a:r>
            <a:r>
              <a:rPr lang="en-US" dirty="0" smtClean="0"/>
              <a:t> </a:t>
            </a:r>
            <a:r>
              <a:rPr lang="bg-BG" dirty="0" smtClean="0"/>
              <a:t>на класа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dirty="0" smtClean="0"/>
              <a:t>Модификатори на достъпа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8884" y="2743200"/>
            <a:ext cx="11381939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IsPrivate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частен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публичен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IsNonPublic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 е публичен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IsFamily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защитен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(protected)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IsAssembly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вътрешен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(internal)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 т.н.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300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bg-BG" dirty="0" smtClean="0"/>
              <a:t>Предоставя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конструкторите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bg-BG" dirty="0" smtClean="0"/>
              <a:t>Предоставя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всички нестатични конструктори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Отражение на конструкторите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1312" y="1752600"/>
            <a:ext cx="11068100" cy="1175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ConstructorInfo[] publicCtors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.GetConstructors()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520" y="3845903"/>
            <a:ext cx="10972892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ConstructorInfo[] allNonStaticCtors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type.GetConstructors(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BindingFlags.Instance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BindingFlags.Public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BindingFlags.NonPublic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37319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bg-BG" dirty="0" smtClean="0"/>
              <a:t>Достъп до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отделен </a:t>
            </a:r>
            <a:r>
              <a:rPr lang="bg-BG" dirty="0" smtClean="0"/>
              <a:t>конструктор</a:t>
            </a:r>
            <a:endParaRPr lang="en-US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bg-BG" dirty="0" smtClean="0"/>
              <a:t>Получ</a:t>
            </a:r>
            <a:r>
              <a:rPr lang="bg-BG" dirty="0"/>
              <a:t>а</a:t>
            </a:r>
            <a:r>
              <a:rPr lang="bg-BG" dirty="0" smtClean="0"/>
              <a:t>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типа на параметрите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Отражение на </a:t>
            </a:r>
            <a:r>
              <a:rPr lang="bg-BG" dirty="0" smtClean="0"/>
              <a:t>конструкторите </a:t>
            </a:r>
            <a:r>
              <a:rPr lang="en-US" dirty="0" smtClean="0"/>
              <a:t>(2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D085E5-85F3-4E55-8ED1-88289301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56" y="2034275"/>
            <a:ext cx="11690178" cy="11757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ConstructorInfo constructor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.GetConstructor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Type[]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parametersType);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4ADC443-F7C6-440E-AF50-9CBD1717F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56" y="4724400"/>
            <a:ext cx="11690178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Type[] parameterTypes = constructor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.GetParameters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12419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animBg="1"/>
      <p:bldP spid="12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2E1BDC9-A93C-4C12-BCA0-63A6CB7B8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Създаване на нови обекти</a:t>
            </a:r>
            <a:r>
              <a:rPr lang="en-US" dirty="0" smtClean="0"/>
              <a:t> </a:t>
            </a:r>
            <a:r>
              <a:rPr lang="bg-BG" dirty="0" smtClean="0"/>
              <a:t>с помощта на конструктор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bg-BG" dirty="0" smtClean="0"/>
              <a:t>Създаване на нови обекти</a:t>
            </a:r>
            <a:endParaRPr lang="en-US" dirty="0"/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5789612" y="4247122"/>
            <a:ext cx="3810000" cy="2277880"/>
          </a:xfrm>
          <a:prstGeom prst="wedgeRoundRectCallout">
            <a:avLst>
              <a:gd name="adj1" fmla="val 40684"/>
              <a:gd name="adj2" fmla="val -89998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bg-BG" sz="2800"/>
              <a:t>Предоставя </a:t>
            </a:r>
            <a:r>
              <a:rPr lang="bg-BG" sz="2800" smtClean="0"/>
              <a:t>параметри-обекти </a:t>
            </a:r>
            <a:r>
              <a:rPr lang="bg-BG" sz="2800" dirty="0" smtClean="0"/>
              <a:t>за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всеки параметър</a:t>
            </a:r>
            <a:r>
              <a:rPr lang="en-US" sz="2800" dirty="0" smtClean="0"/>
              <a:t> </a:t>
            </a:r>
            <a:r>
              <a:rPr lang="bg-BG" sz="2800" dirty="0" smtClean="0"/>
              <a:t>в конструктора, който извикваме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1854" y="2382497"/>
            <a:ext cx="11381939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 builder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(StringBuilder)constructor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.Invoke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params);</a:t>
            </a:r>
          </a:p>
        </p:txBody>
      </p:sp>
    </p:spTree>
    <p:extLst>
      <p:ext uri="{BB962C8B-B14F-4D97-AF65-F5344CB8AC3E}">
        <p14:creationId xmlns:p14="http://schemas.microsoft.com/office/powerpoint/2010/main" val="3312300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Предоставя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публичните </a:t>
            </a:r>
            <a:r>
              <a:rPr lang="bg-BG" dirty="0" smtClean="0"/>
              <a:t>методи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bg-BG" dirty="0" smtClean="0"/>
              <a:t>Достъп до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отделен </a:t>
            </a:r>
            <a:r>
              <a:rPr lang="bg-BG" dirty="0" smtClean="0"/>
              <a:t>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Отражение на методи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5612" y="1981200"/>
            <a:ext cx="11277600" cy="60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MethodInfo[]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publicMethods = sbType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.GetMethods()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612" y="3951962"/>
            <a:ext cx="11277600" cy="22590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MethodInfo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appendMethod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	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sbType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.GetMethod("Append")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MethodInfo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overload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= sbType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.GetMethod( 			    "Append", new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[]{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typeof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(string)}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41082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Достъп до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параметрите </a:t>
            </a:r>
            <a:r>
              <a:rPr lang="bg-BG" dirty="0" smtClean="0"/>
              <a:t>на метод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връщания тип данни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Извиква </a:t>
            </a:r>
            <a:r>
              <a:rPr lang="bg-BG" dirty="0" smtClean="0"/>
              <a:t>методи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Извикване на метод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7014" y="1828800"/>
            <a:ext cx="10934797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ParameterInfo[] appendParameters =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			  appendMethod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.GetParameters()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returnType = appendMethod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.ReturnType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3597" y="4334145"/>
            <a:ext cx="10938214" cy="1175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.Invoke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 builder, new object[] { "hi!“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xmlns="" id="{0EF063E3-FB5D-4047-9CD3-209524E5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5704245"/>
            <a:ext cx="4419600" cy="709251"/>
          </a:xfrm>
          <a:prstGeom prst="wedgeRoundRectCallout">
            <a:avLst>
              <a:gd name="adj1" fmla="val 41188"/>
              <a:gd name="adj2" fmla="val -88253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bg-BG" sz="2800" dirty="0" smtClean="0"/>
              <a:t>Екземпляр на обекта-цел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xmlns="" id="{2904EB97-F50B-4F8B-91C2-BBB48E5D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2" y="3909358"/>
            <a:ext cx="3886200" cy="789939"/>
          </a:xfrm>
          <a:prstGeom prst="wedgeRoundRectCallout">
            <a:avLst>
              <a:gd name="adj1" fmla="val 1913"/>
              <a:gd name="adj2" fmla="val 69988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bg-BG" sz="2800" dirty="0" smtClean="0"/>
              <a:t>Параметри на метода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5086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Какво</a:t>
            </a:r>
            <a:r>
              <a:rPr lang="en-US" dirty="0" smtClean="0"/>
              <a:t>? </a:t>
            </a:r>
            <a:r>
              <a:rPr lang="bg-BG" dirty="0" smtClean="0"/>
              <a:t>Защо</a:t>
            </a:r>
            <a:r>
              <a:rPr lang="en-US" dirty="0" smtClean="0"/>
              <a:t>? </a:t>
            </a:r>
            <a:r>
              <a:rPr lang="bg-BG" dirty="0" smtClean="0"/>
              <a:t>Къде</a:t>
            </a:r>
            <a:r>
              <a:rPr lang="en-US" dirty="0" smtClean="0"/>
              <a:t>? </a:t>
            </a:r>
            <a:r>
              <a:rPr lang="bg-BG" dirty="0" smtClean="0"/>
              <a:t>Кога</a:t>
            </a:r>
            <a:r>
              <a:rPr lang="en-US" dirty="0" smtClean="0"/>
              <a:t>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Reflection API</a:t>
            </a:r>
          </a:p>
          <a:p>
            <a:pPr marL="819096" lvl="1" indent="-514350"/>
            <a:r>
              <a:rPr lang="bg-BG" dirty="0" smtClean="0"/>
              <a:t>Клас </a:t>
            </a:r>
            <a:r>
              <a:rPr lang="en-US" dirty="0" smtClean="0"/>
              <a:t>Type</a:t>
            </a:r>
            <a:endParaRPr lang="en-US" dirty="0"/>
          </a:p>
          <a:p>
            <a:pPr marL="819096" lvl="1" indent="-514350"/>
            <a:r>
              <a:rPr lang="bg-BG" dirty="0" smtClean="0"/>
              <a:t>Отражение на полета</a:t>
            </a:r>
            <a:endParaRPr lang="en-US" dirty="0"/>
          </a:p>
          <a:p>
            <a:pPr marL="819096" lvl="1" indent="-514350"/>
            <a:r>
              <a:rPr lang="bg-BG" dirty="0" smtClean="0"/>
              <a:t>Отражение на конструктори</a:t>
            </a:r>
            <a:endParaRPr lang="en-US" dirty="0"/>
          </a:p>
          <a:p>
            <a:pPr marL="819096" lvl="1" indent="-514350"/>
            <a:r>
              <a:rPr lang="bg-BG" dirty="0" smtClean="0"/>
              <a:t>Отражение на методи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bg-BG" dirty="0" smtClean="0"/>
              <a:t>Какви са</a:t>
            </a:r>
            <a:r>
              <a:rPr lang="en-US" dirty="0" smtClean="0"/>
              <a:t>:</a:t>
            </a:r>
            <a:endParaRPr lang="en-US" dirty="0"/>
          </a:p>
          <a:p>
            <a:pPr marL="819096" lvl="1" indent="-514350"/>
            <a:r>
              <a:rPr lang="bg-BG" dirty="0" smtClean="0"/>
              <a:t>Ползите</a:t>
            </a:r>
            <a:endParaRPr lang="en-US" dirty="0"/>
          </a:p>
          <a:p>
            <a:pPr marL="819096" lvl="1" indent="-514350"/>
            <a:r>
              <a:rPr lang="bg-BG" dirty="0" smtClean="0"/>
              <a:t>Негативите</a:t>
            </a:r>
            <a:endParaRPr lang="en-US" dirty="0"/>
          </a:p>
          <a:p>
            <a:pPr marL="514350" lvl="1" indent="-514350">
              <a:buNone/>
            </a:pPr>
            <a:r>
              <a:rPr lang="bg-BG" dirty="0"/>
              <a:t>н</a:t>
            </a:r>
            <a:r>
              <a:rPr lang="bg-BG" dirty="0" smtClean="0"/>
              <a:t>а използването на отражения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509" y="190500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11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Отражение на типовете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40341"/>
            <a:ext cx="9463200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2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Техника на програмиране</a:t>
            </a:r>
            <a:r>
              <a:rPr lang="bg-BG" dirty="0" smtClean="0"/>
              <a:t>, при</a:t>
            </a:r>
            <a:r>
              <a:rPr lang="en-US" dirty="0" smtClean="0"/>
              <a:t> </a:t>
            </a:r>
            <a:r>
              <a:rPr lang="bg-BG" dirty="0" smtClean="0"/>
              <a:t>която компютърни програми мога да третират други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програми като свои данни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bg-BG" dirty="0" smtClean="0"/>
              <a:t>Програмите може да са проектирани да</a:t>
            </a:r>
            <a:r>
              <a:rPr lang="en-US" dirty="0" smtClean="0"/>
              <a:t>: 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Четат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Генерират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Анализират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Трансформират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bg-BG" dirty="0" smtClean="0"/>
              <a:t>Променяйки се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 движение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bg-BG" sz="4000" dirty="0" smtClean="0"/>
              <a:t>Какво е </a:t>
            </a:r>
            <a:r>
              <a:rPr lang="bg-BG" sz="4000" dirty="0" err="1" smtClean="0"/>
              <a:t>Метапрограмиране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13" y="3048000"/>
            <a:ext cx="44703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12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bg-BG" dirty="0" smtClean="0"/>
              <a:t>Способността на програмен език да бъде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свой собствен метаезик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bg-BG" dirty="0" smtClean="0"/>
              <a:t>Програмите може да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проверява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информация за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себе си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bg-BG" sz="4000" dirty="0" smtClean="0"/>
              <a:t>Какво е Отражение</a:t>
            </a:r>
            <a:r>
              <a:rPr lang="en-US" sz="4000" dirty="0" smtClean="0"/>
              <a:t> </a:t>
            </a:r>
            <a:r>
              <a:rPr lang="bg-BG" sz="4000" dirty="0" smtClean="0"/>
              <a:t>(</a:t>
            </a:r>
            <a:r>
              <a:rPr lang="en-GB" dirty="0" smtClean="0"/>
              <a:t>Reflection</a:t>
            </a:r>
            <a:r>
              <a:rPr lang="bg-BG" dirty="0" smtClean="0"/>
              <a:t>)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EB9EFAD-C4FC-4C7E-A23B-E5F8ACFAD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49" y="3276600"/>
            <a:ext cx="4984750" cy="3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1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bg-BG" dirty="0" smtClean="0"/>
              <a:t>Кодът става</a:t>
            </a:r>
            <a:r>
              <a:rPr lang="en-GB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по-разширяем</a:t>
            </a: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Намалява </a:t>
            </a:r>
            <a:r>
              <a:rPr lang="bg-BG" dirty="0" smtClean="0"/>
              <a:t>значително дължината на кода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bg-BG" dirty="0" smtClean="0"/>
              <a:t>По-лесна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поддръжка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Тестване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bg-BG" dirty="0" smtClean="0"/>
              <a:t>Инструменти за</a:t>
            </a:r>
            <a:r>
              <a:rPr lang="en-GB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програмисти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bg-BG" sz="4000" dirty="0" smtClean="0"/>
              <a:t>Защо и къде да ползваме отражението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7" name="Picture 16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xmlns="" id="{742E3A90-26BF-484B-92D9-AFBAEAFEF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895600"/>
            <a:ext cx="3443400" cy="34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61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bg-BG" dirty="0" smtClean="0"/>
              <a:t>Ако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възможно </a:t>
            </a:r>
            <a:r>
              <a:rPr lang="bg-BG" dirty="0" smtClean="0"/>
              <a:t>да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извърши </a:t>
            </a:r>
            <a:r>
              <a:rPr lang="bg-BG" dirty="0" smtClean="0"/>
              <a:t>дадена операция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без </a:t>
            </a:r>
            <a:r>
              <a:rPr lang="bg-BG" dirty="0" smtClean="0"/>
              <a:t>използването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отражение</a:t>
            </a:r>
            <a:r>
              <a:rPr lang="en-US" dirty="0" smtClean="0"/>
              <a:t>, </a:t>
            </a:r>
            <a:r>
              <a:rPr lang="bg-BG" dirty="0" smtClean="0"/>
              <a:t>се препоръчва 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 се избягва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bg-BG" dirty="0" smtClean="0"/>
              <a:t>Негативи на отражението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Бързодействието </a:t>
            </a:r>
            <a:r>
              <a:rPr lang="bg-BG" dirty="0" smtClean="0"/>
              <a:t>страда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bg-BG" dirty="0" smtClean="0"/>
              <a:t>Ограничения в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сигурността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bg-BG" dirty="0" smtClean="0"/>
              <a:t>Излагане на</a:t>
            </a:r>
            <a:r>
              <a:rPr lang="en-GB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вътрешната структура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bg-BG" sz="4000" dirty="0" smtClean="0"/>
              <a:t>Кога да се ползва отражението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456109" y="2514600"/>
            <a:ext cx="5506792" cy="1252993"/>
            <a:chOff x="5816472" y="2695778"/>
            <a:chExt cx="5506792" cy="125299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472" y="2695778"/>
              <a:ext cx="1199677" cy="120984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8120" y="2698835"/>
              <a:ext cx="1209844" cy="12098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9935" y="2717710"/>
              <a:ext cx="1753329" cy="123106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4F52470-32CC-409D-A77A-5781ECB9C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54" y="4258217"/>
            <a:ext cx="2553786" cy="200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94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D92A40-9C75-4303-A37D-8E33DB39E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Основен начин за достъп до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метаданните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Извлича се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 време на компилиране</a:t>
            </a:r>
            <a:r>
              <a:rPr lang="bg-BG" dirty="0" smtClean="0"/>
              <a:t>, ако е ясно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bg-BG" dirty="0" smtClean="0"/>
              <a:t>Извлича се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 време на изпълнение</a:t>
            </a:r>
            <a:r>
              <a:rPr lang="bg-BG" dirty="0" smtClean="0"/>
              <a:t>, ако името</a:t>
            </a:r>
            <a:r>
              <a:rPr lang="en-US" dirty="0" smtClean="0"/>
              <a:t> e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неизвестно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66" y="2756155"/>
            <a:ext cx="11381939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65" y="4764215"/>
            <a:ext cx="11381939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("Namespace.ClassName")</a:t>
            </a:r>
          </a:p>
        </p:txBody>
      </p:sp>
      <p:sp>
        <p:nvSpPr>
          <p:cNvPr id="11" name="AutoShape 20">
            <a:extLst>
              <a:ext uri="{FF2B5EF4-FFF2-40B4-BE49-F238E27FC236}">
                <a16:creationId xmlns:a16="http://schemas.microsoft.com/office/drawing/2014/main" xmlns="" id="{76740F2C-59A0-493A-930B-A3844E45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689158"/>
            <a:ext cx="7010400" cy="1032317"/>
          </a:xfrm>
          <a:prstGeom prst="wedgeRoundRectCallout">
            <a:avLst>
              <a:gd name="adj1" fmla="val 36508"/>
              <a:gd name="adj2" fmla="val -85641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bg-BG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Трябва ви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напълно определено (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 qualified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класа като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низ</a:t>
            </a: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15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Предоставя  името на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класа</a:t>
            </a:r>
            <a:endParaRPr lang="en-US" dirty="0"/>
          </a:p>
          <a:p>
            <a:pPr lvl="1"/>
            <a:r>
              <a:rPr lang="bg-BG" dirty="0" smtClean="0"/>
              <a:t>Напълно определеното име </a:t>
            </a:r>
            <a:r>
              <a:rPr lang="en-GB" dirty="0" smtClean="0"/>
              <a:t>-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Type.FullName</a:t>
            </a:r>
            <a:endParaRPr lang="en-US" noProof="1"/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bg-BG" dirty="0" smtClean="0"/>
              <a:t>Името на класа без името на пакета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Type.Name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 </a:t>
            </a:r>
            <a:r>
              <a:rPr lang="en-GB" dirty="0" smtClean="0"/>
              <a:t>Name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5612" y="2590800"/>
            <a:ext cx="11049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full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typeOf(SomeClass)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.FullName;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4191000"/>
            <a:ext cx="11049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typeOf(SomeClass)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30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Предоставя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основния клас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bg-BG" dirty="0" smtClean="0"/>
              <a:t>Предоставя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интерфейсите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Връща</a:t>
            </a:r>
            <a:r>
              <a:rPr lang="bg-BG" dirty="0" smtClean="0"/>
              <a:t> само интерфейсите,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изрично декларирани</a:t>
            </a:r>
            <a:r>
              <a:rPr lang="en-US" dirty="0" smtClean="0"/>
              <a:t> </a:t>
            </a:r>
            <a:r>
              <a:rPr lang="bg-BG" dirty="0" smtClean="0"/>
              <a:t>като имплементирани от дадения клас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Основен клас и интерфейси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81" y="1862731"/>
            <a:ext cx="11381939" cy="60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baseType = testClass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.BaseType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7D70F5-E8D2-41A1-9D43-B7235725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80" y="3521052"/>
            <a:ext cx="11381939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interfaces = testClass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.GetInterfaces()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30444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1024</Words>
  <Application>Microsoft Office PowerPoint</Application>
  <PresentationFormat>Custom</PresentationFormat>
  <Paragraphs>236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PowerPoint Presentation</vt:lpstr>
      <vt:lpstr>Съдържание</vt:lpstr>
      <vt:lpstr>Какво е Метапрограмиране?</vt:lpstr>
      <vt:lpstr>Какво е Отражение (Reflection)?</vt:lpstr>
      <vt:lpstr>Защо и къде да ползваме отражението?</vt:lpstr>
      <vt:lpstr>Кога да се ползва отражението?</vt:lpstr>
      <vt:lpstr>Клас Type</vt:lpstr>
      <vt:lpstr>Клас Name</vt:lpstr>
      <vt:lpstr>Основен клас и интерфейси</vt:lpstr>
      <vt:lpstr>Нова инстанция</vt:lpstr>
      <vt:lpstr>Отражение на полета</vt:lpstr>
      <vt:lpstr>Тип и име на полето</vt:lpstr>
      <vt:lpstr>Промяна на поле</vt:lpstr>
      <vt:lpstr>Модификатори на достъпа</vt:lpstr>
      <vt:lpstr>Отражение на конструкторите</vt:lpstr>
      <vt:lpstr>Отражение на конструкторите (2)</vt:lpstr>
      <vt:lpstr>Създаване на нови обекти</vt:lpstr>
      <vt:lpstr>Отражение на методи</vt:lpstr>
      <vt:lpstr>Извикване на метод</vt:lpstr>
      <vt:lpstr>Обобщение</vt:lpstr>
      <vt:lpstr>Отражение на типовете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</dc:title>
  <dc:subject>Java OOP Advanced</dc:subject>
  <dc:creator/>
  <cp:keywords>OOP, programming, course, SoftUni, Software University, Advanced, Reflection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2018-08-27T21:51:02Z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