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4B80A9-A37F-4AAE-9E72-49C2F5AD9DCD}">
  <a:tblStyle styleId="{FF4B80A9-A37F-4AAE-9E72-49C2F5AD9D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8d3888a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8d3888a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8d3888a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e8d3888a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8d3888a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e8d3888a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ea7b558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ea7b558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8d3888a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e8d3888a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e81f74e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e81f74e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e8d3888a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e8d3888a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e8d3888a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e8d3888a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e8d3888a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e8d3888a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e8d3888a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e8d3888a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afab17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afab17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eafab173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eafab173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eafab17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eafab17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eafab173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eafab173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eafab173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eafab173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e9fec0fe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e9fec0fe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e7923dc8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e7923dc8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e8d3888a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e8d3888a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eafab173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eafab173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e7923dc8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e7923dc8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eafab173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eafab173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eafab173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eafab173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eafab173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eafab173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e8d3888a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e8d3888a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e7923dc8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e7923dc8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e7923dc8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e7923dc8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e8d3888a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e8d3888a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e8d3888a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e8d3888a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8d3888a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e8d3888a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e8d3888a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e8d3888a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8d3888a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8d3888a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e8d3888a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e8d3888a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e8d3888a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e8d3888a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e8d3888a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e8d3888a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e7923dc8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e7923dc8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d5f6f1f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5d5f6f1f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d5f6f1f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d5f6f1f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fdf92e1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fdf92e1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8d3888a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8d3888a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68960d4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68960d4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8d3888a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8d3888a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8d3888a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8d3888a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8d3888a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8d3888a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5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6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sz="41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b="1" i="0" sz="3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Алчни алгоритми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383" y="2382147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Представяне на суми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 Вземете необходимия брой от втората по големина.</a:t>
            </a:r>
            <a:endParaRPr sz="1800"/>
          </a:p>
        </p:txBody>
      </p:sp>
      <p:sp>
        <p:nvSpPr>
          <p:cNvPr id="232" name="Google Shape;232;p26"/>
          <p:cNvSpPr/>
          <p:nvPr/>
        </p:nvSpPr>
        <p:spPr>
          <a:xfrm>
            <a:off x="4488125" y="30346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5471225" y="3034600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2851600" y="30611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3701550" y="30611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2672325" y="1848600"/>
            <a:ext cx="3241800" cy="487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3004000" y="32135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3156400" y="33659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3853950" y="32135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4006350" y="33659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5617500" y="4165675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4847825" y="4165675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5725450" y="3187000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4177463" y="4165675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574000" y="4165675"/>
            <a:ext cx="3241800" cy="487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Актуализация: 45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Представяне на суми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Вземете необходимия брой от третата по големина.</a:t>
            </a:r>
            <a:endParaRPr sz="1800"/>
          </a:p>
        </p:txBody>
      </p:sp>
      <p:sp>
        <p:nvSpPr>
          <p:cNvPr id="252" name="Google Shape;252;p27"/>
          <p:cNvSpPr/>
          <p:nvPr/>
        </p:nvSpPr>
        <p:spPr>
          <a:xfrm>
            <a:off x="4598088" y="3007138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5471225" y="3034600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7688600" y="4192225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3701550" y="30611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2672325" y="1848600"/>
            <a:ext cx="3241800" cy="487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7036425" y="4192225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6432150" y="4192225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3853950" y="32135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4006350" y="33659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5617500" y="4165675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4847825" y="4165675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5643000" y="3166975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4177463" y="4165675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574000" y="4165675"/>
            <a:ext cx="3241800" cy="487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Актуализация:48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2672325" y="1848600"/>
            <a:ext cx="3241800" cy="487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2739375" y="3061138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2914963" y="324010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3154475" y="3407238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7806025" y="3213562"/>
            <a:ext cx="951234" cy="6993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ок!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суми - решение</a:t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984225" y="1170125"/>
            <a:ext cx="7065600" cy="3937500"/>
          </a:xfrm>
          <a:prstGeom prst="rect">
            <a:avLst/>
          </a:prstGeom>
          <a:solidFill>
            <a:srgbClr val="D9D4C6">
              <a:alpha val="149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finalSum = 18;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currentSum = 0;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int[] coins = { 10, 10, 5, 5, 2, 2, 1, 1 };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Queue&lt;int&gt; resultCoins = new Queue&lt;int&gt;();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Следващия слайд</a:t>
            </a:r>
            <a:endParaRPr sz="2000">
              <a:solidFill>
                <a:srgbClr val="F3CD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Console.WriteLine("Sum not found");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суми - решение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984225" y="1170125"/>
            <a:ext cx="7065600" cy="3937500"/>
          </a:xfrm>
          <a:prstGeom prst="rect">
            <a:avLst/>
          </a:prstGeom>
          <a:solidFill>
            <a:srgbClr val="D9D4C6">
              <a:alpha val="149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coins.Length; i++)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(currentSum + coins[i] &gt; finalSum) continue;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currentSum += coins[i];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resultCoins.Enqueue(coins[i]);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(currentSum == finalSum)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// </a:t>
            </a:r>
            <a:r>
              <a:rPr lang="en" sz="2000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Sum Found</a:t>
            </a:r>
            <a:endParaRPr sz="2000">
              <a:solidFill>
                <a:srgbClr val="F3CD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F3CD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anchorCtr="0" anchor="b" bIns="27000" lIns="27000" spcFirstLastPara="1" rIns="27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Египетски дроби</a:t>
            </a:r>
            <a:endParaRPr/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760725" y="1599575"/>
            <a:ext cx="3155700" cy="755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7/9 = 1/3 + 1/3 + 1/9</a:t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2030575" y="2709850"/>
            <a:ext cx="6264000" cy="755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7/9 = 1/9 + 1/9 + 1/9 + 1/9 + 1/9 + 1/9 + 1/9</a:t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4523225" y="917825"/>
            <a:ext cx="3155700" cy="755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7/9 = 1/2 + 1/4 + 1/36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Египетски дроби</a:t>
            </a:r>
            <a:endParaRPr/>
          </a:p>
        </p:txBody>
      </p:sp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Древните египтяни са използвали означение само за дробите с числител единица. Всяка друга дроб p/q представяли и записвали като сума от такива дроби (с числител единица). </a:t>
            </a:r>
            <a:r>
              <a:rPr lang="en" sz="1800">
                <a:solidFill>
                  <a:srgbClr val="FFFFFF"/>
                </a:solidFill>
              </a:rPr>
              <a:t>Нека p и q са две естествени числа (q ≠ 0, p &lt; q; p,q∊N). Да се намери представяне на дробта p/q във вид на сума: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p/q = 1/a</a:t>
            </a:r>
            <a:r>
              <a:rPr baseline="-25000" lang="en" sz="1800">
                <a:solidFill>
                  <a:srgbClr val="FFFFFF"/>
                </a:solidFill>
              </a:rPr>
              <a:t>1</a:t>
            </a:r>
            <a:r>
              <a:rPr lang="en" sz="1800">
                <a:solidFill>
                  <a:srgbClr val="FFFFFF"/>
                </a:solidFill>
              </a:rPr>
              <a:t> + 1/a</a:t>
            </a:r>
            <a:r>
              <a:rPr baseline="-25000" lang="en" sz="1800">
                <a:solidFill>
                  <a:srgbClr val="FFFFFF"/>
                </a:solidFill>
              </a:rPr>
              <a:t>2 </a:t>
            </a:r>
            <a:r>
              <a:rPr lang="en" sz="1800">
                <a:solidFill>
                  <a:srgbClr val="FFFFFF"/>
                </a:solidFill>
              </a:rPr>
              <a:t>+ ... + 1/a</a:t>
            </a:r>
            <a:r>
              <a:rPr baseline="-25000" lang="en" sz="1800">
                <a:solidFill>
                  <a:srgbClr val="FFFFFF"/>
                </a:solidFill>
              </a:rPr>
              <a:t>N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при което знаменателите да бъдат различни (a</a:t>
            </a:r>
            <a:r>
              <a:rPr baseline="-25000" lang="en" sz="1800">
                <a:solidFill>
                  <a:srgbClr val="FFFFFF"/>
                </a:solidFill>
              </a:rPr>
              <a:t>i</a:t>
            </a:r>
            <a:r>
              <a:rPr lang="en" sz="1800">
                <a:solidFill>
                  <a:srgbClr val="FFFFFF"/>
                </a:solidFill>
              </a:rPr>
              <a:t>≠a</a:t>
            </a:r>
            <a:r>
              <a:rPr baseline="-25000" lang="en" sz="1800">
                <a:solidFill>
                  <a:srgbClr val="FFFFFF"/>
                </a:solidFill>
              </a:rPr>
              <a:t>j,</a:t>
            </a:r>
            <a:r>
              <a:rPr lang="en" sz="1800">
                <a:solidFill>
                  <a:srgbClr val="FFFFFF"/>
                </a:solidFill>
              </a:rPr>
              <a:t> 1 ≤ i, j ≤ N, i≠  j, a</a:t>
            </a:r>
            <a:r>
              <a:rPr baseline="-25000" lang="en" sz="1800">
                <a:solidFill>
                  <a:srgbClr val="FFFFFF"/>
                </a:solidFill>
              </a:rPr>
              <a:t>i</a:t>
            </a:r>
            <a:r>
              <a:rPr lang="en" sz="1800">
                <a:solidFill>
                  <a:srgbClr val="FFFFFF"/>
                </a:solidFill>
              </a:rPr>
              <a:t> ≥ 2, a</a:t>
            </a:r>
            <a:r>
              <a:rPr baseline="-25000" lang="en" sz="1800">
                <a:solidFill>
                  <a:srgbClr val="FFFFFF"/>
                </a:solidFill>
              </a:rPr>
              <a:t>j </a:t>
            </a:r>
            <a:r>
              <a:rPr lang="en" sz="1800">
                <a:solidFill>
                  <a:srgbClr val="FFFFFF"/>
                </a:solidFill>
              </a:rPr>
              <a:t>≥ 2, a</a:t>
            </a:r>
            <a:r>
              <a:rPr baseline="-25000" lang="en" sz="1800">
                <a:solidFill>
                  <a:srgbClr val="FFFFFF"/>
                </a:solidFill>
              </a:rPr>
              <a:t>i</a:t>
            </a:r>
            <a:r>
              <a:rPr lang="en" sz="1800">
                <a:solidFill>
                  <a:srgbClr val="FFFFFF"/>
                </a:solidFill>
              </a:rPr>
              <a:t>, </a:t>
            </a:r>
            <a:r>
              <a:rPr lang="en" sz="1800">
                <a:solidFill>
                  <a:srgbClr val="FFFFFF"/>
                </a:solidFill>
              </a:rPr>
              <a:t>a</a:t>
            </a:r>
            <a:r>
              <a:rPr baseline="-25000" lang="en" sz="1800">
                <a:solidFill>
                  <a:srgbClr val="FFFFFF"/>
                </a:solidFill>
              </a:rPr>
              <a:t>j</a:t>
            </a:r>
            <a:r>
              <a:rPr lang="en" sz="1800">
                <a:solidFill>
                  <a:srgbClr val="FFFFFF"/>
                </a:solidFill>
              </a:rPr>
              <a:t>∊N</a:t>
            </a:r>
            <a:r>
              <a:rPr lang="en" sz="1800">
                <a:solidFill>
                  <a:srgbClr val="FFFFFF"/>
                </a:solidFill>
              </a:rPr>
              <a:t>).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Египетски дроби</a:t>
            </a:r>
            <a:endParaRPr/>
          </a:p>
        </p:txBody>
      </p:sp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/>
              <a:t>Търсим най-голямата възможна дроб, която не надвишава 7/9.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4" name="Google Shape;304;p32"/>
          <p:cNvSpPr txBox="1"/>
          <p:nvPr/>
        </p:nvSpPr>
        <p:spPr>
          <a:xfrm>
            <a:off x="3002200" y="1834775"/>
            <a:ext cx="2709300" cy="572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Дроб: 7/9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1104075" y="2719950"/>
            <a:ext cx="1968600" cy="6243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baseline="-25000"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= 1/2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Египетски дроби</a:t>
            </a:r>
            <a:endParaRPr/>
          </a:p>
        </p:txBody>
      </p:sp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/>
              <a:t>Търсим следващия</a:t>
            </a:r>
            <a:r>
              <a:rPr lang="en" sz="1400"/>
              <a:t> член в сумата - 1/а</a:t>
            </a:r>
            <a:r>
              <a:rPr baseline="-25000" lang="en" sz="1400"/>
              <a:t>2</a:t>
            </a:r>
            <a:r>
              <a:rPr lang="en" sz="1400"/>
              <a:t>,</a:t>
            </a:r>
            <a:r>
              <a:rPr lang="en" sz="1200"/>
              <a:t> </a:t>
            </a:r>
            <a:r>
              <a:rPr lang="en" sz="1400"/>
              <a:t>който трябва да бъде максималната дроб, която може да се добави към 1/2 така, че резултатът да не надвишава 7/9.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3046475" y="1999050"/>
            <a:ext cx="2709300" cy="572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Дроб: 7/9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1015900" y="2734775"/>
            <a:ext cx="1968600" cy="6243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baseline="-25000"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= 1/2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3046475" y="3790025"/>
            <a:ext cx="2793900" cy="6243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baseline="-25000"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≤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7/9 -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1/2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≤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5/18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5393800" y="3000775"/>
            <a:ext cx="1598100" cy="444600"/>
          </a:xfrm>
          <a:prstGeom prst="cloudCallout">
            <a:avLst>
              <a:gd fmla="val -37416" name="adj1"/>
              <a:gd fmla="val 116627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1/4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Египетски дроби</a:t>
            </a:r>
            <a:endParaRPr/>
          </a:p>
        </p:txBody>
      </p:sp>
      <p:sp>
        <p:nvSpPr>
          <p:cNvPr id="321" name="Google Shape;32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Търсим следващия член в сумата - 1/а</a:t>
            </a:r>
            <a:r>
              <a:rPr baseline="-25000" lang="en" sz="1400"/>
              <a:t>3</a:t>
            </a:r>
            <a:r>
              <a:rPr lang="en" sz="1400"/>
              <a:t>,</a:t>
            </a:r>
            <a:r>
              <a:rPr lang="en" sz="1200"/>
              <a:t> </a:t>
            </a:r>
            <a:r>
              <a:rPr lang="en" sz="1400"/>
              <a:t>който трябва да бъде максималната дроб, която може да се добави към ½+¼  така, че резултатът да не надвишава 7/9.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 txBox="1"/>
          <p:nvPr/>
        </p:nvSpPr>
        <p:spPr>
          <a:xfrm>
            <a:off x="3002200" y="1718975"/>
            <a:ext cx="2709300" cy="572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Дроб: 7/9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943600" y="2548525"/>
            <a:ext cx="1968600" cy="6243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baseline="-25000"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= 1/2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2104350" y="3836025"/>
            <a:ext cx="4593300" cy="6243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baseline="-25000"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≤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7/9 – 1/2 – 1/4 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≤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5/18 – 1/4 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≤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2/72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3416700" y="2548525"/>
            <a:ext cx="1968600" cy="6243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baseline="-25000"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= 1/4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6095175" y="3039750"/>
            <a:ext cx="1598100" cy="444600"/>
          </a:xfrm>
          <a:prstGeom prst="cloudCallout">
            <a:avLst>
              <a:gd fmla="val -39403" name="adj1"/>
              <a:gd fmla="val 131135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1/36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Египетски дроби</a:t>
            </a:r>
            <a:endParaRPr/>
          </a:p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2984500" y="1223225"/>
            <a:ext cx="2709300" cy="572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Дроб: 7/9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1058250" y="2196100"/>
            <a:ext cx="1968600" cy="6243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baseline="-25000"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= 1/2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2042500" y="3220575"/>
            <a:ext cx="4593300" cy="6243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1/2 + 1/4 + 1/36 = 7/9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3433175" y="2196088"/>
            <a:ext cx="1968600" cy="6243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baseline="-25000"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= 1/4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5757300" y="2196088"/>
            <a:ext cx="1968600" cy="6243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baseline="-25000"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= 1/36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6774675" y="2929587"/>
            <a:ext cx="951234" cy="6993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ок!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93700" lvl="0" marL="457200" rtl="0" algn="l">
              <a:spcBef>
                <a:spcPts val="5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Алчни (greedy) алгоритми и приложение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алчни алгор</a:t>
            </a:r>
            <a:r>
              <a:rPr lang="en" sz="2400"/>
              <a:t>итми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279" y="18621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Египетски дроби - алгоритъм</a:t>
            </a:r>
            <a:endParaRPr/>
          </a:p>
        </p:txBody>
      </p:sp>
      <p:sp>
        <p:nvSpPr>
          <p:cNvPr id="344" name="Google Shape;34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Стъпка 1. Дайте</a:t>
            </a:r>
            <a:r>
              <a:rPr lang="en" sz="1800"/>
              <a:t> стойности за числителя и знаменателя на дробта p/q.</a:t>
            </a:r>
            <a:endParaRPr sz="18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Стъпка 2. Докато числителят е по-голям от 1 търсим максималната дроб 1/r,  ненадвишаваща p/q (q ≠0).</a:t>
            </a:r>
            <a:endParaRPr sz="1800"/>
          </a:p>
        </p:txBody>
      </p:sp>
      <p:sp>
        <p:nvSpPr>
          <p:cNvPr id="345" name="Google Shape;345;p36"/>
          <p:cNvSpPr txBox="1"/>
          <p:nvPr/>
        </p:nvSpPr>
        <p:spPr>
          <a:xfrm>
            <a:off x="2451625" y="1837450"/>
            <a:ext cx="2984100" cy="8790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p=7; q=9;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2451625" y="3696350"/>
            <a:ext cx="2984100" cy="9522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r=(p+q)/p;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//r=(7+9)/7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//r=</a:t>
            </a:r>
            <a:r>
              <a:rPr lang="en" sz="180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6159900" y="4264500"/>
            <a:ext cx="2984100" cy="8790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1/2</a:t>
            </a:r>
            <a:r>
              <a:rPr lang="en" sz="180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Египетски дроби - алгоритъм</a:t>
            </a:r>
            <a:endParaRPr/>
          </a:p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Стъпка 3. Разликата p/q – 1/r се пресмята чрез привеждане под общ знаменател. Така, новите стойности за p и q ще бъдат: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Стъпка 4. Проверяваме дали новите стойности на числителя и знаменателя са кратни.</a:t>
            </a:r>
            <a:endParaRPr sz="1800"/>
          </a:p>
        </p:txBody>
      </p:sp>
      <p:sp>
        <p:nvSpPr>
          <p:cNvPr id="354" name="Google Shape;354;p37"/>
          <p:cNvSpPr txBox="1"/>
          <p:nvPr/>
        </p:nvSpPr>
        <p:spPr>
          <a:xfrm>
            <a:off x="2451625" y="1837450"/>
            <a:ext cx="2984100" cy="12078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p=p*r-q;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//p=7*2-9 = </a:t>
            </a:r>
            <a:r>
              <a:rPr lang="en" sz="180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800"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q=q*r;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//q=9*2=</a:t>
            </a:r>
            <a:r>
              <a:rPr lang="en" sz="180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18</a:t>
            </a:r>
            <a:endParaRPr sz="1800"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2451625" y="3900400"/>
            <a:ext cx="2984100" cy="8790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is divided(p, q)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//is divided(5, 18)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6" name="Google Shape;356;p37"/>
          <p:cNvSpPr txBox="1"/>
          <p:nvPr/>
        </p:nvSpPr>
        <p:spPr>
          <a:xfrm>
            <a:off x="6159900" y="4264500"/>
            <a:ext cx="2984100" cy="8790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1/2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Египетски дроби - алгоритъм</a:t>
            </a:r>
            <a:endParaRPr/>
          </a:p>
        </p:txBody>
      </p:sp>
      <p:sp>
        <p:nvSpPr>
          <p:cNvPr id="362" name="Google Shape;36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Стъпка 5. Ч</a:t>
            </a:r>
            <a:r>
              <a:rPr lang="en" sz="1800"/>
              <a:t>ислителя е по-голям от 1. </a:t>
            </a:r>
            <a:r>
              <a:rPr lang="en" sz="1800"/>
              <a:t>Изпълняваме стъпка 2 с новите стойности за p и q.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p38"/>
          <p:cNvSpPr txBox="1"/>
          <p:nvPr/>
        </p:nvSpPr>
        <p:spPr>
          <a:xfrm>
            <a:off x="2451625" y="1837450"/>
            <a:ext cx="2984100" cy="12078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r=(p+q)/p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//r=(5+18)/5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//r=</a:t>
            </a:r>
            <a:r>
              <a:rPr lang="en" sz="180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800"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6159900" y="4264500"/>
            <a:ext cx="2984100" cy="8790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1/2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+ </a:t>
            </a:r>
            <a:r>
              <a:rPr lang="en" sz="180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1/4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+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Египетски дроби - алгоритъм</a:t>
            </a:r>
            <a:endParaRPr/>
          </a:p>
        </p:txBody>
      </p:sp>
      <p:sp>
        <p:nvSpPr>
          <p:cNvPr id="370" name="Google Shape;37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Стъпка 5. </a:t>
            </a:r>
            <a:r>
              <a:rPr lang="en" sz="1800"/>
              <a:t>Изпълняваме стъпка 3 с новите стойности за p и q.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Стъпка 6. Изпълняваме стъпка 4 за новите стойности на p и q.</a:t>
            </a:r>
            <a:endParaRPr sz="1800"/>
          </a:p>
        </p:txBody>
      </p:sp>
      <p:sp>
        <p:nvSpPr>
          <p:cNvPr id="371" name="Google Shape;371;p39"/>
          <p:cNvSpPr txBox="1"/>
          <p:nvPr/>
        </p:nvSpPr>
        <p:spPr>
          <a:xfrm>
            <a:off x="2487050" y="1717313"/>
            <a:ext cx="2984100" cy="12078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p=p*r-q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//p=5*4-18 = </a:t>
            </a:r>
            <a:r>
              <a:rPr lang="en" sz="180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q=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q*r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//q=18*4=</a:t>
            </a:r>
            <a:r>
              <a:rPr lang="en" sz="180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72</a:t>
            </a:r>
            <a:endParaRPr sz="1800">
              <a:solidFill>
                <a:srgbClr val="F1C23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2487050" y="3536175"/>
            <a:ext cx="2984100" cy="8790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is divided(p, q)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//is divided(2, 72) -&gt;1, 36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6159900" y="4264500"/>
            <a:ext cx="2984100" cy="8790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1/2+1/4+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Египетски дроби - алгоритъм</a:t>
            </a:r>
            <a:endParaRPr/>
          </a:p>
        </p:txBody>
      </p:sp>
      <p:sp>
        <p:nvSpPr>
          <p:cNvPr id="379" name="Google Shape;37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Стъпка 7. Числителят след съкращението на дробта е 1. Добавяме съкратената дроб към получения до тук израз.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Стъпка 8. Край на алгоритъма.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" name="Google Shape;380;p40"/>
          <p:cNvSpPr txBox="1"/>
          <p:nvPr/>
        </p:nvSpPr>
        <p:spPr>
          <a:xfrm>
            <a:off x="2955175" y="1945050"/>
            <a:ext cx="2984100" cy="8790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1/2+1/4+1/36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anchorCtr="0" anchor="b" bIns="27000" lIns="27000" spcFirstLastPara="1" rIns="27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раницата</a:t>
            </a:r>
            <a:endParaRPr/>
          </a:p>
        </p:txBody>
      </p:sp>
      <p:cxnSp>
        <p:nvCxnSpPr>
          <p:cNvPr id="386" name="Google Shape;386;p41"/>
          <p:cNvCxnSpPr/>
          <p:nvPr/>
        </p:nvCxnSpPr>
        <p:spPr>
          <a:xfrm flipH="1" rot="10800000">
            <a:off x="1248825" y="1229450"/>
            <a:ext cx="454500" cy="72300"/>
          </a:xfrm>
          <a:prstGeom prst="curvedConnector3">
            <a:avLst>
              <a:gd fmla="val 5123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7" name="Google Shape;3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600" y="451875"/>
            <a:ext cx="3765600" cy="32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раницата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3" name="Google Shape;393;p42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Дадени са N предмета с тегла w</a:t>
            </a:r>
            <a:r>
              <a:rPr baseline="-25000" lang="en" sz="1800"/>
              <a:t>1</a:t>
            </a:r>
            <a:r>
              <a:rPr lang="en" sz="1800"/>
              <a:t>, w</a:t>
            </a:r>
            <a:r>
              <a:rPr baseline="-25000" lang="en" sz="1800"/>
              <a:t>2</a:t>
            </a:r>
            <a:r>
              <a:rPr lang="en" sz="1800"/>
              <a:t>…, w</a:t>
            </a:r>
            <a:r>
              <a:rPr baseline="-25000" lang="en" sz="1800"/>
              <a:t>N</a:t>
            </a:r>
            <a:r>
              <a:rPr lang="en" sz="1800"/>
              <a:t> и съответните им цени v</a:t>
            </a:r>
            <a:r>
              <a:rPr baseline="-25000" lang="en" sz="1800"/>
              <a:t>1</a:t>
            </a:r>
            <a:r>
              <a:rPr lang="en" sz="1800"/>
              <a:t>,v</a:t>
            </a:r>
            <a:r>
              <a:rPr baseline="-25000" lang="en" sz="1800"/>
              <a:t>2 </a:t>
            </a:r>
            <a:r>
              <a:rPr lang="en" sz="1800"/>
              <a:t>..., v</a:t>
            </a:r>
            <a:r>
              <a:rPr baseline="-25000" lang="en" sz="1800"/>
              <a:t>N</a:t>
            </a:r>
            <a:r>
              <a:rPr lang="en" sz="1800"/>
              <a:t>, както и раница, която може да издържи тегло W. Необходимо е  да се намери подмножество от предмети, които могат да бъдат поставени в раницата и които в същото време да имат максимална цена. 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/>
          <p:nvPr/>
        </p:nvSpPr>
        <p:spPr>
          <a:xfrm>
            <a:off x="488200" y="1094125"/>
            <a:ext cx="1706700" cy="2099400"/>
          </a:xfrm>
          <a:prstGeom prst="cube">
            <a:avLst>
              <a:gd fmla="val 25000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Р</a:t>
            </a: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аница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w=10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2886458" y="1248209"/>
            <a:ext cx="721200" cy="16038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=7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=42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0" name="Google Shape;400;p43"/>
          <p:cNvSpPr/>
          <p:nvPr/>
        </p:nvSpPr>
        <p:spPr>
          <a:xfrm>
            <a:off x="4453982" y="2071546"/>
            <a:ext cx="721200" cy="721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=3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=12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1" name="Google Shape;401;p43"/>
          <p:cNvSpPr/>
          <p:nvPr/>
        </p:nvSpPr>
        <p:spPr>
          <a:xfrm>
            <a:off x="6102332" y="1840951"/>
            <a:ext cx="721200" cy="9522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=4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=40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2" name="Google Shape;402;p43"/>
          <p:cNvSpPr/>
          <p:nvPr/>
        </p:nvSpPr>
        <p:spPr>
          <a:xfrm>
            <a:off x="7901702" y="1622075"/>
            <a:ext cx="721200" cy="12300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=5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=25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3" name="Google Shape;403;p43"/>
          <p:cNvSpPr/>
          <p:nvPr/>
        </p:nvSpPr>
        <p:spPr>
          <a:xfrm>
            <a:off x="2503965" y="3016513"/>
            <a:ext cx="1486200" cy="1770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Предмет 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4" name="Google Shape;404;p43"/>
          <p:cNvSpPr/>
          <p:nvPr/>
        </p:nvSpPr>
        <p:spPr>
          <a:xfrm>
            <a:off x="4111892" y="3016513"/>
            <a:ext cx="1486200" cy="1770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Предмет 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43"/>
          <p:cNvSpPr/>
          <p:nvPr/>
        </p:nvSpPr>
        <p:spPr>
          <a:xfrm>
            <a:off x="5719859" y="3016513"/>
            <a:ext cx="1486200" cy="1770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Предмет 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6" name="Google Shape;406;p43"/>
          <p:cNvSpPr/>
          <p:nvPr/>
        </p:nvSpPr>
        <p:spPr>
          <a:xfrm>
            <a:off x="7372021" y="3016513"/>
            <a:ext cx="1486200" cy="1770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Предмет 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7" name="Google Shape;407;p43"/>
          <p:cNvSpPr/>
          <p:nvPr/>
        </p:nvSpPr>
        <p:spPr>
          <a:xfrm>
            <a:off x="1347425" y="1229600"/>
            <a:ext cx="692700" cy="240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43"/>
          <p:cNvCxnSpPr/>
          <p:nvPr/>
        </p:nvCxnSpPr>
        <p:spPr>
          <a:xfrm flipH="1" rot="10800000">
            <a:off x="1248825" y="1229450"/>
            <a:ext cx="454500" cy="72300"/>
          </a:xfrm>
          <a:prstGeom prst="curvedConnector3">
            <a:avLst>
              <a:gd fmla="val 5123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43"/>
          <p:cNvSpPr/>
          <p:nvPr/>
        </p:nvSpPr>
        <p:spPr>
          <a:xfrm>
            <a:off x="1187700" y="1226000"/>
            <a:ext cx="159600" cy="177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3"/>
          <p:cNvSpPr/>
          <p:nvPr/>
        </p:nvSpPr>
        <p:spPr>
          <a:xfrm>
            <a:off x="1953100" y="2394750"/>
            <a:ext cx="159600" cy="177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3"/>
          <p:cNvSpPr txBox="1"/>
          <p:nvPr>
            <p:ph idx="1" type="body"/>
          </p:nvPr>
        </p:nvSpPr>
        <p:spPr>
          <a:xfrm>
            <a:off x="311700" y="3714450"/>
            <a:ext cx="8520600" cy="1069500"/>
          </a:xfrm>
          <a:prstGeom prst="rect">
            <a:avLst/>
          </a:prstGeom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Ще подредим резултатите в таблица, разглеждайки всички възможни подмножества.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раницата - алгоритъм </a:t>
            </a:r>
            <a:endParaRPr/>
          </a:p>
        </p:txBody>
      </p:sp>
      <p:sp>
        <p:nvSpPr>
          <p:cNvPr id="417" name="Google Shape;41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Разглеждат</a:t>
            </a:r>
            <a:r>
              <a:rPr lang="en" sz="1800"/>
              <a:t> се всички подмножества от 4 елемента, като е необходимо: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тяхното общо тегло да е по-малко или равно на теглото на раницата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тяхната обща цена да е максимална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Прилага се метода на изчерпващото търсене, т.е. преглеждат се </a:t>
            </a:r>
            <a:r>
              <a:rPr lang="en" sz="1800">
                <a:solidFill>
                  <a:srgbClr val="FFFFFF"/>
                </a:solidFill>
              </a:rPr>
              <a:t>всички </a:t>
            </a:r>
            <a:r>
              <a:rPr lang="en" sz="1800"/>
              <a:t>подмножества и се търси това, което отговаря на условието.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Необходими са два масива за пазене на стойностите съответно на теглата m[i] и цените c[i] на всеки един от предметите. </a:t>
            </a:r>
            <a:endParaRPr sz="18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раницата - алгоритъм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3" name="Google Shape;423;p45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Разглеждаме подмножеството, състоящо се от първия предмет. Неговото общо тегло е 7, а общата му цена е 42. Към него се опитваме да добавим нов предмет, който не е взет до момента. Запазваме максималната обща цена, намерена до момента и отговаряща на тегло по-малко или равно на 10. (MAXC=42)</a:t>
            </a:r>
            <a:endParaRPr sz="1400"/>
          </a:p>
        </p:txBody>
      </p:sp>
      <p:graphicFrame>
        <p:nvGraphicFramePr>
          <p:cNvPr id="424" name="Google Shape;424;p45"/>
          <p:cNvGraphicFramePr/>
          <p:nvPr/>
        </p:nvGraphicFramePr>
        <p:xfrm>
          <a:off x="713250" y="2385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{FF4B80A9-A37F-4AAE-9E72-49C2F5AD9DCD}</a:tableStyleId>
              </a:tblPr>
              <a:tblGrid>
                <a:gridCol w="1239975"/>
                <a:gridCol w="1090225"/>
                <a:gridCol w="1165100"/>
              </a:tblGrid>
              <a:tr h="72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2}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3}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4}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5" name="Google Shape;425;p45"/>
          <p:cNvGraphicFramePr/>
          <p:nvPr/>
        </p:nvGraphicFramePr>
        <p:xfrm>
          <a:off x="4572000" y="2385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{FF4B80A9-A37F-4AAE-9E72-49C2F5AD9DCD}</a:tableStyleId>
              </a:tblPr>
              <a:tblGrid>
                <a:gridCol w="1239975"/>
                <a:gridCol w="1090225"/>
                <a:gridCol w="1165100"/>
              </a:tblGrid>
              <a:tr h="72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2, 3}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2, 4}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3, 4}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{1, 2, 3, 4}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Алчни алгоритми (greedy)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Greedy подходът включва изграждане на решение чрез </a:t>
            </a:r>
            <a:r>
              <a:rPr lang="en" sz="1800">
                <a:solidFill>
                  <a:srgbClr val="F6B26B"/>
                </a:solidFill>
              </a:rPr>
              <a:t>избиране на последователни стъпки</a:t>
            </a:r>
            <a:r>
              <a:rPr lang="en" sz="1800"/>
              <a:t>, всяка от които произвежда частично решение на задачата, до получаване на цялостното решение. </a:t>
            </a:r>
            <a:r>
              <a:rPr lang="en" sz="1800">
                <a:solidFill>
                  <a:srgbClr val="FFFFFF"/>
                </a:solidFill>
              </a:rPr>
              <a:t>В същото време на всяка стъпка изборът трябва да бъде:</a:t>
            </a:r>
            <a:endParaRPr sz="1800">
              <a:solidFill>
                <a:srgbClr val="FFFFFF"/>
              </a:solidFill>
            </a:endParaRPr>
          </a:p>
          <a:p>
            <a: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" sz="1800">
                <a:solidFill>
                  <a:srgbClr val="F6B26B"/>
                </a:solidFill>
              </a:rPr>
              <a:t>допустим</a:t>
            </a:r>
            <a:r>
              <a:rPr lang="en" sz="1800">
                <a:solidFill>
                  <a:srgbClr val="FFFFFF"/>
                </a:solidFill>
              </a:rPr>
              <a:t>, т.е. да отговаря на ограниченията на задачата;</a:t>
            </a:r>
            <a:endParaRPr sz="1800">
              <a:solidFill>
                <a:srgbClr val="FFFFFF"/>
              </a:solidFill>
            </a:endParaRPr>
          </a:p>
          <a:p>
            <a:pPr indent="-3937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sz="1800">
                <a:solidFill>
                  <a:srgbClr val="F6B26B"/>
                </a:solidFill>
              </a:rPr>
              <a:t>локално оптимален</a:t>
            </a:r>
            <a:r>
              <a:rPr lang="en" sz="1800">
                <a:solidFill>
                  <a:srgbClr val="FFFFFF"/>
                </a:solidFill>
              </a:rPr>
              <a:t>, т.е. да е най-добрият локален избор между всички възможни варианти, налични на всяка стъпка;</a:t>
            </a:r>
            <a:endParaRPr sz="1800">
              <a:solidFill>
                <a:srgbClr val="FFFFFF"/>
              </a:solidFill>
            </a:endParaRPr>
          </a:p>
          <a:p>
            <a:pPr indent="-3937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sz="1800">
                <a:solidFill>
                  <a:srgbClr val="F6B26B"/>
                </a:solidFill>
              </a:rPr>
              <a:t>окончателен</a:t>
            </a:r>
            <a:r>
              <a:rPr lang="en" sz="1800">
                <a:solidFill>
                  <a:srgbClr val="FFFFFF"/>
                </a:solidFill>
              </a:rPr>
              <a:t>, т.е. веднъж направен, не може да променя следващите стъпки на алгоритъма.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раницата - алгоритъм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1" name="Google Shape;431;p46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Разглеждаме подмножеството, състоящо се от втория предмет. Неговото общо тегло е 3, а общата му цена е 12. Към него се опитваме да добавим нов предмет, който не е взет до момента. Запазваме максималната обща цена, намерена до момента и отговаряща на тегло по-малко или равно на 10. (42&lt;52 -&gt; MAXC=52)</a:t>
            </a:r>
            <a:endParaRPr/>
          </a:p>
        </p:txBody>
      </p:sp>
      <p:graphicFrame>
        <p:nvGraphicFramePr>
          <p:cNvPr id="432" name="Google Shape;432;p46"/>
          <p:cNvGraphicFramePr/>
          <p:nvPr/>
        </p:nvGraphicFramePr>
        <p:xfrm>
          <a:off x="748250" y="234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{FF4B80A9-A37F-4AAE-9E72-49C2F5AD9DCD}</a:tableStyleId>
              </a:tblPr>
              <a:tblGrid>
                <a:gridCol w="1239975"/>
                <a:gridCol w="1090225"/>
                <a:gridCol w="1165100"/>
              </a:tblGrid>
              <a:tr h="72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{2}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{2, 3}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{2, 4}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37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{2, 3, 4}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 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раницата - алгоритъм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8" name="Google Shape;438;p47"/>
          <p:cNvSpPr txBox="1"/>
          <p:nvPr>
            <p:ph idx="1" type="body"/>
          </p:nvPr>
        </p:nvSpPr>
        <p:spPr>
          <a:xfrm>
            <a:off x="347125" y="1017725"/>
            <a:ext cx="8520600" cy="3766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Разглеждаме подмножеството, състоящо се от третия предмет. Неговото общо тегло е 4, а общата му цена е 40. Към него се опитваме да добавим нов предмет, който не е взет до момента и отговаряща на тегло по-малко или равно на 10. Запазваме максималната обща цена, намерена до момента. (52&lt;65-&gt;MAXC = 65)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439" name="Google Shape;439;p47"/>
          <p:cNvGraphicFramePr/>
          <p:nvPr/>
        </p:nvGraphicFramePr>
        <p:xfrm>
          <a:off x="491950" y="2495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{FF4B80A9-A37F-4AAE-9E72-49C2F5AD9DCD}</a:tableStyleId>
              </a:tblPr>
              <a:tblGrid>
                <a:gridCol w="1239975"/>
                <a:gridCol w="1090225"/>
                <a:gridCol w="1165100"/>
              </a:tblGrid>
              <a:tr h="72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{3}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{3, 4}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раницата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5" name="Google Shape;445;p48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Разглеждаме подмножеството, състоящо се от четвъртия предмет. Неговото общо тегло е 5, а общата му цена е 25. Към него се опитваме да добавим нов предмет, който не е взет до момента и отговаряща на тегло по-малко или равно на 10. Запазваме максималната обща цена, намерена до момента. (MAXC=65)</a:t>
            </a:r>
            <a:endParaRPr sz="1400"/>
          </a:p>
        </p:txBody>
      </p:sp>
      <p:graphicFrame>
        <p:nvGraphicFramePr>
          <p:cNvPr id="446" name="Google Shape;446;p48"/>
          <p:cNvGraphicFramePr/>
          <p:nvPr/>
        </p:nvGraphicFramePr>
        <p:xfrm>
          <a:off x="447250" y="2708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{FF4B80A9-A37F-4AAE-9E72-49C2F5AD9DCD}</a:tableStyleId>
              </a:tblPr>
              <a:tblGrid>
                <a:gridCol w="1239975"/>
                <a:gridCol w="1090225"/>
                <a:gridCol w="1165100"/>
              </a:tblGrid>
              <a:tr h="72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{4}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anchorCtr="0" anchor="b" bIns="27000" lIns="27000" spcFirstLastPara="1" rIns="27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възлагане на дейности</a:t>
            </a:r>
            <a:endParaRPr/>
          </a:p>
        </p:txBody>
      </p:sp>
      <p:pic>
        <p:nvPicPr>
          <p:cNvPr id="452" name="Google Shape;4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75" y="1608275"/>
            <a:ext cx="1632825" cy="21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175" y="377500"/>
            <a:ext cx="1632825" cy="21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00" y="466775"/>
            <a:ext cx="1632825" cy="21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250" y="1711100"/>
            <a:ext cx="1632825" cy="21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550" y="329600"/>
            <a:ext cx="1632825" cy="21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375" y="1608275"/>
            <a:ext cx="1632825" cy="21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550" y="1283075"/>
            <a:ext cx="1632825" cy="21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възлагане на дейности</a:t>
            </a:r>
            <a:endParaRPr/>
          </a:p>
        </p:txBody>
      </p:sp>
      <p:sp>
        <p:nvSpPr>
          <p:cNvPr id="464" name="Google Shape;464;p50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Нека имаме N служители, които трябва да изпълнят N дейности, по една дейност всеки (т.е. всеки служител е назначен да изпълнява само една дейност, а всяка дейност е възложена само на един човек). Разходите за изпълнение на j-тата дейност от i-тия служител са известни и са равни на C [i, j] за всички двойки i, j = 1, ...N. Задачата е следната: необходимо е да се разпределят дейностите между работниците, така че те да бъдат изпълнени с най-ниска обща цена.  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възлагане на дейности</a:t>
            </a:r>
            <a:endParaRPr/>
          </a:p>
        </p:txBody>
      </p:sp>
      <p:sp>
        <p:nvSpPr>
          <p:cNvPr id="470" name="Google Shape;470;p51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Задачата може да се представи  чрез матрицата на разходите.  Идеята е да се избере по един елемент от всеки ред на матрицата, така че избраните елементи да са в различни колони и общото им количество да има най-малката възможна стойност.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471" name="Google Shape;471;p51"/>
          <p:cNvGraphicFramePr/>
          <p:nvPr/>
        </p:nvGraphicFramePr>
        <p:xfrm>
          <a:off x="872800" y="217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{FF4B80A9-A37F-4AAE-9E72-49C2F5AD9DCD}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възлагане на дейности</a:t>
            </a:r>
            <a:endParaRPr/>
          </a:p>
        </p:txBody>
      </p:sp>
      <p:sp>
        <p:nvSpPr>
          <p:cNvPr id="477" name="Google Shape;477;p52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Очевидната стратегия за решаване на тази задача е да изберете най-малките елементи във всеки ред, но тя реално не е вярна, тъй като елементите се появят в една и съща колона. Всъщност най-малките елементи въобще може да не влизат в оптималното решение.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graphicFrame>
        <p:nvGraphicFramePr>
          <p:cNvPr id="478" name="Google Shape;478;p52"/>
          <p:cNvGraphicFramePr/>
          <p:nvPr/>
        </p:nvGraphicFramePr>
        <p:xfrm>
          <a:off x="867741" y="21532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{FF4B80A9-A37F-4AAE-9E72-49C2F5AD9DCD}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sp>
        <p:nvSpPr>
          <p:cNvPr id="479" name="Google Shape;479;p52"/>
          <p:cNvSpPr/>
          <p:nvPr/>
        </p:nvSpPr>
        <p:spPr>
          <a:xfrm>
            <a:off x="7358950" y="4032112"/>
            <a:ext cx="1220295" cy="7014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NO!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възлагане на дейности</a:t>
            </a:r>
            <a:endParaRPr/>
          </a:p>
        </p:txBody>
      </p:sp>
      <p:sp>
        <p:nvSpPr>
          <p:cNvPr id="485" name="Google Shape;485;p53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Случай в който на 1-ия работник е възложена първата дейност, на 2-ия - втората, на 3-ия - третата и на 4-ия - четвъртата.</a:t>
            </a:r>
            <a:endParaRPr sz="1200"/>
          </a:p>
        </p:txBody>
      </p:sp>
      <p:graphicFrame>
        <p:nvGraphicFramePr>
          <p:cNvPr id="486" name="Google Shape;486;p5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{FF4B80A9-A37F-4AAE-9E72-49C2F5AD9DCD}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sp>
        <p:nvSpPr>
          <p:cNvPr id="487" name="Google Shape;487;p53"/>
          <p:cNvSpPr/>
          <p:nvPr/>
        </p:nvSpPr>
        <p:spPr>
          <a:xfrm>
            <a:off x="7358950" y="3810787"/>
            <a:ext cx="799732" cy="7014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18</a:t>
            </a:r>
          </a:p>
        </p:txBody>
      </p:sp>
      <p:sp>
        <p:nvSpPr>
          <p:cNvPr id="488" name="Google Shape;488;p53"/>
          <p:cNvSpPr/>
          <p:nvPr/>
        </p:nvSpPr>
        <p:spPr>
          <a:xfrm>
            <a:off x="6623763" y="209850"/>
            <a:ext cx="2270100" cy="909900"/>
          </a:xfrm>
          <a:prstGeom prst="cloudCallout">
            <a:avLst>
              <a:gd fmla="val -107798" name="adj1"/>
              <a:gd fmla="val 52036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{1, 2, 3, 4}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възлагане на дейности</a:t>
            </a:r>
            <a:endParaRPr/>
          </a:p>
        </p:txBody>
      </p:sp>
      <p:sp>
        <p:nvSpPr>
          <p:cNvPr id="494" name="Google Shape;494;p54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Случай в който на 1-ия работник е възложена първата дейност, на 2-ия - втората, на 3-ия - четвъртата и на 4-ия - третата.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graphicFrame>
        <p:nvGraphicFramePr>
          <p:cNvPr id="495" name="Google Shape;495;p5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{FF4B80A9-A37F-4AAE-9E72-49C2F5AD9DCD}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sp>
        <p:nvSpPr>
          <p:cNvPr id="496" name="Google Shape;496;p54"/>
          <p:cNvSpPr/>
          <p:nvPr/>
        </p:nvSpPr>
        <p:spPr>
          <a:xfrm>
            <a:off x="7358950" y="3810787"/>
            <a:ext cx="806355" cy="7014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30</a:t>
            </a:r>
          </a:p>
        </p:txBody>
      </p:sp>
      <p:sp>
        <p:nvSpPr>
          <p:cNvPr id="497" name="Google Shape;497;p54"/>
          <p:cNvSpPr/>
          <p:nvPr/>
        </p:nvSpPr>
        <p:spPr>
          <a:xfrm>
            <a:off x="6589800" y="316075"/>
            <a:ext cx="2270100" cy="909900"/>
          </a:xfrm>
          <a:prstGeom prst="cloudCallout">
            <a:avLst>
              <a:gd fmla="val -128530" name="adj1"/>
              <a:gd fmla="val 43282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{1, 2, 4, 3}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възлагане на дейности</a:t>
            </a:r>
            <a:endParaRPr/>
          </a:p>
        </p:txBody>
      </p:sp>
      <p:sp>
        <p:nvSpPr>
          <p:cNvPr id="503" name="Google Shape;503;p55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Случай в който на 1-ия работник е възложена първата дейност, на 2-ия - третата, на 3-ия - втората и на 4-ия - четвъртата.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graphicFrame>
        <p:nvGraphicFramePr>
          <p:cNvPr id="504" name="Google Shape;504;p5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{FF4B80A9-A37F-4AAE-9E72-49C2F5AD9DCD}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sp>
        <p:nvSpPr>
          <p:cNvPr id="505" name="Google Shape;505;p55"/>
          <p:cNvSpPr/>
          <p:nvPr/>
        </p:nvSpPr>
        <p:spPr>
          <a:xfrm>
            <a:off x="7358950" y="3810787"/>
            <a:ext cx="833675" cy="6931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24</a:t>
            </a:r>
          </a:p>
        </p:txBody>
      </p:sp>
      <p:sp>
        <p:nvSpPr>
          <p:cNvPr id="506" name="Google Shape;506;p55"/>
          <p:cNvSpPr/>
          <p:nvPr/>
        </p:nvSpPr>
        <p:spPr>
          <a:xfrm>
            <a:off x="6743700" y="276425"/>
            <a:ext cx="2270100" cy="909900"/>
          </a:xfrm>
          <a:prstGeom prst="cloudCallout">
            <a:avLst>
              <a:gd fmla="val -115030" name="adj1"/>
              <a:gd fmla="val 45692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{1, 3, 2, 4}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Оптимизационни решения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В компютърните науки задачите, свързани  с </a:t>
            </a:r>
            <a:r>
              <a:rPr lang="en" sz="1800">
                <a:solidFill>
                  <a:srgbClr val="F6B26B"/>
                </a:solidFill>
              </a:rPr>
              <a:t>оптимизацията</a:t>
            </a:r>
            <a:r>
              <a:rPr lang="en" sz="1800"/>
              <a:t> са такива, в които е необходимо да се намери </a:t>
            </a:r>
            <a:r>
              <a:rPr lang="en" sz="1800">
                <a:solidFill>
                  <a:srgbClr val="F6B26B"/>
                </a:solidFill>
              </a:rPr>
              <a:t>най-доброто решение</a:t>
            </a:r>
            <a:r>
              <a:rPr lang="en" sz="1800"/>
              <a:t> от всички възможни решения. Пример за такива задачи са:</a:t>
            </a:r>
            <a:endParaRPr sz="1800">
              <a:solidFill>
                <a:srgbClr val="FFFFFF"/>
              </a:solidFill>
            </a:endParaRPr>
          </a:p>
          <a:p>
            <a: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" sz="1800">
                <a:solidFill>
                  <a:srgbClr val="FFFFFF"/>
                </a:solidFill>
              </a:rPr>
              <a:t>Представяне на сума от неограничен брой налични монети</a:t>
            </a:r>
            <a:endParaRPr sz="1800">
              <a:solidFill>
                <a:srgbClr val="FFFFFF"/>
              </a:solidFill>
            </a:endParaRPr>
          </a:p>
          <a:p>
            <a:pPr indent="-3937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sz="1800">
                <a:solidFill>
                  <a:srgbClr val="FFFFFF"/>
                </a:solidFill>
              </a:rPr>
              <a:t>Задача за египетските дроби </a:t>
            </a:r>
            <a:endParaRPr sz="1800">
              <a:solidFill>
                <a:srgbClr val="FFFFFF"/>
              </a:solidFill>
            </a:endParaRPr>
          </a:p>
          <a:p>
            <a:pPr indent="-3937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sz="1800">
                <a:solidFill>
                  <a:srgbClr val="FFFFFF"/>
                </a:solidFill>
              </a:rPr>
              <a:t>Задача за раницата</a:t>
            </a:r>
            <a:endParaRPr sz="1800">
              <a:solidFill>
                <a:srgbClr val="FFFFFF"/>
              </a:solidFill>
            </a:endParaRPr>
          </a:p>
          <a:p>
            <a:pPr indent="-3937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sz="1800">
                <a:solidFill>
                  <a:srgbClr val="FFFFFF"/>
                </a:solidFill>
              </a:rPr>
              <a:t>Задача за възлагане на дейности</a:t>
            </a:r>
            <a:endParaRPr sz="1800">
              <a:solidFill>
                <a:srgbClr val="FFFFFF"/>
              </a:solidFill>
            </a:endParaRPr>
          </a:p>
          <a:p>
            <a:pPr indent="-3937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sz="1800">
                <a:solidFill>
                  <a:srgbClr val="FFFFFF"/>
                </a:solidFill>
              </a:rPr>
              <a:t>Задача за магнитната лента и други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възлагане на дейности</a:t>
            </a:r>
            <a:endParaRPr/>
          </a:p>
        </p:txBody>
      </p:sp>
      <p:sp>
        <p:nvSpPr>
          <p:cNvPr id="512" name="Google Shape;512;p56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Случай в който на 1-ия работник е възложена първата дейност, на 2-ия - третата, на 3-ия - четвъртата и на 4-ия - втората.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graphicFrame>
        <p:nvGraphicFramePr>
          <p:cNvPr id="513" name="Google Shape;513;p5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{FF4B80A9-A37F-4AAE-9E72-49C2F5AD9DCD}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sp>
        <p:nvSpPr>
          <p:cNvPr id="514" name="Google Shape;514;p56"/>
          <p:cNvSpPr/>
          <p:nvPr/>
        </p:nvSpPr>
        <p:spPr>
          <a:xfrm>
            <a:off x="7358950" y="3810787"/>
            <a:ext cx="824568" cy="7014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26</a:t>
            </a:r>
          </a:p>
        </p:txBody>
      </p:sp>
      <p:sp>
        <p:nvSpPr>
          <p:cNvPr id="515" name="Google Shape;515;p56"/>
          <p:cNvSpPr/>
          <p:nvPr/>
        </p:nvSpPr>
        <p:spPr>
          <a:xfrm>
            <a:off x="6352888" y="156725"/>
            <a:ext cx="2270100" cy="909900"/>
          </a:xfrm>
          <a:prstGeom prst="cloudCallout">
            <a:avLst>
              <a:gd fmla="val -87675" name="adj1"/>
              <a:gd fmla="val 54957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{1, 3, 4, 2}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възлагане на дейности</a:t>
            </a:r>
            <a:endParaRPr/>
          </a:p>
        </p:txBody>
      </p:sp>
      <p:sp>
        <p:nvSpPr>
          <p:cNvPr id="521" name="Google Shape;521;p57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Случай в който на 1-ия работник е възложена първата дейност, на 2-ия - четвъртата, на 3-ия - втората и на 4-ия - третата.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graphicFrame>
        <p:nvGraphicFramePr>
          <p:cNvPr id="522" name="Google Shape;522;p5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{FF4B80A9-A37F-4AAE-9E72-49C2F5AD9DCD}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sp>
        <p:nvSpPr>
          <p:cNvPr id="523" name="Google Shape;523;p57"/>
          <p:cNvSpPr/>
          <p:nvPr/>
        </p:nvSpPr>
        <p:spPr>
          <a:xfrm>
            <a:off x="7358950" y="3810787"/>
            <a:ext cx="792281" cy="7014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33</a:t>
            </a:r>
          </a:p>
        </p:txBody>
      </p:sp>
      <p:sp>
        <p:nvSpPr>
          <p:cNvPr id="524" name="Google Shape;524;p57"/>
          <p:cNvSpPr/>
          <p:nvPr/>
        </p:nvSpPr>
        <p:spPr>
          <a:xfrm>
            <a:off x="6589800" y="316075"/>
            <a:ext cx="2270100" cy="909900"/>
          </a:xfrm>
          <a:prstGeom prst="cloudCallout">
            <a:avLst>
              <a:gd fmla="val -108251" name="adj1"/>
              <a:gd fmla="val 37444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{1, 4, 2, 3}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възлагане на дейности</a:t>
            </a:r>
            <a:endParaRPr/>
          </a:p>
        </p:txBody>
      </p:sp>
      <p:sp>
        <p:nvSpPr>
          <p:cNvPr id="530" name="Google Shape;530;p58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Случай в който на 1-ия работник е възложена първата дейност, на 2-ия - четвъртата, на 3-ия - третата и на 4-ия - втората.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graphicFrame>
        <p:nvGraphicFramePr>
          <p:cNvPr id="531" name="Google Shape;531;p5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{FF4B80A9-A37F-4AAE-9E72-49C2F5AD9DCD}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solidFill>
                          <a:srgbClr val="FF00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sp>
        <p:nvSpPr>
          <p:cNvPr id="532" name="Google Shape;532;p58"/>
          <p:cNvSpPr/>
          <p:nvPr/>
        </p:nvSpPr>
        <p:spPr>
          <a:xfrm>
            <a:off x="7358950" y="3810787"/>
            <a:ext cx="798076" cy="7014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23</a:t>
            </a:r>
          </a:p>
        </p:txBody>
      </p:sp>
      <p:sp>
        <p:nvSpPr>
          <p:cNvPr id="533" name="Google Shape;533;p58"/>
          <p:cNvSpPr/>
          <p:nvPr/>
        </p:nvSpPr>
        <p:spPr>
          <a:xfrm>
            <a:off x="6589800" y="316075"/>
            <a:ext cx="2270100" cy="909900"/>
          </a:xfrm>
          <a:prstGeom prst="cloudCallout">
            <a:avLst>
              <a:gd fmla="val -110201" name="adj1"/>
              <a:gd fmla="val 462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{1, 4, 3, 2}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възлагане на дейности</a:t>
            </a:r>
            <a:endParaRPr/>
          </a:p>
        </p:txBody>
      </p:sp>
      <p:sp>
        <p:nvSpPr>
          <p:cNvPr id="539" name="Google Shape;539;p59"/>
          <p:cNvSpPr txBox="1"/>
          <p:nvPr>
            <p:ph idx="1" type="body"/>
          </p:nvPr>
        </p:nvSpPr>
        <p:spPr>
          <a:xfrm>
            <a:off x="311700" y="1017725"/>
            <a:ext cx="8520600" cy="3766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В задачата за възлагане на дейности, броят на разглежданите пермутации са равни на N!. При N=4 е необходимо да разгледаме 24 случая. Ние разгледахме само 6. Оказва се, че изчерпващото търсене е непрактично за всички стойности на N, с изключение на  малките. Този проблем има значително по-ефективно решение, наречен унгарски метод в чест на унгарските математици Koning и Egervary, които са го открили.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5" name="Google Shape;545;p60"/>
          <p:cNvSpPr txBox="1"/>
          <p:nvPr>
            <p:ph idx="1" type="body"/>
          </p:nvPr>
        </p:nvSpPr>
        <p:spPr>
          <a:xfrm>
            <a:off x="311700" y="1152475"/>
            <a:ext cx="61041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Greedy алгоритмите се използват за решаване на оптимизационни задачи</a:t>
            </a:r>
            <a:endParaRPr sz="1800"/>
          </a:p>
          <a:p>
            <a:pPr indent="-342900" lvl="0" marL="4572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Обикновено са по-ефективни от другите алгоритми, но може да доведат и до не толкова оптимален резултат</a:t>
            </a:r>
            <a:endParaRPr sz="1800"/>
          </a:p>
          <a:p>
            <a:pPr indent="-342900" lvl="0" marL="4572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Алчните алгоритми избират най-доброто локално решение</a:t>
            </a:r>
            <a:endParaRPr sz="1800"/>
          </a:p>
          <a:p>
            <a:pPr indent="-342900" lvl="0" marL="4572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Алчните алгоритми предполагат, че винаги изборът на локално оптимално решение води до глобално такова, но понякога не е така</a:t>
            </a:r>
            <a:endParaRPr sz="1800"/>
          </a:p>
        </p:txBody>
      </p:sp>
      <p:pic>
        <p:nvPicPr>
          <p:cNvPr id="546" name="Google Shape;5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926" y="2681076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1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Алчни алгоритми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557" name="Google Shape;557;p62"/>
          <p:cNvSpPr txBox="1"/>
          <p:nvPr>
            <p:ph idx="1" type="body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41246" lvl="0" marL="304746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03146" lvl="0" marL="30474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/>
              <a:t>Благодарности: настоящият материал може да съдържа части от следните източници​:</a:t>
            </a:r>
            <a:endParaRPr sz="1800"/>
          </a:p>
          <a:p>
            <a:pPr indent="-157946" lvl="1" marL="60949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/>
              <a:t>Книга "Основи на програмирането със C#" от Светлин Наков и колектив с лиценз CC-BY-SA​</a:t>
            </a:r>
            <a:endParaRPr sz="1400"/>
          </a:p>
          <a:p>
            <a:pPr indent="-157946" lvl="1" marL="60949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 sz="1400"/>
              <a:t>Курс “Алгоритми” от СофтУни с лиценз CC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558" name="Google Shape;558;p62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683" y="4286172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anchorCtr="0" anchor="b" bIns="27000" lIns="27000" spcFirstLastPara="1" rIns="27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суми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6647200" y="1646175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4622225" y="1646175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5613588" y="1273475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956200" y="1165075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2501250" y="192600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308300" y="916925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1207175" y="140990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379775" y="163610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1654025" y="184430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726250" y="2107125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3460700" y="1165075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658175" y="140990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851250" y="189945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6917500" y="19260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7050750" y="21397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7270200" y="24135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7540900" y="26272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Представяне на суми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Да се намери начин за получаване на дадена сума S (S е естествено число), като се използват минимален брой монети, с номинали от множеството C = {a</a:t>
            </a:r>
            <a:r>
              <a:rPr baseline="-25000" lang="en" sz="1800"/>
              <a:t>1</a:t>
            </a:r>
            <a:r>
              <a:rPr lang="en" sz="1800"/>
              <a:t>, a</a:t>
            </a:r>
            <a:r>
              <a:rPr baseline="-25000" lang="en" sz="1800"/>
              <a:t>2</a:t>
            </a:r>
            <a:r>
              <a:rPr lang="en" sz="1800"/>
              <a:t>, ..., a</a:t>
            </a:r>
            <a:r>
              <a:rPr baseline="-25000" lang="en" sz="1800"/>
              <a:t>N</a:t>
            </a:r>
            <a:r>
              <a:rPr lang="en" sz="1800"/>
              <a:t>}. </a:t>
            </a:r>
            <a:endParaRPr sz="1800"/>
          </a:p>
        </p:txBody>
      </p:sp>
      <p:sp>
        <p:nvSpPr>
          <p:cNvPr id="154" name="Google Shape;154;p22"/>
          <p:cNvSpPr/>
          <p:nvPr/>
        </p:nvSpPr>
        <p:spPr>
          <a:xfrm>
            <a:off x="3402875" y="3811475"/>
            <a:ext cx="678600" cy="432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142050" y="2454325"/>
            <a:ext cx="6786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5380250" y="3979175"/>
            <a:ext cx="623400" cy="432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1956725" y="3199025"/>
            <a:ext cx="6786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6470575" y="2941825"/>
            <a:ext cx="6786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N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2109125" y="3351425"/>
            <a:ext cx="6786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2261525" y="3503825"/>
            <a:ext cx="6786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3555275" y="3963875"/>
            <a:ext cx="678600" cy="432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3707675" y="4116275"/>
            <a:ext cx="678600" cy="432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4294450" y="2606725"/>
            <a:ext cx="6786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446850" y="2759125"/>
            <a:ext cx="6786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5532650" y="4131575"/>
            <a:ext cx="623400" cy="432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5685050" y="4283975"/>
            <a:ext cx="623400" cy="432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6622975" y="3094225"/>
            <a:ext cx="6786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N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6775375" y="3246625"/>
            <a:ext cx="6786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aseline="-25000" lang="en" sz="1200">
                <a:latin typeface="Cambria"/>
                <a:ea typeface="Cambria"/>
                <a:cs typeface="Cambria"/>
                <a:sym typeface="Cambria"/>
              </a:rPr>
              <a:t>N</a:t>
            </a:r>
            <a:endParaRPr baseline="-25000"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Представяне на суми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4488125" y="30346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5471225" y="3034600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2851600" y="30611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3701550" y="30611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2672325" y="1848600"/>
            <a:ext cx="3241800" cy="487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3004000" y="32135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3156400" y="33659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3853950" y="32135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4006350" y="33659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4640525" y="31870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4792925" y="33394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664800" y="3213550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860900" y="3365950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Представяне на суми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4488125" y="30346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5471225" y="3034600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2851600" y="30611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3701550" y="30611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2672325" y="1848600"/>
            <a:ext cx="3241800" cy="487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3004000" y="32135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3156400" y="33659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3853950" y="32135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4006350" y="33659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4640525" y="31870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4792925" y="33394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5661925" y="3213550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5860888" y="3339400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574000" y="4165675"/>
            <a:ext cx="3241800" cy="487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Начална стойност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: 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Представяне на суми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Взимайте от най-голямата монета, докато е възможно.</a:t>
            </a:r>
            <a:endParaRPr sz="1800"/>
          </a:p>
        </p:txBody>
      </p:sp>
      <p:sp>
        <p:nvSpPr>
          <p:cNvPr id="212" name="Google Shape;212;p25"/>
          <p:cNvSpPr/>
          <p:nvPr/>
        </p:nvSpPr>
        <p:spPr>
          <a:xfrm>
            <a:off x="4488125" y="30346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71225" y="3034600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2851600" y="30611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3701550" y="30611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2672325" y="1848600"/>
            <a:ext cx="3241800" cy="487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3004000" y="32135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3156400" y="33659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3853950" y="32135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4006350" y="3365950"/>
            <a:ext cx="494400" cy="43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4640525" y="31870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4792925" y="3339400"/>
            <a:ext cx="623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5708500" y="3166975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4195938" y="4165675"/>
            <a:ext cx="572400" cy="48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574000" y="4165675"/>
            <a:ext cx="3241800" cy="487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Актуализация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: 25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