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D46D0-7A36-433B-8176-CD9259E68D90}">
  <a:tblStyle styleId="{DA5D46D0-7A36-433B-8176-CD9259E68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60499d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60499d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93e54b1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e93e54b1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93e54b1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93e54b1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93e54b13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93e54b13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93e54b1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e93e54b13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93e54b1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93e54b1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e93e54b13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e93e54b13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e93e54b13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e93e54b13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e93e54b1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e93e54b1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93e54b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93e54b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e93e54b13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e93e54b13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7955e92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7955e92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eb49a5b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eb49a5b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b49a5b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b49a5b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eb49a5ba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eb49a5ba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e93e54b13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e93e54b13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e93e54b1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e93e54b1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e93e54b13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e93e54b13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e93e54b13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e93e54b13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e9f4a1d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e9f4a1d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93e54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93e54b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9f4a1d7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e9f4a1d7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e93e54b13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e93e54b13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d7955e923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d7955e923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d7955e923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d7955e923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d7955e923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d7955e923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d7955e923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d7955e923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d7955e923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d7955e923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d7955e923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d7955e923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d7955e923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d7955e923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d7955e923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d7955e923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93e54b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93e54b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d7955e923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d7955e923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d7955e923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d7955e923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d7955e923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d7955e923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d7955e92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d7955e92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d7955e923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d7955e923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d7955e923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d7955e923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d98f329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d98f329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e93e54b13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e93e54b13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d60a8aad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d60a8aad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fdea01e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fdea01e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93e54b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93e54b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93e54b1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93e54b1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7955e92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7955e92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7955e92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7955e92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7955e92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7955e923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41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Рекурсия, пълно изчерпване и търсене с връщане назад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8383" y="2382147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етапи на изграждане на рекурсивно решение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311700" y="1152600"/>
            <a:ext cx="8520600" cy="4198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</a:rPr>
              <a:t>3 стъпка</a:t>
            </a:r>
            <a:r>
              <a:rPr lang="en" sz="1600"/>
              <a:t>: Условие за край (гранично условие) - определя се подзадача, чието решение е не рекурсивно и води до завършване на алгоритъма. Обикновено се използват гранични елементи - първи, последен. </a:t>
            </a:r>
            <a:endParaRPr sz="180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p26"/>
          <p:cNvSpPr/>
          <p:nvPr/>
        </p:nvSpPr>
        <p:spPr>
          <a:xfrm>
            <a:off x="3262075" y="2416100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4572000" y="2371650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3086125" y="3460750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472125" y="3460750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3330025" y="28905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4639950" y="2810900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1870425" y="3771325"/>
            <a:ext cx="4645267" cy="5317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граничен случай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механизъм на действие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311700" y="11170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88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Разгъване на рекурсията (слизане към дъното, към граничния случай)</a:t>
            </a:r>
            <a:endParaRPr sz="1200"/>
          </a:p>
          <a:p>
            <a:pPr marL="88900" marR="88900" lvl="0" indent="546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28" name="Google Shape;228;p27"/>
          <p:cNvSpPr/>
          <p:nvPr/>
        </p:nvSpPr>
        <p:spPr>
          <a:xfrm>
            <a:off x="3992550" y="2016400"/>
            <a:ext cx="11589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2363700" y="2923354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5502225" y="2866050"/>
            <a:ext cx="1242000" cy="3564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1" name="Google Shape;231;p27"/>
          <p:cNvCxnSpPr>
            <a:stCxn id="228" idx="2"/>
            <a:endCxn id="229" idx="0"/>
          </p:cNvCxnSpPr>
          <p:nvPr/>
        </p:nvCxnSpPr>
        <p:spPr>
          <a:xfrm flipH="1">
            <a:off x="2895000" y="2315500"/>
            <a:ext cx="1677000" cy="6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7"/>
          <p:cNvCxnSpPr>
            <a:stCxn id="228" idx="2"/>
            <a:endCxn id="230" idx="0"/>
          </p:cNvCxnSpPr>
          <p:nvPr/>
        </p:nvCxnSpPr>
        <p:spPr>
          <a:xfrm>
            <a:off x="4572000" y="2315500"/>
            <a:ext cx="1551300" cy="5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7"/>
          <p:cNvSpPr/>
          <p:nvPr/>
        </p:nvSpPr>
        <p:spPr>
          <a:xfrm>
            <a:off x="4328538" y="2797650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механизъм на действие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311700" y="1081700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88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Разгъване на рекурсията (слизане към дъното, към граничния случай)</a:t>
            </a:r>
            <a:endParaRPr sz="1200"/>
          </a:p>
          <a:p>
            <a:pPr marL="88900" marR="88900" lvl="0" indent="546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40" name="Google Shape;240;p28"/>
          <p:cNvSpPr/>
          <p:nvPr/>
        </p:nvSpPr>
        <p:spPr>
          <a:xfrm>
            <a:off x="3992550" y="2016400"/>
            <a:ext cx="11589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2363700" y="2923354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5856350" y="2894700"/>
            <a:ext cx="1242000" cy="3564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3" name="Google Shape;243;p28"/>
          <p:cNvCxnSpPr>
            <a:stCxn id="240" idx="2"/>
            <a:endCxn id="241" idx="0"/>
          </p:cNvCxnSpPr>
          <p:nvPr/>
        </p:nvCxnSpPr>
        <p:spPr>
          <a:xfrm flipH="1">
            <a:off x="2895000" y="2315500"/>
            <a:ext cx="1677000" cy="6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8"/>
          <p:cNvCxnSpPr>
            <a:stCxn id="240" idx="2"/>
            <a:endCxn id="242" idx="0"/>
          </p:cNvCxnSpPr>
          <p:nvPr/>
        </p:nvCxnSpPr>
        <p:spPr>
          <a:xfrm>
            <a:off x="4572000" y="2315500"/>
            <a:ext cx="1905300" cy="57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8"/>
          <p:cNvSpPr/>
          <p:nvPr/>
        </p:nvSpPr>
        <p:spPr>
          <a:xfrm>
            <a:off x="4328538" y="2797650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1301100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114488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4927875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7010200" y="3679654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fib(1)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6313488" y="3591275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2495638" y="3591275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52" name="Google Shape;252;p28"/>
          <p:cNvCxnSpPr>
            <a:stCxn id="241" idx="2"/>
            <a:endCxn id="246" idx="0"/>
          </p:cNvCxnSpPr>
          <p:nvPr/>
        </p:nvCxnSpPr>
        <p:spPr>
          <a:xfrm flipH="1">
            <a:off x="1832400" y="3222454"/>
            <a:ext cx="1062600" cy="4944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8"/>
          <p:cNvCxnSpPr>
            <a:stCxn id="241" idx="2"/>
            <a:endCxn id="247" idx="0"/>
          </p:cNvCxnSpPr>
          <p:nvPr/>
        </p:nvCxnSpPr>
        <p:spPr>
          <a:xfrm>
            <a:off x="2895000" y="3222454"/>
            <a:ext cx="750900" cy="4944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8"/>
          <p:cNvCxnSpPr>
            <a:stCxn id="242" idx="2"/>
            <a:endCxn id="248" idx="0"/>
          </p:cNvCxnSpPr>
          <p:nvPr/>
        </p:nvCxnSpPr>
        <p:spPr>
          <a:xfrm flipH="1">
            <a:off x="5459150" y="3251100"/>
            <a:ext cx="1018200" cy="4659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8"/>
          <p:cNvCxnSpPr>
            <a:stCxn id="242" idx="2"/>
            <a:endCxn id="249" idx="0"/>
          </p:cNvCxnSpPr>
          <p:nvPr/>
        </p:nvCxnSpPr>
        <p:spPr>
          <a:xfrm>
            <a:off x="6477350" y="3251100"/>
            <a:ext cx="1064100" cy="4287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механизъм на действие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311700" y="1081700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88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Разгъване на рекурсията (слизане към дъното, към граничния случай)</a:t>
            </a:r>
            <a:endParaRPr sz="1200"/>
          </a:p>
          <a:p>
            <a:pPr marL="88900" marR="88900" lvl="0" indent="546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62" name="Google Shape;262;p29"/>
          <p:cNvSpPr/>
          <p:nvPr/>
        </p:nvSpPr>
        <p:spPr>
          <a:xfrm>
            <a:off x="3992550" y="2016400"/>
            <a:ext cx="11589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2363700" y="2923354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5856350" y="2894700"/>
            <a:ext cx="1242000" cy="3564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5" name="Google Shape;265;p29"/>
          <p:cNvCxnSpPr>
            <a:stCxn id="262" idx="2"/>
            <a:endCxn id="263" idx="0"/>
          </p:cNvCxnSpPr>
          <p:nvPr/>
        </p:nvCxnSpPr>
        <p:spPr>
          <a:xfrm flipH="1">
            <a:off x="2895000" y="2315500"/>
            <a:ext cx="1677000" cy="6078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9"/>
          <p:cNvCxnSpPr>
            <a:stCxn id="262" idx="2"/>
            <a:endCxn id="264" idx="0"/>
          </p:cNvCxnSpPr>
          <p:nvPr/>
        </p:nvCxnSpPr>
        <p:spPr>
          <a:xfrm>
            <a:off x="4572000" y="2315500"/>
            <a:ext cx="1905300" cy="5793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9"/>
          <p:cNvSpPr/>
          <p:nvPr/>
        </p:nvSpPr>
        <p:spPr>
          <a:xfrm>
            <a:off x="4328538" y="2797650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1301100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114488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4927875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7010200" y="3679654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fib(1)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6313488" y="3591275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2495638" y="3591275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74" name="Google Shape;274;p29"/>
          <p:cNvCxnSpPr>
            <a:stCxn id="263" idx="2"/>
            <a:endCxn id="268" idx="0"/>
          </p:cNvCxnSpPr>
          <p:nvPr/>
        </p:nvCxnSpPr>
        <p:spPr>
          <a:xfrm flipH="1">
            <a:off x="1832400" y="3222454"/>
            <a:ext cx="1062600" cy="4944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9"/>
          <p:cNvCxnSpPr>
            <a:stCxn id="263" idx="2"/>
            <a:endCxn id="269" idx="0"/>
          </p:cNvCxnSpPr>
          <p:nvPr/>
        </p:nvCxnSpPr>
        <p:spPr>
          <a:xfrm>
            <a:off x="2895000" y="3222454"/>
            <a:ext cx="750900" cy="4944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9"/>
          <p:cNvCxnSpPr>
            <a:stCxn id="264" idx="2"/>
            <a:endCxn id="270" idx="0"/>
          </p:cNvCxnSpPr>
          <p:nvPr/>
        </p:nvCxnSpPr>
        <p:spPr>
          <a:xfrm flipH="1">
            <a:off x="5459150" y="3251100"/>
            <a:ext cx="1018200" cy="4659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9"/>
          <p:cNvCxnSpPr>
            <a:stCxn id="264" idx="2"/>
            <a:endCxn id="271" idx="0"/>
          </p:cNvCxnSpPr>
          <p:nvPr/>
        </p:nvCxnSpPr>
        <p:spPr>
          <a:xfrm>
            <a:off x="6477350" y="3251100"/>
            <a:ext cx="1064100" cy="4287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9"/>
          <p:cNvSpPr/>
          <p:nvPr/>
        </p:nvSpPr>
        <p:spPr>
          <a:xfrm>
            <a:off x="1993525" y="45620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fib(1)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238500" y="45620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1403850" y="4436375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1" name="Google Shape;281;p29"/>
          <p:cNvCxnSpPr>
            <a:stCxn id="268" idx="2"/>
            <a:endCxn id="279" idx="0"/>
          </p:cNvCxnSpPr>
          <p:nvPr/>
        </p:nvCxnSpPr>
        <p:spPr>
          <a:xfrm flipH="1">
            <a:off x="769800" y="4016079"/>
            <a:ext cx="1062600" cy="5460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9"/>
          <p:cNvCxnSpPr>
            <a:stCxn id="268" idx="2"/>
            <a:endCxn id="278" idx="0"/>
          </p:cNvCxnSpPr>
          <p:nvPr/>
        </p:nvCxnSpPr>
        <p:spPr>
          <a:xfrm>
            <a:off x="1832400" y="4016079"/>
            <a:ext cx="692400" cy="5460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9"/>
          <p:cNvSpPr/>
          <p:nvPr/>
        </p:nvSpPr>
        <p:spPr>
          <a:xfrm>
            <a:off x="3812550" y="4809750"/>
            <a:ext cx="1518899" cy="2977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граничен случай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механизъм на действие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289" name="Google Shape;289;p30"/>
          <p:cNvSpPr txBox="1">
            <a:spLocks noGrp="1"/>
          </p:cNvSpPr>
          <p:nvPr>
            <p:ph type="body" idx="1"/>
          </p:nvPr>
        </p:nvSpPr>
        <p:spPr>
          <a:xfrm>
            <a:off x="311700" y="1081700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88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Свиване на рекурсията</a:t>
            </a:r>
            <a:r>
              <a:rPr lang="en" sz="1800" b="1">
                <a:solidFill>
                  <a:srgbClr val="F6D18E"/>
                </a:solidFill>
              </a:rPr>
              <a:t> </a:t>
            </a:r>
            <a:endParaRPr sz="1200"/>
          </a:p>
          <a:p>
            <a:pPr marL="88900" marR="88900" lvl="0" indent="546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90" name="Google Shape;290;p30"/>
          <p:cNvSpPr/>
          <p:nvPr/>
        </p:nvSpPr>
        <p:spPr>
          <a:xfrm>
            <a:off x="3992550" y="2016400"/>
            <a:ext cx="11589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2363700" y="2923354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5856350" y="2894700"/>
            <a:ext cx="1242000" cy="3564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3" name="Google Shape;293;p30"/>
          <p:cNvCxnSpPr>
            <a:stCxn id="290" idx="2"/>
            <a:endCxn id="291" idx="0"/>
          </p:cNvCxnSpPr>
          <p:nvPr/>
        </p:nvCxnSpPr>
        <p:spPr>
          <a:xfrm flipH="1">
            <a:off x="2895000" y="2315500"/>
            <a:ext cx="1677000" cy="6078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30"/>
          <p:cNvCxnSpPr>
            <a:stCxn id="290" idx="2"/>
            <a:endCxn id="292" idx="0"/>
          </p:cNvCxnSpPr>
          <p:nvPr/>
        </p:nvCxnSpPr>
        <p:spPr>
          <a:xfrm>
            <a:off x="4572000" y="2315500"/>
            <a:ext cx="1905300" cy="5793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0"/>
          <p:cNvSpPr/>
          <p:nvPr/>
        </p:nvSpPr>
        <p:spPr>
          <a:xfrm>
            <a:off x="4328538" y="2797650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1301100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3114475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4927875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7010200" y="3679654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6313488" y="3591275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2495638" y="3591275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2" name="Google Shape;302;p30"/>
          <p:cNvCxnSpPr>
            <a:stCxn id="291" idx="2"/>
            <a:endCxn id="296" idx="0"/>
          </p:cNvCxnSpPr>
          <p:nvPr/>
        </p:nvCxnSpPr>
        <p:spPr>
          <a:xfrm flipH="1">
            <a:off x="1832400" y="3222454"/>
            <a:ext cx="1062600" cy="4944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0"/>
          <p:cNvCxnSpPr>
            <a:stCxn id="291" idx="2"/>
            <a:endCxn id="297" idx="0"/>
          </p:cNvCxnSpPr>
          <p:nvPr/>
        </p:nvCxnSpPr>
        <p:spPr>
          <a:xfrm>
            <a:off x="2895000" y="3222454"/>
            <a:ext cx="750900" cy="4944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0"/>
          <p:cNvCxnSpPr>
            <a:stCxn id="292" idx="2"/>
            <a:endCxn id="298" idx="0"/>
          </p:cNvCxnSpPr>
          <p:nvPr/>
        </p:nvCxnSpPr>
        <p:spPr>
          <a:xfrm flipH="1">
            <a:off x="5459150" y="3251100"/>
            <a:ext cx="1018200" cy="4659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0"/>
          <p:cNvCxnSpPr>
            <a:stCxn id="292" idx="2"/>
            <a:endCxn id="299" idx="0"/>
          </p:cNvCxnSpPr>
          <p:nvPr/>
        </p:nvCxnSpPr>
        <p:spPr>
          <a:xfrm>
            <a:off x="6477350" y="3251100"/>
            <a:ext cx="1064100" cy="4287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0"/>
          <p:cNvSpPr/>
          <p:nvPr/>
        </p:nvSpPr>
        <p:spPr>
          <a:xfrm>
            <a:off x="1993525" y="45620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238500" y="45620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1403850" y="4436375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9" name="Google Shape;309;p30"/>
          <p:cNvCxnSpPr>
            <a:stCxn id="296" idx="2"/>
            <a:endCxn id="307" idx="0"/>
          </p:cNvCxnSpPr>
          <p:nvPr/>
        </p:nvCxnSpPr>
        <p:spPr>
          <a:xfrm flipH="1">
            <a:off x="769800" y="4016079"/>
            <a:ext cx="1062600" cy="5460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0"/>
          <p:cNvCxnSpPr>
            <a:stCxn id="296" idx="2"/>
            <a:endCxn id="306" idx="0"/>
          </p:cNvCxnSpPr>
          <p:nvPr/>
        </p:nvCxnSpPr>
        <p:spPr>
          <a:xfrm>
            <a:off x="1832400" y="4016079"/>
            <a:ext cx="692400" cy="5460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механизъм на действие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992550" y="2016400"/>
            <a:ext cx="11589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2363700" y="2923354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5856350" y="2894700"/>
            <a:ext cx="1242000" cy="3564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9" name="Google Shape;319;p31"/>
          <p:cNvCxnSpPr>
            <a:stCxn id="316" idx="2"/>
            <a:endCxn id="317" idx="0"/>
          </p:cNvCxnSpPr>
          <p:nvPr/>
        </p:nvCxnSpPr>
        <p:spPr>
          <a:xfrm flipH="1">
            <a:off x="2895000" y="2315500"/>
            <a:ext cx="1677000" cy="6078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1"/>
          <p:cNvCxnSpPr>
            <a:stCxn id="316" idx="2"/>
            <a:endCxn id="318" idx="0"/>
          </p:cNvCxnSpPr>
          <p:nvPr/>
        </p:nvCxnSpPr>
        <p:spPr>
          <a:xfrm>
            <a:off x="4572000" y="2315500"/>
            <a:ext cx="1905300" cy="5793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31"/>
          <p:cNvSpPr/>
          <p:nvPr/>
        </p:nvSpPr>
        <p:spPr>
          <a:xfrm>
            <a:off x="4328538" y="2797650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1301100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3114475" y="3716979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2495638" y="3591275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5" name="Google Shape;325;p31"/>
          <p:cNvCxnSpPr>
            <a:stCxn id="317" idx="2"/>
            <a:endCxn id="322" idx="0"/>
          </p:cNvCxnSpPr>
          <p:nvPr/>
        </p:nvCxnSpPr>
        <p:spPr>
          <a:xfrm flipH="1">
            <a:off x="1832400" y="3222454"/>
            <a:ext cx="1062600" cy="4944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1"/>
          <p:cNvCxnSpPr>
            <a:stCxn id="317" idx="2"/>
            <a:endCxn id="323" idx="0"/>
          </p:cNvCxnSpPr>
          <p:nvPr/>
        </p:nvCxnSpPr>
        <p:spPr>
          <a:xfrm>
            <a:off x="2895000" y="3222454"/>
            <a:ext cx="750900" cy="4944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1"/>
          <p:cNvSpPr txBox="1">
            <a:spLocks noGrp="1"/>
          </p:cNvSpPr>
          <p:nvPr>
            <p:ph type="body" idx="1"/>
          </p:nvPr>
        </p:nvSpPr>
        <p:spPr>
          <a:xfrm>
            <a:off x="311700" y="1081700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88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Свиване на рекурсията</a:t>
            </a:r>
            <a:endParaRPr sz="1200"/>
          </a:p>
          <a:p>
            <a:pPr marL="88900" marR="88900" lvl="0" indent="546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механизъм на действие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3992550" y="2016400"/>
            <a:ext cx="11589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2363700" y="2923354"/>
            <a:ext cx="10626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5856350" y="2894700"/>
            <a:ext cx="1242000" cy="3564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6" name="Google Shape;336;p32"/>
          <p:cNvCxnSpPr>
            <a:stCxn id="333" idx="2"/>
            <a:endCxn id="334" idx="0"/>
          </p:cNvCxnSpPr>
          <p:nvPr/>
        </p:nvCxnSpPr>
        <p:spPr>
          <a:xfrm flipH="1">
            <a:off x="2895000" y="2315500"/>
            <a:ext cx="1677000" cy="6078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32"/>
          <p:cNvCxnSpPr>
            <a:stCxn id="333" idx="2"/>
            <a:endCxn id="335" idx="0"/>
          </p:cNvCxnSpPr>
          <p:nvPr/>
        </p:nvCxnSpPr>
        <p:spPr>
          <a:xfrm>
            <a:off x="4572000" y="2315500"/>
            <a:ext cx="1905300" cy="5793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32"/>
          <p:cNvSpPr/>
          <p:nvPr/>
        </p:nvSpPr>
        <p:spPr>
          <a:xfrm>
            <a:off x="4328538" y="2797650"/>
            <a:ext cx="486900" cy="5505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body" idx="1"/>
          </p:nvPr>
        </p:nvSpPr>
        <p:spPr>
          <a:xfrm>
            <a:off x="311700" y="1081700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88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Свиване на рекурсията</a:t>
            </a:r>
            <a:endParaRPr sz="1200"/>
          </a:p>
          <a:p>
            <a:pPr marL="88900" marR="88900" lvl="0" indent="546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механизъм на действие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3992550" y="2016400"/>
            <a:ext cx="1158900" cy="2991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3863688" y="4533500"/>
            <a:ext cx="1416628" cy="3979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край!</a:t>
            </a:r>
          </a:p>
        </p:txBody>
      </p:sp>
      <p:sp>
        <p:nvSpPr>
          <p:cNvPr id="347" name="Google Shape;347;p33"/>
          <p:cNvSpPr txBox="1">
            <a:spLocks noGrp="1"/>
          </p:cNvSpPr>
          <p:nvPr>
            <p:ph type="body" idx="1"/>
          </p:nvPr>
        </p:nvSpPr>
        <p:spPr>
          <a:xfrm>
            <a:off x="311700" y="1117100"/>
            <a:ext cx="80808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88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Свиване на рекурсията</a:t>
            </a:r>
            <a:endParaRPr sz="1200"/>
          </a:p>
          <a:p>
            <a:pPr marL="88900" marR="88900" lvl="0" indent="546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 - решение</a:t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984225" y="1170125"/>
            <a:ext cx="7065600" cy="39375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static void </a:t>
            </a:r>
            <a:r>
              <a:rPr lang="en" b="1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n = 5;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fibN = Fib(n);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Console.WriteLine(fibN);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b="1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(int n)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if (n == 1 || n == 2)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return 1;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return Fib(n - 1) + Fib(n - 2);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Намиране на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най-голям общ делител</a:t>
            </a:r>
            <a:endParaRPr/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925" y="766475"/>
            <a:ext cx="1672251" cy="2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Съдържание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608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just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Рекурсия и рекурсивни алгоритми. Упражнения</a:t>
            </a:r>
            <a:endParaRPr/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Пълно изчерпване и търсене с връщане назад (backtracking). Задача за осемте царици</a:t>
            </a:r>
            <a:endParaRPr/>
          </a:p>
          <a:p>
            <a:pPr marL="457200" marR="0" lvl="0" indent="-3937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Упражнения: имплементация на backtracking алгоритъм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579" y="19145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НОД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Създайте рекурсивна програма, която: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намира най-големия общ делител на две цели числа а и b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въведете стойностите на а и b в конзолата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91440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1921050" y="2571750"/>
            <a:ext cx="14076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а=35 b=14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3541100" y="2841750"/>
            <a:ext cx="177060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5524150" y="2571750"/>
            <a:ext cx="14076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НОД. Алгоритъм на Евклид с изваждане - алгоритъм</a:t>
            </a:r>
            <a:endParaRPr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1. Въведете стойности за а и b.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2. Ако а ≠ b изпълни изпълни стъпка 3.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ако а = b изпълни стъпка 5.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3. Ако  а&gt;b изпълни а=а-b;	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ако  а&lt;b изпълни b=b-a;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4. Изпълни стъпка 2.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5. Изведи а.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6. Край на алгоритъма.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НОД. Алгоритъм на Евклид с изваждане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234025" y="2193600"/>
            <a:ext cx="1412700" cy="709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NOD(35, 14)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2292338" y="2170950"/>
            <a:ext cx="1518900" cy="7545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NOD(35-14, 14)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4509975" y="2127750"/>
            <a:ext cx="15189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NOD(21-14, 14)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6585325" y="2127750"/>
            <a:ext cx="16035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NOD(7, 14-7)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5" name="Google Shape;385;p38"/>
          <p:cNvCxnSpPr>
            <a:stCxn id="381" idx="3"/>
            <a:endCxn id="382" idx="1"/>
          </p:cNvCxnSpPr>
          <p:nvPr/>
        </p:nvCxnSpPr>
        <p:spPr>
          <a:xfrm>
            <a:off x="1646725" y="2548200"/>
            <a:ext cx="6456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38"/>
          <p:cNvCxnSpPr>
            <a:stCxn id="382" idx="3"/>
            <a:endCxn id="383" idx="1"/>
          </p:cNvCxnSpPr>
          <p:nvPr/>
        </p:nvCxnSpPr>
        <p:spPr>
          <a:xfrm>
            <a:off x="3811238" y="2548200"/>
            <a:ext cx="6987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38"/>
          <p:cNvCxnSpPr>
            <a:stCxn id="383" idx="3"/>
            <a:endCxn id="384" idx="1"/>
          </p:cNvCxnSpPr>
          <p:nvPr/>
        </p:nvCxnSpPr>
        <p:spPr>
          <a:xfrm>
            <a:off x="6028875" y="2548200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8"/>
          <p:cNvSpPr/>
          <p:nvPr/>
        </p:nvSpPr>
        <p:spPr>
          <a:xfrm>
            <a:off x="6585325" y="3678850"/>
            <a:ext cx="16035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NOD(7, 7)=7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9" name="Google Shape;389;p38"/>
          <p:cNvCxnSpPr>
            <a:stCxn id="384" idx="2"/>
            <a:endCxn id="388" idx="0"/>
          </p:cNvCxnSpPr>
          <p:nvPr/>
        </p:nvCxnSpPr>
        <p:spPr>
          <a:xfrm>
            <a:off x="7387075" y="2968650"/>
            <a:ext cx="0" cy="7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8"/>
          <p:cNvSpPr/>
          <p:nvPr/>
        </p:nvSpPr>
        <p:spPr>
          <a:xfrm>
            <a:off x="1730875" y="2170950"/>
            <a:ext cx="477300" cy="254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a&gt;b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3921950" y="2236725"/>
            <a:ext cx="477300" cy="254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a&gt;b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6068438" y="2236725"/>
            <a:ext cx="477300" cy="254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a&lt;ba&gt;b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7486800" y="3054750"/>
            <a:ext cx="477300" cy="254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a=b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7486800" y="3345275"/>
            <a:ext cx="1518899" cy="2977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граничен случай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НОД. Алгоритъм на Евклид с деление - алгоритъм</a:t>
            </a:r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1. Въведете стойности за а и b.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2. Ако b &gt; 0 изпълни изпълни стъпка 3.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ако b=0 изпълни стъпка 4.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3. Изпълни: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r=b; 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b=a%b; 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a=r;	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4. Изведи а.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Стъпка 5. Край на алгоритъма.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НОД. Алгоритъм на Евклид с деление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34025" y="2193600"/>
            <a:ext cx="1412700" cy="709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NOD(35, 14)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2292351" y="2170950"/>
            <a:ext cx="1724700" cy="7545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NOD(14, 35%14)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4687025" y="2127750"/>
            <a:ext cx="15189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NOD(7, 14%7)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9" name="Google Shape;409;p40"/>
          <p:cNvSpPr/>
          <p:nvPr/>
        </p:nvSpPr>
        <p:spPr>
          <a:xfrm>
            <a:off x="6912875" y="2127750"/>
            <a:ext cx="16035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NOD(7, 0)=7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10" name="Google Shape;410;p40"/>
          <p:cNvCxnSpPr>
            <a:stCxn id="406" idx="3"/>
            <a:endCxn id="407" idx="1"/>
          </p:cNvCxnSpPr>
          <p:nvPr/>
        </p:nvCxnSpPr>
        <p:spPr>
          <a:xfrm>
            <a:off x="1646725" y="2548200"/>
            <a:ext cx="6456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40"/>
          <p:cNvCxnSpPr>
            <a:stCxn id="407" idx="3"/>
            <a:endCxn id="408" idx="1"/>
          </p:cNvCxnSpPr>
          <p:nvPr/>
        </p:nvCxnSpPr>
        <p:spPr>
          <a:xfrm>
            <a:off x="4017051" y="2548200"/>
            <a:ext cx="6699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40"/>
          <p:cNvCxnSpPr>
            <a:stCxn id="408" idx="3"/>
            <a:endCxn id="409" idx="1"/>
          </p:cNvCxnSpPr>
          <p:nvPr/>
        </p:nvCxnSpPr>
        <p:spPr>
          <a:xfrm>
            <a:off x="6205925" y="2548200"/>
            <a:ext cx="7071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40"/>
          <p:cNvSpPr/>
          <p:nvPr/>
        </p:nvSpPr>
        <p:spPr>
          <a:xfrm>
            <a:off x="1730875" y="2170950"/>
            <a:ext cx="477300" cy="254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b≠0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40"/>
          <p:cNvSpPr/>
          <p:nvPr/>
        </p:nvSpPr>
        <p:spPr>
          <a:xfrm>
            <a:off x="4113388" y="2236725"/>
            <a:ext cx="477300" cy="254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≠0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6320738" y="2236725"/>
            <a:ext cx="477300" cy="254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a&lt;bb=0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5799950" y="1787175"/>
            <a:ext cx="1518899" cy="2977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ambria"/>
              </a:rPr>
              <a:t>граничен случай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Намиране на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най-малко общо кратно</a:t>
            </a:r>
            <a:endParaRPr/>
          </a:p>
        </p:txBody>
      </p:sp>
      <p:sp>
        <p:nvSpPr>
          <p:cNvPr id="422" name="Google Shape;422;p41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8" name="Google Shape;42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Създайте рекурсивна програма, която: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намира най-малкото общо кратно на две цели числа а и b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въведете стойностите на а и b в конзолата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91440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2"/>
          <p:cNvSpPr/>
          <p:nvPr/>
        </p:nvSpPr>
        <p:spPr>
          <a:xfrm>
            <a:off x="1921050" y="2571750"/>
            <a:ext cx="14076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а=6 b=15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3541100" y="2841750"/>
            <a:ext cx="177060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5524150" y="2571750"/>
            <a:ext cx="14076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60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32" name="Google Shape;432;p42" descr="&lt;math xmlns=&quot;http://www.w3.org/1998/Math/MathML&quot;&gt;&lt;mi&gt;&amp;#x41D;&lt;/mi&gt;&lt;mi&gt;&amp;#x41E;&lt;/mi&gt;&lt;mi&gt;&amp;#x41A;&lt;/mi&gt;&lt;mo&gt;(&lt;/mo&gt;&lt;mi&gt;a&lt;/mi&gt;&lt;mo&gt;,&lt;/mo&gt;&lt;mo&gt;&amp;#xA0;&lt;/mo&gt;&lt;mi&gt;b&lt;/mi&gt;&lt;mo&gt;)&lt;/mo&gt;&lt;mo&gt;=&lt;/mo&gt;&lt;mfrac&gt;&lt;mrow&gt;&lt;mi&gt;a&lt;/mi&gt;&lt;mo&gt;*&lt;/mo&gt;&lt;mi&gt;b&lt;/mi&gt;&lt;/mrow&gt;&lt;mrow&gt;&lt;mi&gt;&amp;#x41D;&lt;/mi&gt;&lt;mi&gt;&amp;#x41E;&lt;/mi&gt;&lt;mi&gt;&amp;#x414;&lt;/mi&gt;&lt;mo&gt;(&lt;/mo&gt;&lt;mi&gt;a&lt;/mi&gt;&lt;mo&gt;,&lt;/mo&gt;&lt;mo&gt;&amp;#xA0;&lt;/mo&gt;&lt;mi&gt;b&lt;/mi&gt;&lt;mo&gt;)&lt;/mo&gt;&lt;/mrow&gt;&lt;/mfrac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700" y="3736550"/>
            <a:ext cx="2478048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438" name="Google Shape;438;p43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Търсене с връщане назад</a:t>
            </a:r>
            <a:endParaRPr/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474" y="453400"/>
            <a:ext cx="2465151" cy="3099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Какво е backtracking?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445" name="Google Shape;44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64200"/>
          </a:xfrm>
          <a:prstGeom prst="rect">
            <a:avLst/>
          </a:prstGeom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Клас алгоритми за </a:t>
            </a:r>
            <a:r>
              <a:rPr lang="en" sz="1800">
                <a:solidFill>
                  <a:srgbClr val="F6B26B"/>
                </a:solidFill>
              </a:rPr>
              <a:t>намиране на всички решения</a:t>
            </a:r>
            <a:r>
              <a:rPr lang="en" sz="1800"/>
              <a:t> на някаква комбинаторна задача.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 това число намиране на всички пътища от София до Варна</a:t>
            </a:r>
            <a:endParaRPr sz="18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6" name="Google Shape;446;p44"/>
          <p:cNvSpPr txBox="1">
            <a:spLocks noGrp="1"/>
          </p:cNvSpPr>
          <p:nvPr>
            <p:ph type="title"/>
          </p:nvPr>
        </p:nvSpPr>
        <p:spPr>
          <a:xfrm>
            <a:off x="410975" y="25514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работи backtracking?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447" name="Google Shape;447;p44"/>
          <p:cNvSpPr txBox="1">
            <a:spLocks noGrp="1"/>
          </p:cNvSpPr>
          <p:nvPr>
            <p:ph type="body" idx="1"/>
          </p:nvPr>
        </p:nvSpPr>
        <p:spPr>
          <a:xfrm>
            <a:off x="357850" y="3217075"/>
            <a:ext cx="8520600" cy="1660800"/>
          </a:xfrm>
          <a:prstGeom prst="rect">
            <a:avLst/>
          </a:prstGeom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На всяка стъпка рекурсивно се преглеждат всички перспективни възможности 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Всички не перспективни възможности се отхвърлят възможно най-рано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Времето на работа е експоненциално</a:t>
            </a:r>
            <a:endParaRPr sz="18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453" name="Google Shape;45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Backtracking поставя въпроси като:</a:t>
            </a:r>
            <a:endParaRPr sz="1800"/>
          </a:p>
          <a:p>
            <a:pPr marL="914400" marR="0" lvl="1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Колко начина за…съществуват?</a:t>
            </a:r>
            <a:endParaRPr sz="1800"/>
          </a:p>
          <a:p>
            <a:pPr marL="914400" marR="0" lvl="1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Има ли начин за…</a:t>
            </a:r>
            <a:endParaRPr sz="1800"/>
          </a:p>
          <a:p>
            <a:pPr marL="914400" marR="0" lvl="1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Кои са всички възможни решения?</a:t>
            </a:r>
            <a:endParaRPr sz="1800"/>
          </a:p>
          <a:p>
            <a:pPr marL="914400" marR="0" lvl="1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Кое е оптималното решение?</a:t>
            </a:r>
            <a:endParaRPr sz="1800"/>
          </a:p>
          <a:p>
            <a:pPr marL="45720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Какво е рекурсия?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431" y="390525"/>
            <a:ext cx="45466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- алгоритъм</a:t>
            </a:r>
            <a:endParaRPr/>
          </a:p>
        </p:txBody>
      </p:sp>
      <p:sp>
        <p:nvSpPr>
          <p:cNvPr id="459" name="Google Shape;45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6B26B"/>
                </a:solidFill>
              </a:rPr>
              <a:t>1 стъпка:</a:t>
            </a:r>
            <a:r>
              <a:rPr lang="en" sz="1800"/>
              <a:t> Конструира се едно частично решение.</a:t>
            </a:r>
            <a:endParaRPr sz="18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6B26B"/>
                </a:solidFill>
              </a:rPr>
              <a:t>2 стъпка:</a:t>
            </a:r>
            <a:r>
              <a:rPr lang="en" sz="1800"/>
              <a:t> Проверява се дали частичното решение е общо (търсеното). Ако е така, решението се запомня или извежда и процесът на търсене или завършва, или продължава по същата схема, докато бъдат генерирани всички възможни решения.</a:t>
            </a:r>
            <a:endParaRPr sz="18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6B26B"/>
                </a:solidFill>
              </a:rPr>
              <a:t>3 стъпка:</a:t>
            </a:r>
            <a:r>
              <a:rPr lang="en" sz="1800"/>
              <a:t> В противен случай се прави опит текущото частично решение да се продължи (според условието на задачата).</a:t>
            </a:r>
            <a:endParaRPr sz="18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6B26B"/>
                </a:solidFill>
              </a:rPr>
              <a:t>4 стъпка:</a:t>
            </a:r>
            <a:r>
              <a:rPr lang="en" sz="1800"/>
              <a:t> Ако на някоя стъпка се окаже невъзможно ново разширяване, извършва се връщане назад към предишното частично решение и се прави нов опит то да се разшири (продължи) по друг, различен от предишния, начин.</a:t>
            </a:r>
            <a:endParaRPr sz="18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marR="0" lvl="0" indent="0" algn="just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за осемте царици</a:t>
            </a:r>
            <a:endParaRPr/>
          </a:p>
        </p:txBody>
      </p:sp>
      <p:pic>
        <p:nvPicPr>
          <p:cNvPr id="465" name="Google Shape;4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350" y="304800"/>
            <a:ext cx="5456843" cy="340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471" name="Google Shape;47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Шахматната дъска е разделена на 64 клетки, образуващи осем хоризонтала и осем вертикала.  Най-силната шахматна фигура е царицата, тъй като тя може да атакува всяка клетка по хоризонтала, вертикала и диагонала.  В задачата с осемте царици се търси решение на това как те да бъдат разположени на шахматната дъска така, че никоя от тях да не е нападната от останалите.</a:t>
            </a:r>
            <a:endParaRPr sz="18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477" name="Google Shape;477;p49"/>
          <p:cNvSpPr txBox="1">
            <a:spLocks noGrp="1"/>
          </p:cNvSpPr>
          <p:nvPr>
            <p:ph type="body" idx="1"/>
          </p:nvPr>
        </p:nvSpPr>
        <p:spPr>
          <a:xfrm>
            <a:off x="215775" y="1208425"/>
            <a:ext cx="5139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Ще поставяме по една царица (Q1, Q2, …….Q8) във всяка вертикала, започвайки с първата клетка по вертикал и хоризонтал.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На фигурата вдясно са оцветени клетките, които тя може да атакува.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478" name="Google Shape;478;p49"/>
          <p:cNvGraphicFramePr/>
          <p:nvPr/>
        </p:nvGraphicFramePr>
        <p:xfrm>
          <a:off x="5532550" y="1331775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484" name="Google Shape;484;p50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49878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Проследяваме възможностите за поставяне на втората царица по втория вертикал.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 фигурата вдясно са оцветени клетките, които са атакувани до момента.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485" name="Google Shape;485;p50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491" name="Google Shape;491;p51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5043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Проследяваме възможностите за поставяне на третата царица по третия вертикал.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 фигурата вдясно са оцветени клетките, които са атакувани до момента.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492" name="Google Shape;492;p51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498" name="Google Shape;498;p52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49638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Проследяваме възможностите за поставяне на четвъртата царица по четвъртия вертикал.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 фигурата вдясно са оцветени клетките, които са атакувани до момента.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499" name="Google Shape;499;p52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505" name="Google Shape;505;p53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4923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Проследяваме възможностите за поставяне на петата царица в петия вертикал.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 фигурата вдясно са оцветени клетките, които са атакувани до момента.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Оказа се, че стигнахме до “задънена улица”.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506" name="Google Shape;506;p53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512" name="Google Shape;512;p54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48597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Връщаме се на предходната стъпка, за да помислим за друга алтернатива.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513" name="Google Shape;513;p54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519" name="Google Shape;519;p55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5091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Поставяме Q5 в петата клетка на последния ред. В предишното решение тя беше в четвъртата клетка отгоре надолу. 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 фигурата вдясно са оцветени клетките, които са атакувани до момента.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520" name="Google Shape;520;p55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Какво е рекурсия?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just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Техника за решаване на задачи</a:t>
            </a:r>
            <a:endParaRPr/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Разделя задачата на подзадачи от същия тип</a:t>
            </a:r>
            <a:endParaRPr/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Включва функция, извикваща себе си</a:t>
            </a:r>
            <a:endParaRPr/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Функцията трябва да има граничен случай</a:t>
            </a:r>
            <a:endParaRPr/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Всяка стъпка от рекурсията трябва да се движи към граничния случай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526" name="Google Shape;526;p56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5067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Поглеждаме към шестата вертикала и виждаме, че там нямаме възможност да поставим царица.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Изчерпвайки всички възможни места за царицата по петата вертикала, трябва да се върнем към четвъртата вертикала.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527" name="Google Shape;527;p56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533" name="Google Shape;533;p57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50757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Проследяваме нова възможност за поставяне на четвъртата царица в четвъртия вертикал (в предишното решение тя беше във втората клетка).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Сега ще я поставим в седма клетка отгоре надолу.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На фигурата вдясно са оцветени клетките, които са атакувани до момента.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534" name="Google Shape;534;p57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540" name="Google Shape;540;p58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50757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Поставяме Q5 в петия вертикал, втора клетка отгоре надолу.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 фигурата вдясно са оцветени клетките, които са атакувани до момента.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541" name="Google Shape;541;p58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547" name="Google Shape;547;p59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5019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Поставяме Q6 в шести вертикал.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 фигурата вдясно са оцветени клетките, които са атакувани до момента.</a:t>
            </a:r>
            <a:endParaRPr sz="1800"/>
          </a:p>
        </p:txBody>
      </p:sp>
      <p:graphicFrame>
        <p:nvGraphicFramePr>
          <p:cNvPr id="548" name="Google Shape;548;p59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Q6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554" name="Google Shape;554;p60"/>
          <p:cNvSpPr txBox="1">
            <a:spLocks noGrp="1"/>
          </p:cNvSpPr>
          <p:nvPr>
            <p:ph type="body" idx="1"/>
          </p:nvPr>
        </p:nvSpPr>
        <p:spPr>
          <a:xfrm>
            <a:off x="239750" y="1208425"/>
            <a:ext cx="50277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Поставяме Q7 в седми вертикал.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 фигурата вдясно са оцветени клетките, които са атакувани до момента.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Оказва се, че в осми вертикал е невъзможно да поставим последната царица. Отново “задънена улица”.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graphicFrame>
        <p:nvGraphicFramePr>
          <p:cNvPr id="555" name="Google Shape;555;p60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Q6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Q7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Задача за осемте царици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561" name="Google Shape;561;p61"/>
          <p:cNvSpPr txBox="1">
            <a:spLocks noGrp="1"/>
          </p:cNvSpPr>
          <p:nvPr>
            <p:ph type="body" idx="1"/>
          </p:nvPr>
        </p:nvSpPr>
        <p:spPr>
          <a:xfrm>
            <a:off x="239750" y="1152475"/>
            <a:ext cx="49317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Отново се връщаме на предходните стъпки и мислим за други алтернативи.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 фигурата вдясно е показано крайното решение на задачата.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graphicFrame>
        <p:nvGraphicFramePr>
          <p:cNvPr id="562" name="Google Shape;562;p61"/>
          <p:cNvGraphicFramePr/>
          <p:nvPr/>
        </p:nvGraphicFramePr>
        <p:xfrm>
          <a:off x="5484600" y="1331788"/>
          <a:ext cx="3111525" cy="2925840"/>
        </p:xfrm>
        <a:graphic>
          <a:graphicData uri="http://schemas.openxmlformats.org/drawingml/2006/table">
            <a:tbl>
              <a:tblPr>
                <a:noFill/>
                <a:tableStyleId>{DA5D46D0-7A36-433B-8176-CD9259E68D90}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6D18E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200" b="1">
                        <a:highlight>
                          <a:srgbClr val="F6D18E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Q7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Q8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Q6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6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BE60"/>
                </a:solidFill>
              </a:rPr>
              <a:t>Обобщение</a:t>
            </a:r>
            <a:endParaRPr/>
          </a:p>
        </p:txBody>
      </p:sp>
      <p:sp>
        <p:nvSpPr>
          <p:cNvPr id="568" name="Google Shape;568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109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>
                <a:solidFill>
                  <a:srgbClr val="F6B26B"/>
                </a:solidFill>
              </a:rPr>
              <a:t>Рекурсията е:</a:t>
            </a:r>
            <a:endParaRPr sz="1800">
              <a:solidFill>
                <a:srgbClr val="F6B26B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Метод, който се обръща към себе си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Много мощна техника за прилагане на комбинаторни алгоритми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Всяка рекурсия трябва да има граничен случай</a:t>
            </a:r>
            <a:endParaRPr sz="1800"/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Рекурсията може да бъде вредна, ако не се използва правилно</a:t>
            </a:r>
            <a:endParaRPr sz="1800"/>
          </a:p>
        </p:txBody>
      </p:sp>
      <p:pic>
        <p:nvPicPr>
          <p:cNvPr id="569" name="Google Shape;56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101" y="227232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BE60"/>
                </a:solidFill>
              </a:rPr>
              <a:t>Обобщение</a:t>
            </a:r>
            <a:endParaRPr/>
          </a:p>
        </p:txBody>
      </p:sp>
      <p:sp>
        <p:nvSpPr>
          <p:cNvPr id="575" name="Google Shape;575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109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Char char="▪"/>
            </a:pPr>
            <a:r>
              <a:rPr lang="en" sz="1800">
                <a:solidFill>
                  <a:srgbClr val="F6B26B"/>
                </a:solidFill>
              </a:rPr>
              <a:t>Backtracking намира:</a:t>
            </a:r>
            <a:endParaRPr sz="1800">
              <a:solidFill>
                <a:srgbClr val="F6B26B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Всички решения/оптимално решение на комбинаторна задача чрез генериране на всички възможности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Отстранява не перспективните възможности </a:t>
            </a:r>
            <a:endParaRPr sz="1800"/>
          </a:p>
          <a:p>
            <a:pPr marL="13716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76" name="Google Shape;57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101" y="227232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 txBox="1"/>
          <p:nvPr/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Рекурсия, пълно изчерпване и търсене с връщане назад</a:t>
            </a:r>
            <a:endParaRPr sz="3000" b="1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587" name="Google Shape;58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04746" lvl="0" indent="-241246" algn="l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04746" marR="0" lvl="0" indent="-2031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/>
              <a:t>Благодарности: настоящият материал може да съдържа части от следните източници​:</a:t>
            </a:r>
            <a:endParaRPr sz="18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/>
              <a:t>Книга "Основи на програмирането със C#" от Светлин Наков и колектив с лиценз CC-BY-SA​</a:t>
            </a:r>
            <a:endParaRPr sz="14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400"/>
              <a:t>Курс “Алгоритми” от СофтУни с лиценз CC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88" name="Google Shape;588;p65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1683" y="4286172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Видове рекурсия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Пряка рекурсия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Метода А директно се обръща към себе си.</a:t>
            </a:r>
            <a:endParaRPr sz="180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Непряка рекурсия</a:t>
            </a:r>
            <a:endParaRPr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А се обръща към В, В се обръща към А.</a:t>
            </a:r>
            <a:endParaRPr sz="180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Възможно е и А-&gt;В-&gt;С-&gt;А</a:t>
            </a:r>
            <a:endParaRPr sz="1800"/>
          </a:p>
        </p:txBody>
      </p:sp>
      <p:sp>
        <p:nvSpPr>
          <p:cNvPr id="131" name="Google Shape;131;p21"/>
          <p:cNvSpPr txBox="1"/>
          <p:nvPr/>
        </p:nvSpPr>
        <p:spPr>
          <a:xfrm>
            <a:off x="5906650" y="1152475"/>
            <a:ext cx="1708500" cy="12732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void A( ) {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A( );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1"/>
          <p:cNvSpPr/>
          <p:nvPr/>
        </p:nvSpPr>
        <p:spPr>
          <a:xfrm rot="-7754305">
            <a:off x="6634378" y="1057985"/>
            <a:ext cx="1684139" cy="56928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5269350" y="3210138"/>
            <a:ext cx="1708500" cy="12732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void A( ) {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B( );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977850" y="3210150"/>
            <a:ext cx="1708500" cy="1273200"/>
          </a:xfrm>
          <a:prstGeom prst="rect">
            <a:avLst/>
          </a:prstGeom>
          <a:solidFill>
            <a:srgbClr val="4E3B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void B( ) {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A( );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6179325" y="2779475"/>
            <a:ext cx="1593900" cy="3894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rot="10800000">
            <a:off x="6243225" y="4524625"/>
            <a:ext cx="1593900" cy="3894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325" y="612725"/>
            <a:ext cx="47625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Създайте рекурсивна програма, която: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намира N-тия член на редицата на Фибоначи (1, 1, 2, 3, 5, 8, 13, 21, 34, 55, 89,...) 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въведете N в конзолата</a:t>
            </a:r>
            <a:endParaRPr sz="1800"/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23"/>
          <p:cNvSpPr/>
          <p:nvPr/>
        </p:nvSpPr>
        <p:spPr>
          <a:xfrm>
            <a:off x="1965325" y="2571750"/>
            <a:ext cx="14076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3585375" y="2841750"/>
            <a:ext cx="177060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568425" y="2571750"/>
            <a:ext cx="1407600" cy="840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	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етапи на изграждане на рекурсивно решение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</a:rPr>
              <a:t>1 стъпка:</a:t>
            </a:r>
            <a:r>
              <a:rPr lang="en" sz="1800"/>
              <a:t> Параметризация - определят се параметрите, свързани с решението на задачата. В случая ни е необходим един параметър N, който  показва кой по ред е члена на редицата (първи, втори, трети и т.н.).</a:t>
            </a:r>
            <a:endParaRPr sz="180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24"/>
          <p:cNvSpPr/>
          <p:nvPr/>
        </p:nvSpPr>
        <p:spPr>
          <a:xfrm>
            <a:off x="1606575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2654200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3796000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4937813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113875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1430625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2542200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3653763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4823825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5885975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674525" y="3359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2722150" y="3359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3897675" y="3359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5039750" y="3359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6181825" y="3359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Редица на Фибоначи</a:t>
            </a:r>
            <a:r>
              <a:rPr lang="en" sz="3000" b="1">
                <a:solidFill>
                  <a:srgbClr val="F3BE60"/>
                </a:solidFill>
              </a:rPr>
              <a:t> </a:t>
            </a:r>
            <a:r>
              <a:rPr lang="en"/>
              <a:t>- етапи на изграждане на рекурсивно решение</a:t>
            </a:r>
            <a:endParaRPr sz="3000" b="1">
              <a:solidFill>
                <a:srgbClr val="F3BE60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311700" y="1152600"/>
            <a:ext cx="8520600" cy="4198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</a:rPr>
              <a:t>2 стъпка:</a:t>
            </a:r>
            <a:r>
              <a:rPr lang="en" sz="1600"/>
              <a:t> Редукция - намира се рекурсивна връзка между параметрите на дадената задача и тези на подзадачата/ите от същия вид, приличаща на изходната (рекурсивна дефиниция). Редукцията се свързва с процеса на извеждане на N-то число от редицата на Фибоначи. По дефиниция знаем, че то е сума от (N-1) - вото  и (N-2) - рото число.</a:t>
            </a: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25"/>
          <p:cNvSpPr/>
          <p:nvPr/>
        </p:nvSpPr>
        <p:spPr>
          <a:xfrm>
            <a:off x="1606575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2654200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796000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4937813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6113875" y="2867425"/>
            <a:ext cx="351600" cy="319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430625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2542200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N=2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653763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4823825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N=4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5937925" y="39478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N=5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1674525" y="3359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2722150" y="3359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3897675" y="3359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9750" y="3391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181825" y="3359775"/>
            <a:ext cx="215700" cy="415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2214075" y="2898100"/>
            <a:ext cx="263700" cy="247800"/>
          </a:xfrm>
          <a:prstGeom prst="mathPlus">
            <a:avLst>
              <a:gd name="adj1" fmla="val 2352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3272200" y="2918050"/>
            <a:ext cx="351600" cy="2079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2542200" y="444347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1395050" y="44516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3-2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rot="-5400000">
            <a:off x="1693275" y="4231675"/>
            <a:ext cx="178200" cy="144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 rot="-5400000">
            <a:off x="2808750" y="4227600"/>
            <a:ext cx="170400" cy="144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 rot="-5400000">
            <a:off x="3924375" y="4223650"/>
            <a:ext cx="162300" cy="144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689350" y="443557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542200" y="48769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4-2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 rot="-5400000">
            <a:off x="3924375" y="4711400"/>
            <a:ext cx="162300" cy="144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 rot="-5400000">
            <a:off x="5094425" y="4231675"/>
            <a:ext cx="162300" cy="144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3653775" y="487692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5-2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4836500" y="4435575"/>
            <a:ext cx="703500" cy="2079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 rot="-5400000">
            <a:off x="2812800" y="4719200"/>
            <a:ext cx="162300" cy="144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2537</Words>
  <Application>Microsoft Office PowerPoint</Application>
  <PresentationFormat>On-screen Show (16:9)</PresentationFormat>
  <Paragraphs>1002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</vt:lpstr>
      <vt:lpstr>Consolas</vt:lpstr>
      <vt:lpstr>Noto Sans Symbols</vt:lpstr>
      <vt:lpstr>Master</vt:lpstr>
      <vt:lpstr>Master</vt:lpstr>
      <vt:lpstr>Рекурсия, пълно изчерпване и търсене с връщане назад</vt:lpstr>
      <vt:lpstr>Съдържание</vt:lpstr>
      <vt:lpstr>Какво е рекурсия?</vt:lpstr>
      <vt:lpstr>Какво е рекурсия?</vt:lpstr>
      <vt:lpstr>Видове рекурсия</vt:lpstr>
      <vt:lpstr>Редица на Фибоначи</vt:lpstr>
      <vt:lpstr>Редица на Фибоначи</vt:lpstr>
      <vt:lpstr>Редица на Фибоначи - етапи на изграждане на рекурсивно решение</vt:lpstr>
      <vt:lpstr>Редица на Фибоначи - етапи на изграждане на рекурсивно решение</vt:lpstr>
      <vt:lpstr>Редица на Фибоначи - етапи на изграждане на рекурсивно решение</vt:lpstr>
      <vt:lpstr>Редица на Фибоначи - механизъм на действие</vt:lpstr>
      <vt:lpstr>Редица на Фибоначи - механизъм на действие</vt:lpstr>
      <vt:lpstr>Редица на Фибоначи - механизъм на действие</vt:lpstr>
      <vt:lpstr>Редица на Фибоначи - механизъм на действие</vt:lpstr>
      <vt:lpstr>Редица на Фибоначи - механизъм на действие</vt:lpstr>
      <vt:lpstr>Редица на Фибоначи - механизъм на действие</vt:lpstr>
      <vt:lpstr>Редица на Фибоначи - механизъм на действие</vt:lpstr>
      <vt:lpstr>Редица на Фибоначи - решение</vt:lpstr>
      <vt:lpstr>Намиране на  най-голям общ делител</vt:lpstr>
      <vt:lpstr>НОД</vt:lpstr>
      <vt:lpstr>НОД. Алгоритъм на Евклид с изваждане - алгоритъм</vt:lpstr>
      <vt:lpstr>НОД. Алгоритъм на Евклид с изваждане</vt:lpstr>
      <vt:lpstr>НОД. Алгоритъм на Евклид с деление - алгоритъм</vt:lpstr>
      <vt:lpstr>НОД. Алгоритъм на Евклид с деление</vt:lpstr>
      <vt:lpstr>Намиране на  най-малко общо кратно</vt:lpstr>
      <vt:lpstr>НОК</vt:lpstr>
      <vt:lpstr>Backtracking</vt:lpstr>
      <vt:lpstr>Какво е backtracking?</vt:lpstr>
      <vt:lpstr>Backtracking</vt:lpstr>
      <vt:lpstr>Backtracking - алгоритъм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Задача за осемте царици</vt:lpstr>
      <vt:lpstr>Обобщение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Рекурсия, пълно изчерпване и търсене с връщане назад</dc:title>
  <cp:lastModifiedBy>Никола Вълчанов</cp:lastModifiedBy>
  <cp:revision>3</cp:revision>
  <dcterms:modified xsi:type="dcterms:W3CDTF">2019-08-26T09:51:35Z</dcterms:modified>
</cp:coreProperties>
</file>