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B34411-915E-40CC-879F-9554C9E34698}">
  <a:tblStyle styleId="{18B34411-915E-40CC-879F-9554C9E34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e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e2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9f246a6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9f246a6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9d904a9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9d904a9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9f246a6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e9f246a6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9f246a6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9f246a6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9f246a6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9f246a6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9a484d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d9a484d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9f246a6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9f246a6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da20aeb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da20aeb7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9a484d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9a484d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9f246a6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9f246a6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98f3c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98f3c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9f246a6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9f246a6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e9f246a6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e9f246a6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d5f6f1d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d5f6f1d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ae6b95d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dae6b95d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e9f246a6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e9f246a6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dae6b95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dae6b95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dae6b95d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dae6b95d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dae6b95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dae6b95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9f246a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9f246a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dae6b95d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dae6b95d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eb98e366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eb98e366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eb98e36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eb98e36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b98e36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b98e36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9f246a6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9f246a6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e9f246a68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e9f246a68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dae6b95d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dae6b95d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b98e366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eb98e366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dae6b95d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dae6b95d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dae6b95d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dae6b95d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dae6b95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dae6b95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98f3c1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98f3c17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d98f3c1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d98f3c17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fdf824e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fdf824e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9f246a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9f246a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ae6b95d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ae6b95d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9f246a6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9f246a6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9d904a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9d904a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9f246a6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9f246a6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41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Комбинаторни алгоритми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8383" y="2382147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Колко различни петцифрени числа могат да се запишат с цифрите 0, 1, 2, 3, и 4, ако всички цифри участват?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2465813" y="3083475"/>
            <a:ext cx="604200" cy="5028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3242451" y="3083475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3964324" y="3083475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686217" y="3083475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5417628" y="3083475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6285938" y="2943546"/>
            <a:ext cx="320039" cy="7826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199" name="Google Shape;199;p26"/>
          <p:cNvSpPr/>
          <p:nvPr/>
        </p:nvSpPr>
        <p:spPr>
          <a:xfrm>
            <a:off x="2465525" y="2249713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187971" y="2249700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3910402" y="2249700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632853" y="2249700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5364829" y="2249700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291116" y="2350231"/>
            <a:ext cx="702634" cy="3122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NO!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311700" y="11029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257450" y="1486100"/>
            <a:ext cx="604200" cy="5028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2961889" y="14861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3683762" y="14861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4405655" y="14861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5137065" y="14861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2243938" y="2210388"/>
            <a:ext cx="604200" cy="5028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2948376" y="2210388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3670249" y="2210388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392142" y="2210388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5123553" y="2210388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2243938" y="2934700"/>
            <a:ext cx="604200" cy="5028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2948376" y="29347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670249" y="29347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392142" y="29347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5123553" y="29347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6360900" y="1475366"/>
            <a:ext cx="329185" cy="5345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227" name="Google Shape;227;p27"/>
          <p:cNvSpPr/>
          <p:nvPr/>
        </p:nvSpPr>
        <p:spPr>
          <a:xfrm>
            <a:off x="6365463" y="2195355"/>
            <a:ext cx="320039" cy="5345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228" name="Google Shape;228;p27"/>
          <p:cNvSpPr/>
          <p:nvPr/>
        </p:nvSpPr>
        <p:spPr>
          <a:xfrm>
            <a:off x="6365463" y="2968468"/>
            <a:ext cx="320039" cy="5345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6365475" y="3928000"/>
            <a:ext cx="929276" cy="329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общо: 96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Пермутации: алгоритъм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Използва се функция с един параметър Permute(index)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Индекса i ще пази неизползваните елементи i=0…n-1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Маркират се всички използвани елементи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Извиква се рекурсивно функцията comb(index + 1), за да се генерира останалата част от масива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75" y="2458425"/>
            <a:ext cx="2463525" cy="16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000" y="2458438"/>
            <a:ext cx="2436793" cy="16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450" y="2458425"/>
            <a:ext cx="1351074" cy="16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6395900" y="3057388"/>
            <a:ext cx="585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...</a:t>
            </a: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129200" y="3248975"/>
            <a:ext cx="585900" cy="26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Генериране на пермутации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311699" y="1119175"/>
            <a:ext cx="8582400" cy="38157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800" b="1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Gen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(int index)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(index &gt;= elements.Length)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Console.WriteLine(string.Join(" ", perm));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elements.Length;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if (!used[i])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used[i] =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perm[index] = elements[i];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Gen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(index + 1);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used[i] =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4955475" y="3464725"/>
            <a:ext cx="3938100" cy="14736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08000" rIns="180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elements = new int[n];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used = new bool[n];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perm = new int[n];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Permute(0);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Комбинации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00" y="876450"/>
            <a:ext cx="5957950" cy="27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Комбинации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Определение: Всички различни не наредени извадки без повторение на n елемента от k-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 се наричат комбинации без повторение на n елемента от k-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клас. Две комбинации без повторение се различават една от друга по елементите, участващи в тях.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комбинации на n елемента от k-ти клас 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Някои по-често използвани свойства на биномните коефициенти са: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0" name="Google Shape;260;p31" descr="&lt;math xmlns=&quot;http://www.w3.org/1998/Math/MathML&quot;&gt;&lt;msubsup&gt;&lt;mi&gt;C&lt;/mi&gt;&lt;mi&gt;n&lt;/mi&gt;&lt;mi&gt;k&lt;/mi&gt;&lt;/msubsup&gt;&lt;mo&gt;=&lt;/mo&gt;&lt;mfenced&gt;&lt;mtable&gt;&lt;mtr&gt;&lt;mtd&gt;&lt;mi&gt;n&lt;/mi&gt;&lt;/mtd&gt;&lt;/mtr&gt;&lt;mtr&gt;&lt;mtd&gt;&lt;mi&gt;k&lt;/mi&gt;&lt;/mtd&gt;&lt;/mtr&gt;&lt;/mtable&gt;&lt;/mfenced&gt;&lt;mo&gt;=&lt;/mo&gt;&lt;mfrac&gt;&lt;mrow&gt;&lt;mi&gt;n&lt;/mi&gt;&lt;mo&gt;!&lt;/mo&gt;&lt;/mrow&gt;&lt;mrow&gt;&lt;mi&gt;k&lt;/mi&gt;&lt;mo&gt;!&lt;/mo&gt;&lt;mo&gt;(&lt;/mo&gt;&lt;mi&gt;n&lt;/mi&gt;&lt;mo&gt;-&lt;/mo&gt;&lt;mi&gt;k&lt;/mi&gt;&lt;mo&gt;)&lt;/mo&gt;&lt;mo&gt;!&lt;/mo&gt;&lt;/mrow&gt;&lt;/mfrac&gt;&lt;mo&gt;=&lt;/mo&gt;&lt;mfrac&gt;&lt;mrow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/mrow&gt;&lt;mrow&gt;&lt;mi&gt;k&lt;/mi&gt;&lt;mo&gt;!&lt;/mo&gt;&lt;/mrow&gt;&lt;/mfrac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175" y="3048000"/>
            <a:ext cx="534736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 descr="&lt;math xmlns=&quot;http://www.w3.org/1998/Math/MathML&quot;&gt;&lt;msubsup&gt;&lt;mi&gt;C&lt;/mi&gt;&lt;mi&gt;n&lt;/mi&gt;&lt;mn&gt;0&lt;/mn&gt;&lt;/msubsup&gt;&lt;mo&gt;=&lt;/mo&gt;&lt;msubsup&gt;&lt;mi&gt;C&lt;/mi&gt;&lt;mi&gt;n&lt;/mi&gt;&lt;mi&gt;n&lt;/mi&gt;&lt;/msubsup&gt;&lt;mo&gt;=&lt;/mo&gt;&lt;mn&gt;1&lt;/mn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175" y="4338325"/>
            <a:ext cx="1594526" cy="3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 descr="&lt;math xmlns=&quot;http://www.w3.org/1998/Math/MathML&quot;&gt;&lt;msubsup&gt;&lt;mi&gt;C&lt;/mi&gt;&lt;mi&gt;n&lt;/mi&gt;&lt;mn&gt;1&lt;/mn&gt;&lt;/msubsup&gt;&lt;mo&gt;=&lt;/mo&gt;&lt;msubsup&gt;&lt;mi&gt;C&lt;/mi&gt;&lt;mi&gt;n&lt;/mi&gt;&lt;mrow&gt;&lt;mi&gt;n&lt;/mi&gt;&lt;mo&gt;-&lt;/mo&gt;&lt;mn&gt;1&lt;/mn&gt;&lt;/mrow&gt;&lt;/msubsup&gt;&lt;mo&gt;=&lt;/mo&gt;&lt;mi&gt;n&lt;/mi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725" y="4338325"/>
            <a:ext cx="1819354" cy="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Комбинации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00" y="876450"/>
            <a:ext cx="5957950" cy="27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Комбинации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Да се опишат всички комбинации без повторение на четири елемента от втори клас от елементите a, b, c и d и да се определи броят им.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|A|=|{ab, ac, ad, bc, bd, cd}|=6.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2194900" y="28614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a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3239825" y="28614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4396200" y="28614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5784275" y="28614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0" name="Google Shape;280;p33"/>
          <p:cNvCxnSpPr>
            <a:stCxn id="276" idx="4"/>
          </p:cNvCxnSpPr>
          <p:nvPr/>
        </p:nvCxnSpPr>
        <p:spPr>
          <a:xfrm>
            <a:off x="2370700" y="3165050"/>
            <a:ext cx="5688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>
            <a:stCxn id="277" idx="4"/>
          </p:cNvCxnSpPr>
          <p:nvPr/>
        </p:nvCxnSpPr>
        <p:spPr>
          <a:xfrm flipH="1">
            <a:off x="2896025" y="3165050"/>
            <a:ext cx="519600" cy="4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>
            <a:stCxn id="276" idx="4"/>
          </p:cNvCxnSpPr>
          <p:nvPr/>
        </p:nvCxnSpPr>
        <p:spPr>
          <a:xfrm>
            <a:off x="2370700" y="3165050"/>
            <a:ext cx="139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>
            <a:endCxn id="278" idx="3"/>
          </p:cNvCxnSpPr>
          <p:nvPr/>
        </p:nvCxnSpPr>
        <p:spPr>
          <a:xfrm rot="10800000" flipH="1">
            <a:off x="3763991" y="3120589"/>
            <a:ext cx="683700" cy="6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3"/>
          <p:cNvCxnSpPr>
            <a:stCxn id="276" idx="4"/>
          </p:cNvCxnSpPr>
          <p:nvPr/>
        </p:nvCxnSpPr>
        <p:spPr>
          <a:xfrm>
            <a:off x="2370700" y="3165050"/>
            <a:ext cx="2901000" cy="6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3"/>
          <p:cNvCxnSpPr>
            <a:endCxn id="279" idx="4"/>
          </p:cNvCxnSpPr>
          <p:nvPr/>
        </p:nvCxnSpPr>
        <p:spPr>
          <a:xfrm rot="10800000" flipH="1">
            <a:off x="5282375" y="3165050"/>
            <a:ext cx="677700" cy="6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3"/>
          <p:cNvCxnSpPr>
            <a:stCxn id="277" idx="0"/>
          </p:cNvCxnSpPr>
          <p:nvPr/>
        </p:nvCxnSpPr>
        <p:spPr>
          <a:xfrm rot="10800000" flipH="1">
            <a:off x="3415625" y="2436050"/>
            <a:ext cx="597900" cy="42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3"/>
          <p:cNvCxnSpPr>
            <a:endCxn id="278" idx="0"/>
          </p:cNvCxnSpPr>
          <p:nvPr/>
        </p:nvCxnSpPr>
        <p:spPr>
          <a:xfrm>
            <a:off x="4013400" y="2468450"/>
            <a:ext cx="55860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3"/>
          <p:cNvCxnSpPr>
            <a:stCxn id="277" idx="0"/>
          </p:cNvCxnSpPr>
          <p:nvPr/>
        </p:nvCxnSpPr>
        <p:spPr>
          <a:xfrm rot="10800000" flipH="1">
            <a:off x="3415625" y="2446850"/>
            <a:ext cx="18777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3"/>
          <p:cNvCxnSpPr>
            <a:endCxn id="279" idx="0"/>
          </p:cNvCxnSpPr>
          <p:nvPr/>
        </p:nvCxnSpPr>
        <p:spPr>
          <a:xfrm>
            <a:off x="5304275" y="2468450"/>
            <a:ext cx="65580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3"/>
          <p:cNvCxnSpPr>
            <a:stCxn id="278" idx="6"/>
          </p:cNvCxnSpPr>
          <p:nvPr/>
        </p:nvCxnSpPr>
        <p:spPr>
          <a:xfrm rot="10800000" flipH="1">
            <a:off x="4747800" y="2826350"/>
            <a:ext cx="4371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3"/>
          <p:cNvCxnSpPr>
            <a:endCxn id="279" idx="2"/>
          </p:cNvCxnSpPr>
          <p:nvPr/>
        </p:nvCxnSpPr>
        <p:spPr>
          <a:xfrm>
            <a:off x="5184875" y="2826350"/>
            <a:ext cx="5994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Генериране на комбинации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Използва се функция с два параметъра comb(index, start)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Индекса i има за начална стойност start, и крайна n-1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Извиква се рекурсивно функцията comb(index + 1, i + 1), за да се генерира останалата част от масива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50" y="2956975"/>
            <a:ext cx="2354475" cy="1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063" y="2956985"/>
            <a:ext cx="2278575" cy="158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3471" y="2956975"/>
            <a:ext cx="1626049" cy="15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>
            <a:off x="2966650" y="3644775"/>
            <a:ext cx="585900" cy="26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5956100" y="3548913"/>
            <a:ext cx="585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...</a:t>
            </a: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Вариации</a:t>
            </a:r>
            <a:endParaRPr/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325" y="1630825"/>
            <a:ext cx="1236674" cy="13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32343">
            <a:off x="4523563" y="1890790"/>
            <a:ext cx="787424" cy="79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21504">
            <a:off x="4274122" y="2430334"/>
            <a:ext cx="796880" cy="84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608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81000" algn="just" rtl="0">
              <a:spcBef>
                <a:spcPts val="50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Генериране на вариации, комбинации, пермутации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Упражнения: комбинаторни задачи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279" y="2489175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Вариации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Определение: Всички различни наредени извадки без повторение на n елемента от k-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 наричаме вариации без повторение на n елемента от k 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клас. Две вариации без повторение се различават една от друга или по реда на участващите в тях елементи или по елементите, участващи в тях.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вариации без повторение на n елемента от k-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 е: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7" name="Google Shape;317;p36" descr="&lt;math xmlns=&quot;http://www.w3.org/1998/Math/MathML&quot;&gt;&lt;msubsup&gt;&lt;mi&gt;V&lt;/mi&gt;&lt;mi&gt;n&lt;/mi&gt;&lt;mi&gt;k&lt;/mi&gt;&lt;/msubsup&gt;&lt;mo&gt;=&lt;/mo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mo&gt;&amp;#xA0;&lt;/mo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00" y="3199825"/>
            <a:ext cx="4002550" cy="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Вариации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325" y="1630825"/>
            <a:ext cx="1236674" cy="13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32343">
            <a:off x="4523563" y="1890790"/>
            <a:ext cx="787424" cy="79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21504">
            <a:off x="4274122" y="2430334"/>
            <a:ext cx="796880" cy="84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Вариации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051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Колко различни двуцифрени числа, съставени от различни цифри могат да бъдат образувани с цифрите 1, 3 и 5.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NB! Редът на подреждането на цифрите в числото има значение.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014551" y="281075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3887517" y="281075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5943317" y="281075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2655849" y="4363825"/>
            <a:ext cx="10890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13, 31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4312900" y="3861050"/>
            <a:ext cx="10233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15, 51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6411549" y="4107725"/>
            <a:ext cx="9894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35, 53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9" name="Google Shape;339;p38"/>
          <p:cNvCxnSpPr>
            <a:stCxn id="333" idx="4"/>
            <a:endCxn id="336" idx="0"/>
          </p:cNvCxnSpPr>
          <p:nvPr/>
        </p:nvCxnSpPr>
        <p:spPr>
          <a:xfrm>
            <a:off x="2316651" y="3313550"/>
            <a:ext cx="8838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38"/>
          <p:cNvCxnSpPr>
            <a:stCxn id="334" idx="4"/>
            <a:endCxn id="336" idx="0"/>
          </p:cNvCxnSpPr>
          <p:nvPr/>
        </p:nvCxnSpPr>
        <p:spPr>
          <a:xfrm flipH="1">
            <a:off x="3200217" y="3313550"/>
            <a:ext cx="9894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38"/>
          <p:cNvCxnSpPr>
            <a:stCxn id="333" idx="5"/>
            <a:endCxn id="337" idx="0"/>
          </p:cNvCxnSpPr>
          <p:nvPr/>
        </p:nvCxnSpPr>
        <p:spPr>
          <a:xfrm>
            <a:off x="2530268" y="3239917"/>
            <a:ext cx="2294400" cy="6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38"/>
          <p:cNvCxnSpPr>
            <a:stCxn id="335" idx="4"/>
            <a:endCxn id="337" idx="0"/>
          </p:cNvCxnSpPr>
          <p:nvPr/>
        </p:nvCxnSpPr>
        <p:spPr>
          <a:xfrm flipH="1">
            <a:off x="4824617" y="3313550"/>
            <a:ext cx="1420800" cy="5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38"/>
          <p:cNvCxnSpPr>
            <a:stCxn id="334" idx="5"/>
            <a:endCxn id="338" idx="0"/>
          </p:cNvCxnSpPr>
          <p:nvPr/>
        </p:nvCxnSpPr>
        <p:spPr>
          <a:xfrm>
            <a:off x="4403234" y="3239917"/>
            <a:ext cx="2502900" cy="86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38"/>
          <p:cNvCxnSpPr>
            <a:stCxn id="335" idx="5"/>
            <a:endCxn id="338" idx="0"/>
          </p:cNvCxnSpPr>
          <p:nvPr/>
        </p:nvCxnSpPr>
        <p:spPr>
          <a:xfrm>
            <a:off x="6459034" y="3239917"/>
            <a:ext cx="447300" cy="86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Упражнения: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генериране на комбинации и вариации</a:t>
            </a:r>
            <a:endParaRPr/>
          </a:p>
        </p:txBody>
      </p:sp>
      <p:pic>
        <p:nvPicPr>
          <p:cNvPr id="350" name="Google Shape;3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00" y="1294425"/>
            <a:ext cx="6598200" cy="19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07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две естествени числа n - броя на елементите и k - от колко елемента да се състои подмножеството, което ще се генерира. Програмата да извежда всички комбинации от n елемента  k-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вход:   4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изход: 1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1 4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2 4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3 4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07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две естествени числа n - броя на елементите и k - от колко елемента да се състои подмножеството, което ще се генерира. Програмата да извежда всички комбинации от n елемента  k-ти клас, като редът на елементите е от значение.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вход: 4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изход:  1 2    1 3    1 4     2 1    2 3      2 4   3 1   3 2    3 4   4 1   4 2   4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Упражнения: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генериране на пермутации и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други комбинаторни обекти</a:t>
            </a:r>
            <a:endParaRPr b="0"/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00" y="763250"/>
            <a:ext cx="6598200" cy="19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едно цяло число n - броя на елементите от дадено множество. Програмата да извежда всички възможни подреждания на тези елементи. Всеки елемент участва веднъж и мястото му е съществено.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вход: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изход: 1 2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1 3 2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2 1 3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2 3 1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3 1 2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82880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3 2 1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Задача: Напишете програма, която намира биномните коефициенти на израза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където n се въвежда от клавиатурата 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вход: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изход: 1 2 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1" name="Google Shape;381;p44" descr="&lt;math xmlns=&quot;http://www.w3.org/1998/Math/MathML&quot;&gt;&lt;mo&gt;(&lt;/mo&gt;&lt;mi&gt;x&lt;/mi&gt;&lt;mo&gt;+&lt;/mo&gt;&lt;mi&gt;y&lt;/mi&gt;&lt;msup&gt;&lt;mo&gt;)&lt;/mo&gt;&lt;mi&gt;n&lt;/mi&gt;&lt;/msup&gt;&lt;mo&gt;&amp;#xA0;&lt;/mo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600" y="1841700"/>
            <a:ext cx="1037124" cy="3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 повдигане на степен n на израза (x+y) коефициентите пред съответните степени на x и y са всъщност биномните коефициенти.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solidFill>
                <a:srgbClr val="F9D9A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8" name="Google Shape;388;p45" descr="&lt;math xmlns=&quot;http://www.w3.org/1998/Math/MathML&quot;&gt;&lt;mo&gt;(&lt;/mo&gt;&lt;mi&gt;x&lt;/mi&gt;&lt;mo&gt;+&lt;/mo&gt;&lt;mi&gt;y&lt;/mi&gt;&lt;msup&gt;&lt;mo&gt;)&lt;/mo&gt;&lt;mn&gt;2&lt;/mn&gt;&lt;/msup&gt;&lt;mo&gt;&amp;#xA0;&lt;/mo&gt;&lt;mo&gt;=&lt;/mo&gt;&lt;mfenced&gt;&lt;mtable&gt;&lt;mtr&gt;&lt;mtd&gt;&lt;mn&gt;2&lt;/mn&gt;&lt;/mtd&gt;&lt;/mtr&gt;&lt;mtr&gt;&lt;mtd&gt;&lt;mn&gt;0&lt;/mn&gt;&lt;/mtd&gt;&lt;/mtr&gt;&lt;/mtable&gt;&lt;/mfenced&gt;&lt;mo&gt;.&lt;/mo&gt;&lt;msup&gt;&lt;mi&gt;x&lt;/mi&gt;&lt;mn&gt;2&lt;/mn&gt;&lt;/msup&gt;&lt;mo&gt;+&lt;/mo&gt;&lt;mfenced&gt;&lt;mtable&gt;&lt;mtr&gt;&lt;mtd&gt;&lt;mn&gt;2&lt;/mn&gt;&lt;/mtd&gt;&lt;/mtr&gt;&lt;mtr&gt;&lt;mtd&gt;&lt;mn&gt;1&lt;/mn&gt;&lt;/mtd&gt;&lt;/mtr&gt;&lt;/mtable&gt;&lt;/mfenced&gt;&lt;mo&gt;.&lt;/mo&gt;&lt;mi&gt;x&lt;/mi&gt;&lt;mo&gt;.&lt;/mo&gt;&lt;mi&gt;y&lt;/mi&gt;&lt;mo&gt;+&lt;/mo&gt;&lt;mfenced&gt;&lt;mtable&gt;&lt;mtr&gt;&lt;mtd&gt;&lt;mn&gt;2&lt;/mn&gt;&lt;/mtd&gt;&lt;/mtr&gt;&lt;mtr&gt;&lt;mtd&gt;&lt;mn&gt;2&lt;/mn&gt;&lt;/mtd&gt;&lt;/mtr&gt;&lt;/mtable&gt;&lt;/mfenced&gt;&lt;mo&gt;.&lt;/mo&gt;&lt;msup&gt;&lt;mi&gt;y&lt;/mi&gt;&lt;mrow&gt;&lt;mn&gt;2&lt;/mn&gt;&lt;mo&gt;&amp;#xA0;&lt;/mo&gt;&lt;/mrow&gt;&lt;/msup&gt;&lt;mo&gt;&amp;#xA0;&lt;/mo&gt;&lt;mo&gt;=&lt;/mo&gt;&lt;mo&gt;&amp;#xA0;&lt;/mo&gt;&lt;mn&gt;1&lt;/mn&gt;&lt;mo&gt;.&lt;/mo&gt;&lt;msup&gt;&lt;mi&gt;x&lt;/mi&gt;&lt;mn&gt;2&lt;/mn&gt;&lt;/msup&gt;&lt;mo&gt;+&lt;/mo&gt;&lt;mn&gt;2&lt;/mn&gt;&lt;mo&gt;.&lt;/mo&gt;&lt;mi&gt;x&lt;/mi&gt;&lt;mo&gt;.&lt;/mo&gt;&lt;mi&gt;y&lt;/mi&gt;&lt;mo&gt;+&lt;/mo&gt;&lt;mn&gt;1&lt;/mn&gt;&lt;mo&gt;.&lt;/mo&gt;&lt;msup&gt;&lt;mi&gt;y&lt;/mi&gt;&lt;mn&gt;2&lt;/mn&gt;&lt;/msup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25" y="2683450"/>
            <a:ext cx="686486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Множества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Съвкупност от обекти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обединени по някакъв общ признак.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Обектите, от които се състои множеството, се наричат 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елементи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Символният запис a∊A означава, че елементът a принадлежи на множеството A.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650" y="2494700"/>
            <a:ext cx="3508426" cy="23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46"/>
          <p:cNvSpPr txBox="1">
            <a:spLocks noGrp="1"/>
          </p:cNvSpPr>
          <p:nvPr>
            <p:ph type="body" idx="1"/>
          </p:nvPr>
        </p:nvSpPr>
        <p:spPr>
          <a:xfrm>
            <a:off x="530925" y="11733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 комбинация на n елемента от k- ти клас използваме означението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 литературата е прието да се означава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комбинации на n елемента от k-ти клас 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5" name="Google Shape;395;p46" descr="&lt;math xmlns=&quot;http://www.w3.org/1998/Math/MathML&quot;&gt;&lt;mfenced&gt;&lt;mtable&gt;&lt;mtr&gt;&lt;mtd&gt;&lt;mi&gt;n&lt;/mi&gt;&lt;/mtd&gt;&lt;/mtr&gt;&lt;mtr&gt;&lt;mtd&gt;&lt;mi&gt;k&lt;/mi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275" y="1231700"/>
            <a:ext cx="573364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6" descr="&lt;math xmlns=&quot;http://www.w3.org/1998/Math/MathML&quot;&gt;&lt;msubsup&gt;&lt;mi&gt;C&lt;/mi&gt;&lt;mi&gt;n&lt;/mi&gt;&lt;mi&gt;k&lt;/mi&gt;&lt;/msubsup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925" y="1772775"/>
            <a:ext cx="405176" cy="39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6" descr="&lt;math xmlns=&quot;http://www.w3.org/1998/Math/MathML&quot;&gt;&lt;msubsup&gt;&lt;mi&gt;C&lt;/mi&gt;&lt;mi&gt;n&lt;/mi&gt;&lt;mi&gt;k&lt;/mi&gt;&lt;/msubsup&gt;&lt;mo&gt;=&lt;/mo&gt;&lt;mfenced&gt;&lt;mtable&gt;&lt;mtr&gt;&lt;mtd&gt;&lt;mi&gt;n&lt;/mi&gt;&lt;/mtd&gt;&lt;/mtr&gt;&lt;mtr&gt;&lt;mtd&gt;&lt;mi&gt;k&lt;/mi&gt;&lt;/mtd&gt;&lt;/mtr&gt;&lt;/mtable&gt;&lt;/mfenced&gt;&lt;mo&gt;=&lt;/mo&gt;&lt;mfrac&gt;&lt;mrow&gt;&lt;mi&gt;n&lt;/mi&gt;&lt;mo&gt;!&lt;/mo&gt;&lt;/mrow&gt;&lt;mrow&gt;&lt;mi&gt;k&lt;/mi&gt;&lt;mo&gt;!&lt;/mo&gt;&lt;mo&gt;(&lt;/mo&gt;&lt;mi&gt;n&lt;/mi&gt;&lt;mo&gt;-&lt;/mo&gt;&lt;mi&gt;k&lt;/mi&gt;&lt;mo&gt;)&lt;/mo&gt;&lt;mo&gt;!&lt;/mo&gt;&lt;/mrow&gt;&lt;/mfrac&gt;&lt;mo&gt;=&lt;/mo&gt;&lt;mfrac&gt;&lt;mrow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/mrow&gt;&lt;mrow&gt;&lt;mi&gt;k&lt;/mi&gt;&lt;mo&gt;!&lt;/mo&gt;&lt;/mrow&gt;&lt;/mfrac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313" y="3079300"/>
            <a:ext cx="5347368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47"/>
          <p:cNvSpPr txBox="1">
            <a:spLocks noGrp="1"/>
          </p:cNvSpPr>
          <p:nvPr>
            <p:ph type="body" idx="1"/>
          </p:nvPr>
        </p:nvSpPr>
        <p:spPr>
          <a:xfrm>
            <a:off x="530925" y="11733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Тази формула е еквивалентна на: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Тези числа са известни като биномни коефициенти, тъй като те участват в Нютоновия бином (математическа теорема за разлагане на двучлен, повдигнат на степен).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04" name="Google Shape;404;p47" descr="&lt;math xmlns=&quot;http://www.w3.org/1998/Math/MathML&quot;&gt;&lt;mfenced&gt;&lt;mtable&gt;&lt;mtr&gt;&lt;mtd&gt;&lt;mi&gt;n&lt;/mi&gt;&lt;/mtd&gt;&lt;/mtr&gt;&lt;mtr&gt;&lt;mtd&gt;&lt;mi&gt;k&lt;/mi&gt;&lt;/mtd&gt;&lt;/mtr&gt;&lt;/mtable&gt;&lt;/mfenced&gt;&lt;mo&gt;=&lt;/mo&gt;&lt;mo&gt;&amp;#xA0;&lt;/mo&gt;&lt;mfenced&gt;&lt;mtable&gt;&lt;mtr&gt;&lt;mtd&gt;&lt;mi&gt;n&lt;/mi&gt;&lt;/mtd&gt;&lt;/mtr&gt;&lt;mtr&gt;&lt;mtd&gt;&lt;mi&gt;n&lt;/mi&gt;&lt;mo&gt;-&lt;/mo&gt;&lt;mi&gt;k&lt;/mi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00" y="1805850"/>
            <a:ext cx="198437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7" descr="&lt;math xmlns=&quot;http://www.w3.org/1998/Math/MathML&quot;&gt;&lt;mo&gt;(&lt;/mo&gt;&lt;mi&gt;x&lt;/mi&gt;&lt;mo&gt;+&lt;/mo&gt;&lt;mi&gt;y&lt;/mi&gt;&lt;msup&gt;&lt;mo&gt;)&lt;/mo&gt;&lt;mi&gt;n&lt;/mi&gt;&lt;/msup&gt;&lt;mo&gt;=&lt;/mo&gt;&lt;munderover&gt;&lt;mrow&gt;&lt;mo&gt;&amp;#x2211;&lt;/mo&gt;&lt;mo&gt;&amp;#xA0;&lt;/mo&gt;&lt;mfenced&gt;&lt;mtable&gt;&lt;mtr&gt;&lt;mtd&gt;&lt;mi&gt;n&lt;/mi&gt;&lt;/mtd&gt;&lt;/mtr&gt;&lt;mtr&gt;&lt;mtd&gt;&lt;mi&gt;k&lt;/mi&gt;&lt;/mtd&gt;&lt;/mtr&gt;&lt;/mtable&gt;&lt;/mfenced&gt;&lt;/mrow&gt;&lt;mrow&gt;&lt;mi&gt;k&lt;/mi&gt;&lt;mo&gt;=&lt;/mo&gt;&lt;mn&gt;0&lt;/mn&gt;&lt;/mrow&gt;&lt;mi&gt;n&lt;/mi&gt;&lt;/munderover&gt;&lt;mo&gt;&amp;#xA0;&lt;/mo&gt;&lt;mo&gt;&amp;#xA0;&lt;/mo&gt;&lt;msup&gt;&lt;mi&gt;x&lt;/mi&gt;&lt;mi&gt;k&lt;/mi&gt;&lt;/msup&gt;&lt;msup&gt;&lt;mi&gt;y&lt;/mi&gt;&lt;mrow&gt;&lt;mi&gt;n&lt;/mi&gt;&lt;mo&gt;-&lt;/mo&gt;&lt;mi&gt;k&lt;/mi&gt;&lt;/mrow&gt;&lt;/msup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425" y="3631200"/>
            <a:ext cx="3181978" cy="9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48"/>
          <p:cNvSpPr txBox="1">
            <a:spLocks noGrp="1"/>
          </p:cNvSpPr>
          <p:nvPr>
            <p:ph type="body" idx="1"/>
          </p:nvPr>
        </p:nvSpPr>
        <p:spPr>
          <a:xfrm>
            <a:off x="530925" y="11733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 частен случай, когато x=y=1 се получава: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Някой най-често използвани свойства на биномните коефициенти са: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12" name="Google Shape;412;p48" descr="&lt;math xmlns=&quot;http://www.w3.org/1998/Math/MathML&quot;&gt;&lt;munderover&gt;&lt;mo&gt;&amp;#x2211;&lt;/mo&gt;&lt;mrow&gt;&lt;mi&gt;k&lt;/mi&gt;&lt;mo&gt;=&lt;/mo&gt;&lt;mn&gt;0&lt;/mn&gt;&lt;/mrow&gt;&lt;mi&gt;n&lt;/mi&gt;&lt;/munderover&gt;&lt;mfenced&gt;&lt;mtable&gt;&lt;mtr&gt;&lt;mtd&gt;&lt;mi&gt;n&lt;/mi&gt;&lt;/mtd&gt;&lt;/mtr&gt;&lt;mtr&gt;&lt;mtd&gt;&lt;mi&gt;k&lt;/mi&gt;&lt;/mtd&gt;&lt;/mtr&gt;&lt;/mtable&gt;&lt;/mfenced&gt;&lt;mo&gt;&amp;#xA0;&lt;/mo&gt;&lt;mo&gt;=&lt;/mo&gt;&lt;mo&gt;&amp;#xA0;&lt;/mo&gt;&lt;msup&gt;&lt;mn&gt;2&lt;/mn&gt;&lt;mi&gt;n&lt;/mi&gt;&lt;/msup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375" y="1173375"/>
            <a:ext cx="147674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8" descr="&lt;math xmlns=&quot;http://www.w3.org/1998/Math/MathML&quot;&gt;&lt;msubsup&gt;&lt;mi&gt;C&lt;/mi&gt;&lt;mi&gt;n&lt;/mi&gt;&lt;mn&gt;0&lt;/mn&gt;&lt;/msubsup&gt;&lt;mo&gt;=&lt;/mo&gt;&lt;msubsup&gt;&lt;mi&gt;C&lt;/mi&gt;&lt;mi&gt;n&lt;/mi&gt;&lt;mi&gt;n&lt;/mi&gt;&lt;/msubsup&gt;&lt;mo&gt;=&lt;/mo&gt;&lt;mn&gt;1&lt;/mn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825" y="3141900"/>
            <a:ext cx="1691026" cy="3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8" descr="&lt;math xmlns=&quot;http://www.w3.org/1998/Math/MathML&quot;&gt;&lt;msubsup&gt;&lt;mi&gt;C&lt;/mi&gt;&lt;mi&gt;n&lt;/mi&gt;&lt;mn&gt;1&lt;/mn&gt;&lt;/msubsup&gt;&lt;mo&gt;=&lt;/mo&gt;&lt;msubsup&gt;&lt;mi&gt;C&lt;/mi&gt;&lt;mi&gt;n&lt;/mi&gt;&lt;mrow&gt;&lt;mi&gt;n&lt;/mi&gt;&lt;mo&gt;-&lt;/mo&gt;&lt;mn&gt;1&lt;/mn&gt;&lt;/mrow&gt;&lt;/msubsup&gt;&lt;mo&gt;=&lt;/mo&gt;&lt;mi&gt;n&lt;/mi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050" y="3141899"/>
            <a:ext cx="1890774" cy="34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0" name="Google Shape;42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Рекурсивната дефиниция за броя на всички комбинации от n елемента k-ти клас е:</a:t>
            </a:r>
            <a:endParaRPr sz="1800">
              <a:solidFill>
                <a:srgbClr val="F9D9A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Частни случаи: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21" name="Google Shape;421;p49" descr="&lt;math xmlns=&quot;http://www.w3.org/1998/Math/MathML&quot;&gt;&lt;mfenced&gt;&lt;mtable&gt;&lt;mtr&gt;&lt;mtd&gt;&lt;mi&gt;n&lt;/mi&gt;&lt;/mtd&gt;&lt;/mtr&gt;&lt;mtr&gt;&lt;mtd&gt;&lt;mi&gt;k&lt;/mi&gt;&lt;/mtd&gt;&lt;/mtr&gt;&lt;/mtable&gt;&lt;/mfenced&gt;&lt;mo&gt;=&lt;/mo&gt;&lt;mfenced&gt;&lt;mtable&gt;&lt;mtr&gt;&lt;mtd&gt;&lt;mi&gt;n&lt;/mi&gt;&lt;mo&gt;-&lt;/mo&gt;&lt;mn&gt;1&lt;/mn&gt;&lt;/mtd&gt;&lt;/mtr&gt;&lt;mtr&gt;&lt;mtd&gt;&lt;mi&gt;k&lt;/mi&gt;&lt;/mtd&gt;&lt;/mtr&gt;&lt;/mtable&gt;&lt;/mfenced&gt;&lt;mo&gt;+&lt;/mo&gt;&lt;mfenced&gt;&lt;mtable&gt;&lt;mtr&gt;&lt;mtd&gt;&lt;mi&gt;n&lt;/mi&gt;&lt;mo&gt;-&lt;/mo&gt;&lt;mn&gt;1&lt;/mn&gt;&lt;/mtd&gt;&lt;/mtr&gt;&lt;mtr&gt;&lt;mtd&gt;&lt;mi&gt;k&lt;/mi&gt;&lt;mo&gt;-&lt;/mo&gt;&lt;mn&gt;1&lt;/mn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2139575"/>
            <a:ext cx="3065352" cy="6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9" descr="&lt;math xmlns=&quot;http://www.w3.org/1998/Math/MathML&quot;&gt;&lt;mfenced&gt;&lt;mtable&gt;&lt;mtr&gt;&lt;mtd&gt;&lt;mi&gt;n&lt;/mi&gt;&lt;/mtd&gt;&lt;/mtr&gt;&lt;mtr&gt;&lt;mtd&gt;&lt;mn&gt;0&lt;/mn&gt;&lt;/mtd&gt;&lt;/mtr&gt;&lt;/mtable&gt;&lt;/mfenced&gt;&lt;mo&gt;=&lt;/mo&gt;&lt;mn&gt;1&lt;/mn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350" y="3417170"/>
            <a:ext cx="983100" cy="61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9" descr="&lt;math xmlns=&quot;http://www.w3.org/1998/Math/MathML&quot;&gt;&lt;mfenced&gt;&lt;mtable&gt;&lt;mtr&gt;&lt;mtd&gt;&lt;mi&gt;n&lt;/mi&gt;&lt;/mtd&gt;&lt;/mtr&gt;&lt;mtr&gt;&lt;mtd&gt;&lt;mi&gt;n&lt;/mi&gt;&lt;/mtd&gt;&lt;/mtr&gt;&lt;/mtable&gt;&lt;/mfenced&gt;&lt;mo&gt;=&lt;/mo&gt;&lt;mn&gt;1&lt;/mn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297" y="3417175"/>
            <a:ext cx="983100" cy="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Биномни коефициенти - решение</a:t>
            </a:r>
            <a:endParaRPr/>
          </a:p>
        </p:txBody>
      </p:sp>
      <p:sp>
        <p:nvSpPr>
          <p:cNvPr id="429" name="Google Shape;429;p50"/>
          <p:cNvSpPr txBox="1"/>
          <p:nvPr/>
        </p:nvSpPr>
        <p:spPr>
          <a:xfrm>
            <a:off x="499800" y="1470150"/>
            <a:ext cx="8144400" cy="313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9D9A9"/>
                </a:solidFill>
                <a:latin typeface="Cambria"/>
                <a:ea typeface="Cambria"/>
                <a:cs typeface="Cambria"/>
                <a:sym typeface="Cambria"/>
              </a:rPr>
              <a:t>//Рекурсивна функция</a:t>
            </a:r>
            <a:endParaRPr sz="1800">
              <a:solidFill>
                <a:srgbClr val="F9D9A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int binom(int n, int k)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if (n==k || k==0) return 1;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return binom(n-1, k) + binom(n-1, k-1);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Триъгълник на Паскал</a:t>
            </a:r>
            <a:endParaRPr b="0"/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413" y="774000"/>
            <a:ext cx="3831174" cy="28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1" name="Google Shape;441;p52"/>
          <p:cNvSpPr txBox="1">
            <a:spLocks noGrp="1"/>
          </p:cNvSpPr>
          <p:nvPr>
            <p:ph type="body" idx="1"/>
          </p:nvPr>
        </p:nvSpPr>
        <p:spPr>
          <a:xfrm>
            <a:off x="311700" y="11415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Аритметичен триъгълник, съдържащ биномните коефициенти.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Позволява да разположите биномните коефициенти, като всяко число е равно на сумата от двете числа над него.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2" name="Google Shape;442;p52"/>
          <p:cNvSpPr/>
          <p:nvPr/>
        </p:nvSpPr>
        <p:spPr>
          <a:xfrm>
            <a:off x="1158650" y="2782225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n=0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3" name="Google Shape;443;p52"/>
          <p:cNvSpPr/>
          <p:nvPr/>
        </p:nvSpPr>
        <p:spPr>
          <a:xfrm>
            <a:off x="4323500" y="2771325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1158650" y="331105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n=1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52"/>
          <p:cNvSpPr/>
          <p:nvPr/>
        </p:nvSpPr>
        <p:spPr>
          <a:xfrm>
            <a:off x="1158650" y="395270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n=2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6" name="Google Shape;446;p52"/>
          <p:cNvSpPr/>
          <p:nvPr/>
        </p:nvSpPr>
        <p:spPr>
          <a:xfrm>
            <a:off x="4394475" y="3949875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2901900" y="395270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3590775" y="331105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5127200" y="331105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5887050" y="3949875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51" name="Google Shape;451;p52"/>
          <p:cNvCxnSpPr/>
          <p:nvPr/>
        </p:nvCxnSpPr>
        <p:spPr>
          <a:xfrm>
            <a:off x="2192050" y="2933175"/>
            <a:ext cx="5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52"/>
          <p:cNvCxnSpPr/>
          <p:nvPr/>
        </p:nvCxnSpPr>
        <p:spPr>
          <a:xfrm>
            <a:off x="2223375" y="3465525"/>
            <a:ext cx="5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52"/>
          <p:cNvCxnSpPr/>
          <p:nvPr/>
        </p:nvCxnSpPr>
        <p:spPr>
          <a:xfrm>
            <a:off x="2265125" y="4133600"/>
            <a:ext cx="4698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9" name="Google Shape;45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60" name="Google Shape;460;p53"/>
          <p:cNvGraphicFramePr/>
          <p:nvPr/>
        </p:nvGraphicFramePr>
        <p:xfrm>
          <a:off x="1342900" y="17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{18B34411-915E-40CC-879F-9554C9E34698}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6" name="Google Shape;46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Ако сте наблюдателни в триъгълника на Паскал ще забележите: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Естествените числа            	1, 2, 3, 4,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Триъгълните числа            	1, 3, 6, 10,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Петоъгълните числа          	1, 5, 15, 35, 70,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Шестоъгълни числа           	1, 6, 15, 28,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2" name="Google Shape;472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Ако сте наблюдателни в триъгълника на Паскал ще забележите: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Пирамидалните числа       	1, 4, 10, 20, …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Числа на Фибоначи           	1, 1, 2, 3, 5, 8, …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Числа на Каталан                   1, 2, 5, 14, 42,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Множества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Множеството А се нарича 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крайно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ако се състои от краен брой елементи.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Означаваме A={a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a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…, a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} и пишем |A|=n.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Множеството Ø, което не съдържа нито един елемент, се нарича 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празно множество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775" y="2571750"/>
            <a:ext cx="3252175" cy="215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Задача: Напишете програма, която извежда триъгълника на Паскал. От клавиатурата се въвеждат две цели числа  N- броя на елементите и K - подмножествата. На изхода изведете триъгълника на Паскал, подравнен в ляво. 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79" name="Google Shape;4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473" y="2971750"/>
            <a:ext cx="3131350" cy="17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/>
          </a:p>
        </p:txBody>
      </p:sp>
      <p:pic>
        <p:nvPicPr>
          <p:cNvPr id="485" name="Google Shape;4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901" y="2428926"/>
            <a:ext cx="2684200" cy="22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7"/>
          <p:cNvSpPr txBox="1">
            <a:spLocks noGrp="1"/>
          </p:cNvSpPr>
          <p:nvPr>
            <p:ph type="body" idx="1"/>
          </p:nvPr>
        </p:nvSpPr>
        <p:spPr>
          <a:xfrm>
            <a:off x="127300" y="1017725"/>
            <a:ext cx="64608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Пермутации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- начини за подреждане на N елемента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Вариации - начини за подреждане на K от N елемента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Комбинации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- начини за избор на K от N елемента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/>
          <p:nvPr/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Комбинаторни алгоритми</a:t>
            </a:r>
            <a:endParaRPr sz="3000" b="1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497" name="Google Shape;49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04746" lvl="0" indent="-241246" algn="l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04746" marR="0" lvl="0" indent="-2031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/>
              <a:t>Благодарности: настоящият материал може да съдържа части от следните източници​:</a:t>
            </a:r>
            <a:endParaRPr sz="18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/>
              <a:t>Книга "Основи на програмирането със C#" от Светлин Наков и колектив с лиценз CC-BY-SA​</a:t>
            </a:r>
            <a:endParaRPr sz="14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400"/>
              <a:t>Курс “Алгоритми” от СофтУни с лиценз CC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98" name="Google Shape;498;p59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1683" y="4286172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Пермутации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100" y="304800"/>
            <a:ext cx="3409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Определение: Нека А е множество и |А|=n. Всяко подреждане на всичките n елемента на А (или всички различни подреждания на първите n естествени числа) се нарича пермутация без повторение от n-ти ред. Две пермутации се различават една от друга по реда на елементите, участващи в тях.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пермутации от n-ти ред 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 определение се приема, че 0!=1.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9" name="Google Shape;139;p22" descr="&lt;math xmlns=&quot;http://www.w3.org/1998/Math/MathML&quot;&gt;&lt;msub&gt;&lt;mi&gt;P&lt;/mi&gt;&lt;mi&gt;n&lt;/mi&gt;&lt;/msub&gt;&lt;mo&gt;=&lt;/mo&gt;&lt;mn&gt;1&lt;/mn&gt;&lt;mo&gt;.&lt;/mo&gt;&lt;mn&gt;2&lt;/mn&gt;&lt;mo&gt;.&lt;/mo&gt;&lt;mn&gt;3&lt;/mn&gt;&lt;mo&gt;.&lt;/mo&gt;&lt;mo&gt;.&lt;/mo&gt;&lt;mo&gt;.&lt;/mo&gt;&lt;mi&gt;n&lt;/mi&gt;&lt;mo&gt;=&lt;/mo&gt;&lt;mi&gt;n&lt;/mi&gt;&lt;mo&gt;!&lt;/mo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63" y="2969850"/>
            <a:ext cx="2813876" cy="3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Пермутации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100" y="304800"/>
            <a:ext cx="3409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 колко различни начина могат да седнат трима приятели на един ред в киносалон?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|A|=|{abc, acb, bac, bca, cab, cba}|=3.2.1=6.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695400" y="26103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351800" y="30675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2231125" y="30675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351800" y="234017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2194900" y="234017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783550" y="310112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933100" y="310112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4783550" y="23067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3912850" y="23067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215550" y="30675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408800" y="30675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7215550" y="23067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6406550" y="23067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3189213" y="270887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530625" y="270887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8" name="Google Shape;168;p24"/>
          <p:cNvCxnSpPr>
            <a:stCxn id="153" idx="7"/>
            <a:endCxn id="156" idx="2"/>
          </p:cNvCxnSpPr>
          <p:nvPr/>
        </p:nvCxnSpPr>
        <p:spPr>
          <a:xfrm rot="10800000" flipH="1">
            <a:off x="995509" y="2491911"/>
            <a:ext cx="3564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4"/>
          <p:cNvCxnSpPr>
            <a:stCxn id="156" idx="6"/>
            <a:endCxn id="157" idx="2"/>
          </p:cNvCxnSpPr>
          <p:nvPr/>
        </p:nvCxnSpPr>
        <p:spPr>
          <a:xfrm>
            <a:off x="1703400" y="2491975"/>
            <a:ext cx="49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4"/>
          <p:cNvCxnSpPr>
            <a:stCxn id="153" idx="5"/>
            <a:endCxn id="154" idx="2"/>
          </p:cNvCxnSpPr>
          <p:nvPr/>
        </p:nvCxnSpPr>
        <p:spPr>
          <a:xfrm>
            <a:off x="995509" y="2869489"/>
            <a:ext cx="356400" cy="34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>
            <a:stCxn id="154" idx="6"/>
            <a:endCxn id="155" idx="2"/>
          </p:cNvCxnSpPr>
          <p:nvPr/>
        </p:nvCxnSpPr>
        <p:spPr>
          <a:xfrm>
            <a:off x="1703400" y="3219350"/>
            <a:ext cx="52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4"/>
          <p:cNvCxnSpPr>
            <a:stCxn id="166" idx="7"/>
            <a:endCxn id="161" idx="3"/>
          </p:cNvCxnSpPr>
          <p:nvPr/>
        </p:nvCxnSpPr>
        <p:spPr>
          <a:xfrm rot="10800000" flipH="1">
            <a:off x="3489322" y="2565836"/>
            <a:ext cx="474900" cy="18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4"/>
          <p:cNvCxnSpPr>
            <a:stCxn id="161" idx="6"/>
            <a:endCxn id="160" idx="2"/>
          </p:cNvCxnSpPr>
          <p:nvPr/>
        </p:nvCxnSpPr>
        <p:spPr>
          <a:xfrm>
            <a:off x="4264450" y="2458550"/>
            <a:ext cx="5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>
            <a:stCxn id="166" idx="5"/>
            <a:endCxn id="159" idx="1"/>
          </p:cNvCxnSpPr>
          <p:nvPr/>
        </p:nvCxnSpPr>
        <p:spPr>
          <a:xfrm>
            <a:off x="3489322" y="2968014"/>
            <a:ext cx="495300" cy="1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>
            <a:stCxn id="159" idx="6"/>
            <a:endCxn id="158" idx="2"/>
          </p:cNvCxnSpPr>
          <p:nvPr/>
        </p:nvCxnSpPr>
        <p:spPr>
          <a:xfrm>
            <a:off x="4284700" y="3252925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>
            <a:stCxn id="167" idx="7"/>
            <a:endCxn id="165" idx="2"/>
          </p:cNvCxnSpPr>
          <p:nvPr/>
        </p:nvCxnSpPr>
        <p:spPr>
          <a:xfrm rot="10800000" flipH="1">
            <a:off x="5830734" y="2458436"/>
            <a:ext cx="5757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>
            <a:stCxn id="165" idx="6"/>
            <a:endCxn id="164" idx="2"/>
          </p:cNvCxnSpPr>
          <p:nvPr/>
        </p:nvCxnSpPr>
        <p:spPr>
          <a:xfrm>
            <a:off x="6758150" y="2458550"/>
            <a:ext cx="45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4"/>
          <p:cNvCxnSpPr>
            <a:stCxn id="167" idx="5"/>
            <a:endCxn id="163" idx="2"/>
          </p:cNvCxnSpPr>
          <p:nvPr/>
        </p:nvCxnSpPr>
        <p:spPr>
          <a:xfrm>
            <a:off x="5830734" y="2968014"/>
            <a:ext cx="578100" cy="2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4"/>
          <p:cNvCxnSpPr>
            <a:stCxn id="163" idx="6"/>
            <a:endCxn id="162" idx="2"/>
          </p:cNvCxnSpPr>
          <p:nvPr/>
        </p:nvCxnSpPr>
        <p:spPr>
          <a:xfrm>
            <a:off x="6760400" y="3219350"/>
            <a:ext cx="45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Пермутации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100" y="304800"/>
            <a:ext cx="3409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Microsoft Office PowerPoint</Application>
  <PresentationFormat>On-screen Show (16:9)</PresentationFormat>
  <Paragraphs>307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</vt:lpstr>
      <vt:lpstr>Consolas</vt:lpstr>
      <vt:lpstr>Noto Sans Symbols</vt:lpstr>
      <vt:lpstr>Master</vt:lpstr>
      <vt:lpstr>Master</vt:lpstr>
      <vt:lpstr>Комбинаторни алгоритми</vt:lpstr>
      <vt:lpstr>Съдържание</vt:lpstr>
      <vt:lpstr>Множества</vt:lpstr>
      <vt:lpstr>Множества</vt:lpstr>
      <vt:lpstr>Пермутации</vt:lpstr>
      <vt:lpstr>Пермутации без повторение</vt:lpstr>
      <vt:lpstr>Пермутации</vt:lpstr>
      <vt:lpstr>Пермутации без повторение</vt:lpstr>
      <vt:lpstr>Пермутации</vt:lpstr>
      <vt:lpstr>Пермутации без повторение </vt:lpstr>
      <vt:lpstr>Пермутации без повторение </vt:lpstr>
      <vt:lpstr>Пермутации: алгоритъм</vt:lpstr>
      <vt:lpstr>Генериране на пермутации</vt:lpstr>
      <vt:lpstr>Комбинации</vt:lpstr>
      <vt:lpstr>Комбинации без повторения</vt:lpstr>
      <vt:lpstr>Комбинации</vt:lpstr>
      <vt:lpstr>Комбинации без повторения</vt:lpstr>
      <vt:lpstr>Генериране на комбинации без повторения</vt:lpstr>
      <vt:lpstr>Вариации</vt:lpstr>
      <vt:lpstr>Вариации без повторения</vt:lpstr>
      <vt:lpstr>Вариации</vt:lpstr>
      <vt:lpstr>Вариации без повторения</vt:lpstr>
      <vt:lpstr>Упражнения:  генериране на комбинации и вариации</vt:lpstr>
      <vt:lpstr>Упражнения: генериране на комбинации и вариации</vt:lpstr>
      <vt:lpstr>Упражнения: генериране на комбинации и вариации</vt:lpstr>
      <vt:lpstr>Упражнения:  генериране на пермутации и  други комбинаторни обекти</vt:lpstr>
      <vt:lpstr>Упражнения: генериране на пермутации и други комбинаторни обекти</vt:lpstr>
      <vt:lpstr>Упражнения: генериране на пермутации и други комбинаторни обекти</vt:lpstr>
      <vt:lpstr>Упражнения: генериране на пермутации и други комбинаторни обекти</vt:lpstr>
      <vt:lpstr>Биномни коефициенти</vt:lpstr>
      <vt:lpstr>Биномни коефициенти</vt:lpstr>
      <vt:lpstr>Биномни коефициенти</vt:lpstr>
      <vt:lpstr>Биномни коефициенти</vt:lpstr>
      <vt:lpstr>Биномни коефициенти - решение</vt:lpstr>
      <vt:lpstr>Триъгълник на Паскал</vt:lpstr>
      <vt:lpstr>Триъгълник на Паскал</vt:lpstr>
      <vt:lpstr>Триъгълник на Паскал</vt:lpstr>
      <vt:lpstr>Триъгълник на Паскал</vt:lpstr>
      <vt:lpstr>Триъгълник на Паскал</vt:lpstr>
      <vt:lpstr>Триъгълник на Паскал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Комбинаторни алгоритми</dc:title>
  <cp:lastModifiedBy>Никола Вълчанов</cp:lastModifiedBy>
  <cp:revision>1</cp:revision>
  <dcterms:modified xsi:type="dcterms:W3CDTF">2019-08-26T09:52:24Z</dcterms:modified>
</cp:coreProperties>
</file>