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9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tableStyles" Target="tableStyle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5f6f1e2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5f6f1e2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f09e22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f09e22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85f360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85f360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a85f3607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a85f3607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a85f3607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a85f3607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a85f3607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a85f3607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a85f3607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ea85f3607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85f3607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85f3607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ea85f3607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ea85f3607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6f09e2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6f09e2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a85f3607_2_4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5ea85f3607_2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a85f3607_2_5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5ea85f3607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ea85f3607_2_54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5ea85f3607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ea85f3607_2_5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5ea85f3607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ea85f3607_2_59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5ea85f3607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ea85f3607_2_6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5ea85f3607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a85f3607_2_64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5ea85f3607_2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a85f3607_2_6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5ea85f3607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ea85f3607_2_6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5ea85f3607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a85f360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a85f360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ea85f3607_2_7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5ea85f3607_2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ea85f3607_2_74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5ea85f3607_2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ea85f3607_2_77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5ea85f3607_2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ea85f3607_2_80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g5ea85f3607_2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ea85f3607_2_8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5ea85f3607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ea85f3607_2_8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g5ea85f3607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ea85f3607_2_87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5ea85f3607_2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ea85f3607_2_90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g5ea85f3607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5ea85f3607_4_6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958" name="Google Shape;958;g5ea85f3607_4_6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r>
              <a:rPr lang="en"/>
              <a:t>##</a:t>
            </a:r>
            <a:endParaRPr/>
          </a:p>
        </p:txBody>
      </p:sp>
      <p:sp>
        <p:nvSpPr>
          <p:cNvPr id="959" name="Google Shape;959;g5ea85f360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g5ea85f3607_4_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ea85f3607_4_3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5ea85f3607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85f36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85f36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ea85f3607_4_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5ea85f3607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a85f3607_4_15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g5ea85f3607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a85f3607_4_1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g5ea85f3607_4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ea85f3607_4_2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g5ea85f3607_4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ea85f3607_4_2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g5ea85f3607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ea85f3607_4_2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5ea85f3607_4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ea85f3607_4_3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g5ea85f3607_4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5ea85f3607_4_36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g5ea85f3607_4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a85f3607_4_39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g5ea85f3607_4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a85f360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a85f360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ea85f3607_4_43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g5ea85f3607_4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ea85f3607_4_4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g5ea85f3607_4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5ea85f3607_4_5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g5ea85f3607_4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5ea85f3607_4_5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g5ea85f3607_4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ea85f3607_4_6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g5ea85f3607_4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ea85f3607_4_6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g5ea85f3607_4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ea85f3607_4_7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g5ea85f3607_4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ea85f3607_4_8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g5ea85f3607_4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5ea85f3607_4_89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g5ea85f3607_4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5ea85f3607_4_9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g5ea85f3607_4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a85f360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a85f3607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5ea85f3607_4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5ea85f3607_4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ea85f3607_4_1123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952" name="Google Shape;1952;g5ea85f3607_4_1123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r>
              <a:rPr lang="en"/>
              <a:t>##</a:t>
            </a:r>
            <a:endParaRPr/>
          </a:p>
        </p:txBody>
      </p:sp>
      <p:sp>
        <p:nvSpPr>
          <p:cNvPr id="1953" name="Google Shape;1953;g5ea85f3607_4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4" name="Google Shape;1954;g5ea85f3607_4_11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eab2fd98f_0_26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5eab2fd9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5ea85f3607_4_124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g5ea85f3607_4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5eab2fd98f_0_2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g5eab2fd98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ea85f3607_4_12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g5ea85f3607_4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eab2fd98f_0_2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g5eab2fd98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eab2fd98f_0_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g5eab2fd9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5eab2fd98f_0_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g5eab2fd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eab2fd98f_0_3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5eab2fd9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eab2fd98f_0_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g5eab2fd9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5eab2fd98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5eab2fd98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5eab2fd98f_0_1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g5eab2fd98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5eab2fd98f_0_13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g5eab2fd9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eab2fd98f_0_1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g5eab2fd98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eab2fd98f_0_1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g5eab2fd9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5eab2fd98f_0_18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81" name="Google Shape;2181;g5eab2fd98f_0_185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82" name="Google Shape;2182;g5eab2fd98f_0_185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r>
              <a:rPr lang="en"/>
              <a:t>##</a:t>
            </a:r>
            <a:endParaRPr/>
          </a:p>
        </p:txBody>
      </p:sp>
      <p:sp>
        <p:nvSpPr>
          <p:cNvPr id="2183" name="Google Shape;2183;g5eab2fd98f_0_185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4" name="Google Shape;2184;g5eab2fd98f_0_1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5eab2fd98f_0_28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g5eab2fd98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eab2fd98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eab2fd98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eab2fd98f_0_37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5eab2fd98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6f09e2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6f09e2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5eab2fd98f_0_38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g5eab2fd98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5eab2fd98f_0_4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g5eab2fd98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5eab2fd98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5eab2fd98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5eab2fd98f_0_62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g5eab2fd98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5eab2fd98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5eab2fd98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e6f09e2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e6f09e2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5e6f09e2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5e6f09e2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5fe074b4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5fe074b4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a85f360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a85f360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5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dt" idx="10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3079" y="171450"/>
            <a:ext cx="163164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3079" y="171450"/>
            <a:ext cx="163164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731" y="195750"/>
            <a:ext cx="1537599" cy="50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>
            <a:hlinkClick r:id="rId4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28" name="Google Shape;128;p21">
            <a:hlinkClick r:id="rId5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29" name="Google Shape;129;p21">
            <a:hlinkClick r:id="rId6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0" name="Google Shape;130;p21">
            <a:hlinkClick r:id="rId7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1" name="Google Shape;131;p21">
            <a:hlinkClick r:id="rId8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2" name="Google Shape;132;p21">
            <a:hlinkClick r:id="rId9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3" name="Google Shape;133;p21">
            <a:hlinkClick r:id="rId10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4" name="Google Shape;134;p21">
            <a:hlinkClick r:id="rId11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135" name="Google Shape;135;p21">
            <a:hlinkClick r:id="rId12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632286">
            <a:off x="342857" y="1803844"/>
            <a:ext cx="1754208" cy="1796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141647" y="4893751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1061085" y="4893751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77068" y="4893751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42847" y="863342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cs.usfca.edu/~galles/visualization/BTre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Дървовидни структури от данни и алгоритми върху тях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3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title="CC-BY-NC-SA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Възлите на двоичните дървета имат по не повече от две разклонения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Няма правила за подредба на елементите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Наредени (сортирани) двоични дървета (правила за подредба на възлите)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Двоични дървета за търсене (частен случай на сортирани дървета):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Лявото разклонение на всеки възел има по-малка стойност от стойността на възела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Дясното разклонение на всеки възел има по-голяма стойност от стойността на възела.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Двоични дървета</a:t>
            </a:r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850" y="1469600"/>
            <a:ext cx="2204300" cy="2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Всеки възел е дърво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Възлите имат 0 или много деца, които също са дървета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540297" y="2519873"/>
            <a:ext cx="8093400" cy="24780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4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24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 value</a:t>
            </a: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24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IList&lt;Tree&lt;T&gt;&gt; children</a:t>
            </a: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lang="en" sz="24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4170340" y="2974360"/>
            <a:ext cx="1427700" cy="62910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Стойността на възела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6193654" y="4255700"/>
            <a:ext cx="2328900" cy="62460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Списък с възли - деца (поддървета)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Структурата Tree&lt;T&gt; - 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5771381" y="2172644"/>
            <a:ext cx="1855500" cy="437700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Tree&lt;int&gt;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35249" y="1945361"/>
            <a:ext cx="8616909" cy="2994670"/>
            <a:chOff x="582697" y="2359762"/>
            <a:chExt cx="10969967" cy="3812438"/>
          </a:xfrm>
        </p:grpSpPr>
        <p:grpSp>
          <p:nvGrpSpPr>
            <p:cNvPr id="362" name="Google Shape;362;p35"/>
            <p:cNvGrpSpPr/>
            <p:nvPr/>
          </p:nvGrpSpPr>
          <p:grpSpPr>
            <a:xfrm>
              <a:off x="4544065" y="2359762"/>
              <a:ext cx="2336216" cy="525285"/>
              <a:chOff x="3048000" y="1371600"/>
              <a:chExt cx="1752600" cy="381000"/>
            </a:xfrm>
          </p:grpSpPr>
          <p:sp>
            <p:nvSpPr>
              <p:cNvPr id="363" name="Google Shape;363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5" name="Google Shape;365;p35"/>
            <p:cNvGrpSpPr/>
            <p:nvPr/>
          </p:nvGrpSpPr>
          <p:grpSpPr>
            <a:xfrm>
              <a:off x="1598432" y="3581400"/>
              <a:ext cx="2336216" cy="533400"/>
              <a:chOff x="3048000" y="1371600"/>
              <a:chExt cx="1752600" cy="3810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8" name="Google Shape;368;p35"/>
            <p:cNvGrpSpPr/>
            <p:nvPr/>
          </p:nvGrpSpPr>
          <p:grpSpPr>
            <a:xfrm>
              <a:off x="4544065" y="3581400"/>
              <a:ext cx="2336216" cy="533400"/>
              <a:chOff x="3048000" y="1371600"/>
              <a:chExt cx="1752600" cy="381000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</a:t>
                </a: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>
              <a:off x="7489698" y="3581400"/>
              <a:ext cx="2336216" cy="533400"/>
              <a:chOff x="3048000" y="1371600"/>
              <a:chExt cx="1752600" cy="381000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14</a:t>
                </a: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74" name="Google Shape;374;p35"/>
            <p:cNvCxnSpPr/>
            <p:nvPr/>
          </p:nvCxnSpPr>
          <p:spPr>
            <a:xfrm flipH="1">
              <a:off x="3934712" y="2885025"/>
              <a:ext cx="16263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5" name="Google Shape;375;p35"/>
            <p:cNvCxnSpPr>
              <a:stCxn id="364" idx="2"/>
            </p:cNvCxnSpPr>
            <p:nvPr/>
          </p:nvCxnSpPr>
          <p:spPr>
            <a:xfrm flipH="1">
              <a:off x="5940397" y="2885047"/>
              <a:ext cx="76500" cy="6963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6" name="Google Shape;376;p35"/>
            <p:cNvCxnSpPr/>
            <p:nvPr/>
          </p:nvCxnSpPr>
          <p:spPr>
            <a:xfrm>
              <a:off x="6399212" y="2885025"/>
              <a:ext cx="10905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77" name="Google Shape;377;p35"/>
            <p:cNvGrpSpPr/>
            <p:nvPr/>
          </p:nvGrpSpPr>
          <p:grpSpPr>
            <a:xfrm>
              <a:off x="582697" y="4800600"/>
              <a:ext cx="2336216" cy="457200"/>
              <a:chOff x="3048000" y="1371600"/>
              <a:chExt cx="1752600" cy="381000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0" name="Google Shape;380;p35"/>
            <p:cNvGrpSpPr/>
            <p:nvPr/>
          </p:nvGrpSpPr>
          <p:grpSpPr>
            <a:xfrm>
              <a:off x="2004726" y="5638800"/>
              <a:ext cx="2336216" cy="533400"/>
              <a:chOff x="3048000" y="1371600"/>
              <a:chExt cx="1752600" cy="381000"/>
            </a:xfrm>
          </p:grpSpPr>
          <p:sp>
            <p:nvSpPr>
              <p:cNvPr id="381" name="Google Shape;381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3" name="Google Shape;383;p35"/>
            <p:cNvGrpSpPr/>
            <p:nvPr/>
          </p:nvGrpSpPr>
          <p:grpSpPr>
            <a:xfrm>
              <a:off x="3528329" y="4800600"/>
              <a:ext cx="2336216" cy="457200"/>
              <a:chOff x="3048000" y="1371600"/>
              <a:chExt cx="1752600" cy="3810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31</a:t>
                </a: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6" name="Google Shape;386;p35"/>
            <p:cNvGrpSpPr/>
            <p:nvPr/>
          </p:nvGrpSpPr>
          <p:grpSpPr>
            <a:xfrm>
              <a:off x="6475455" y="4800600"/>
              <a:ext cx="2336216" cy="457200"/>
              <a:chOff x="3048000" y="1371600"/>
              <a:chExt cx="1752600" cy="381000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23</a:t>
                </a:r>
                <a:endParaRPr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9" name="Google Shape;389;p35"/>
            <p:cNvGrpSpPr/>
            <p:nvPr/>
          </p:nvGrpSpPr>
          <p:grpSpPr>
            <a:xfrm>
              <a:off x="9216448" y="4800600"/>
              <a:ext cx="2336216" cy="457200"/>
              <a:chOff x="3048000" y="1371600"/>
              <a:chExt cx="1752600" cy="381000"/>
            </a:xfrm>
          </p:grpSpPr>
          <p:sp>
            <p:nvSpPr>
              <p:cNvPr id="390" name="Google Shape;390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15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92" name="Google Shape;392;p35"/>
            <p:cNvCxnSpPr/>
            <p:nvPr/>
          </p:nvCxnSpPr>
          <p:spPr>
            <a:xfrm flipH="1">
              <a:off x="8380412" y="4114800"/>
              <a:ext cx="1524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3" name="Google Shape;393;p35"/>
            <p:cNvCxnSpPr>
              <a:endCxn id="390" idx="0"/>
            </p:cNvCxnSpPr>
            <p:nvPr/>
          </p:nvCxnSpPr>
          <p:spPr>
            <a:xfrm>
              <a:off x="9371172" y="4114800"/>
              <a:ext cx="1500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4" name="Google Shape;394;p35"/>
            <p:cNvCxnSpPr/>
            <p:nvPr/>
          </p:nvCxnSpPr>
          <p:spPr>
            <a:xfrm flipH="1">
              <a:off x="2513024" y="4114800"/>
              <a:ext cx="1011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5" name="Google Shape;395;p35"/>
            <p:cNvCxnSpPr/>
            <p:nvPr/>
          </p:nvCxnSpPr>
          <p:spPr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6" name="Google Shape;396;p35"/>
            <p:cNvCxnSpPr>
              <a:endCxn id="384" idx="0"/>
            </p:cNvCxnSpPr>
            <p:nvPr/>
          </p:nvCxnSpPr>
          <p:spPr>
            <a:xfrm>
              <a:off x="3655753" y="4114800"/>
              <a:ext cx="1773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97" name="Google Shape;397;p35"/>
          <p:cNvSpPr/>
          <p:nvPr/>
        </p:nvSpPr>
        <p:spPr>
          <a:xfrm>
            <a:off x="1202114" y="1770152"/>
            <a:ext cx="1755300" cy="437700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value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4706974" y="1466025"/>
            <a:ext cx="4221300" cy="437700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IList&lt;Tree&lt;int&gt;&gt; children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Реализирайте възел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75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Създайте рекурсивно дефинирана структура описваща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311700" y="2128075"/>
            <a:ext cx="8721900" cy="2908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4945937" y="2417109"/>
            <a:ext cx="3771376" cy="2365617"/>
            <a:chOff x="4114800" y="2007160"/>
            <a:chExt cx="3677598" cy="3044552"/>
          </a:xfrm>
        </p:grpSpPr>
        <p:sp>
          <p:nvSpPr>
            <p:cNvPr id="407" name="Google Shape;407;p3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3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3" name="Google Shape;413;p3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" name="Google Shape;414;p3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" name="Google Shape;415;p3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6" name="Google Shape;416;p3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7" name="Google Shape;417;p3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36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3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36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" name="Google Shape;422;p3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3" name="Google Shape;423;p3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75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Отпечатайте на конзолата елементите на дърво с 2 интервала отместване за всяко следващо ниво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311700" y="2128075"/>
            <a:ext cx="8721900" cy="2908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965" y="2128075"/>
            <a:ext cx="1215634" cy="2908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Решение: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1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Рекурсивен алгоритъм за обхождане на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311700" y="2128075"/>
            <a:ext cx="8721900" cy="2908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class Tree&lt;T&gt;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sz="17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(int indent = 0)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Console.Write(new string(' ', 2 * indent));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Console.WriteLine(this.Value);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foreach (var child in this.Children)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child.Print</a:t>
            </a: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(indent + 1);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965" y="2128075"/>
            <a:ext cx="1215634" cy="2908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100853" y="3714750"/>
            <a:ext cx="8955741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Обхождане на дървовидни структури</a:t>
            </a:r>
            <a:endParaRPr sz="3500"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Обхождане в ширина (BFS) и дълбочина (DFS)</a:t>
            </a:r>
            <a:endParaRPr sz="2800"/>
          </a:p>
        </p:txBody>
      </p:sp>
      <p:pic>
        <p:nvPicPr>
          <p:cNvPr id="446" name="Google Shape;4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393" y="1303574"/>
            <a:ext cx="2760358" cy="21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250" y="1285700"/>
            <a:ext cx="2668037" cy="215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39332">
            <a:off x="2835466" y="1025066"/>
            <a:ext cx="3072420" cy="245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на дървовидни структури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на дърво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представлява посещаването на всеки негов възел точно по веднъж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Последователността на обхождането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може да варира, в зависимост от алгоритъма за обхождане: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(DFS):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Първо се посещават наследниците на възела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Стандартна реализация - чрез рекурсия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(BFS):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Първо се посещава най-близкия възел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Стандартна реализация - чрез опашка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дълбочина (DFS)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84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2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DFS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Посещават се всички негови деца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Ако възела няма деца или всички негови деца са вече обходени се обработва стойността му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237875" y="3130109"/>
            <a:ext cx="4233300" cy="17421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DFS (</a:t>
            </a:r>
            <a:r>
              <a:rPr lang="en" sz="1800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for each child </a:t>
            </a:r>
            <a:r>
              <a:rPr lang="en" sz="1800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1800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  DFS(</a:t>
            </a:r>
            <a:r>
              <a:rPr lang="en" sz="1800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print </a:t>
            </a:r>
            <a:r>
              <a:rPr lang="en" sz="1800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4910581" y="2314633"/>
            <a:ext cx="4043676" cy="2732641"/>
            <a:chOff x="6462723" y="2389496"/>
            <a:chExt cx="4889572" cy="3782725"/>
          </a:xfrm>
        </p:grpSpPr>
        <p:sp>
          <p:nvSpPr>
            <p:cNvPr id="463" name="Google Shape;463;p41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41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" name="Google Shape;469;p41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" name="Google Shape;470;p41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Google Shape;471;p41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41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3" name="Google Shape;473;p41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41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6" name="Google Shape;476;p41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41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8" name="Google Shape;478;p41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9" name="Google Shape;479;p41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41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41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1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3" name="Google Shape;483;p41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5" name="Google Shape;485;p41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6" name="Google Shape;486;p41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7" name="Google Shape;487;p41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8" name="Google Shape;488;p41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3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/>
              <a:t>Дървета и дървовидни структури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▪"/>
            </a:pPr>
            <a:r>
              <a:rPr lang="en" sz="2000"/>
              <a:t>Подредени двоични дървета, балансирани дървета, В-дървета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структура от данни “дърво”, използване на класове и библиотеки за дървовидни структури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Обхождания в дълбочина и ширина (DFS и BFS)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обхождане в дълбочина (DFS)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обхождане в ширина (BFS)</a:t>
            </a:r>
            <a:endParaRPr sz="2000"/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9" y="24012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1)</a:t>
            </a:r>
            <a:endParaRPr/>
          </a:p>
        </p:txBody>
      </p:sp>
      <p:grpSp>
        <p:nvGrpSpPr>
          <p:cNvPr id="495" name="Google Shape;495;p42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3" name="Google Shape;513;p42"/>
          <p:cNvSpPr/>
          <p:nvPr/>
        </p:nvSpPr>
        <p:spPr>
          <a:xfrm>
            <a:off x="3820048" y="1621971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6174450" y="1171750"/>
            <a:ext cx="2569500" cy="77550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Стартираме DFS от корена на дървото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228600" lvl="0" indent="-228600" algn="l" rtl="0"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2)</a:t>
            </a:r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522" name="Google Shape;522;p43"/>
            <p:cNvCxnSpPr/>
            <p:nvPr/>
          </p:nvCxnSpPr>
          <p:spPr>
            <a:xfrm flipH="1">
              <a:off x="5315624" y="2540560"/>
              <a:ext cx="637500" cy="765300"/>
            </a:xfrm>
            <a:prstGeom prst="straightConnector1">
              <a:avLst/>
            </a:prstGeom>
            <a:noFill/>
            <a:ln w="69850" cap="sq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23" name="Google Shape;523;p4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528" name="Google Shape;528;p4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4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4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4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532" name="Google Shape;532;p4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4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535" name="Google Shape;535;p4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4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4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538" name="Google Shape;538;p4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9" name="Google Shape;539;p43"/>
          <p:cNvSpPr/>
          <p:nvPr/>
        </p:nvSpPr>
        <p:spPr>
          <a:xfrm>
            <a:off x="2855244" y="2853790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6014273" y="1171750"/>
            <a:ext cx="2686800" cy="775500"/>
          </a:xfrm>
          <a:prstGeom prst="wedgeRoundRectCallout">
            <a:avLst>
              <a:gd name="adj1" fmla="val -124286"/>
              <a:gd name="adj2" fmla="val 15678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</a:t>
            </a:r>
            <a:endParaRPr/>
          </a:p>
          <a:p>
            <a:pPr marL="228600" lvl="0" indent="-228600" algn="l" rtl="0"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3)</a:t>
            </a: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548" name="Google Shape;548;p4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49" name="Google Shape;549;p4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50" name="Google Shape;550;p4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555" name="Google Shape;555;p4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8" name="Google Shape;558;p4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559" name="Google Shape;559;p4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0" name="Google Shape;560;p4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562" name="Google Shape;562;p4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4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564" name="Google Shape;564;p4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5" name="Google Shape;565;p44"/>
          <p:cNvSpPr/>
          <p:nvPr/>
        </p:nvSpPr>
        <p:spPr>
          <a:xfrm>
            <a:off x="2043491" y="40784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6014274" y="1171750"/>
            <a:ext cx="2651400" cy="775500"/>
          </a:xfrm>
          <a:prstGeom prst="wedgeRoundRectCallout">
            <a:avLst>
              <a:gd name="adj1" fmla="val -158418"/>
              <a:gd name="adj2" fmla="val 30325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4)</a:t>
            </a:r>
            <a:endParaRPr/>
          </a:p>
        </p:txBody>
      </p:sp>
      <p:grpSp>
        <p:nvGrpSpPr>
          <p:cNvPr id="573" name="Google Shape;573;p45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574" name="Google Shape;574;p4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75" name="Google Shape;575;p4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76" name="Google Shape;576;p4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581" name="Google Shape;581;p4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4" name="Google Shape;584;p4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585" name="Google Shape;585;p4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6" name="Google Shape;586;p4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588" name="Google Shape;588;p4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9" name="Google Shape;589;p4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590" name="Google Shape;590;p4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1" name="Google Shape;591;p45"/>
          <p:cNvSpPr/>
          <p:nvPr/>
        </p:nvSpPr>
        <p:spPr>
          <a:xfrm>
            <a:off x="2855244" y="2853790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5658925" y="89975"/>
            <a:ext cx="3339900" cy="1632600"/>
          </a:xfrm>
          <a:prstGeom prst="wedgeRoundRectCallout">
            <a:avLst>
              <a:gd name="adj1" fmla="val -99834"/>
              <a:gd name="adj2" fmla="val 11643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12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98" name="Google Shape;598;p46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5)</a:t>
            </a:r>
            <a:endParaRPr/>
          </a:p>
        </p:txBody>
      </p:sp>
      <p:grpSp>
        <p:nvGrpSpPr>
          <p:cNvPr id="599" name="Google Shape;599;p46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600" name="Google Shape;600;p4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02" name="Google Shape;602;p4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607" name="Google Shape;607;p4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0" name="Google Shape;610;p4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611" name="Google Shape;611;p4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2" name="Google Shape;612;p4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614" name="Google Shape;614;p4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6" name="Google Shape;616;p4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</p:grpSp>
      <p:sp>
        <p:nvSpPr>
          <p:cNvPr id="617" name="Google Shape;617;p46"/>
          <p:cNvSpPr/>
          <p:nvPr/>
        </p:nvSpPr>
        <p:spPr>
          <a:xfrm rot="-5400000">
            <a:off x="3507292" y="457992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6014274" y="1171750"/>
            <a:ext cx="2651400" cy="775500"/>
          </a:xfrm>
          <a:prstGeom prst="wedgeRoundRectCallout">
            <a:avLst>
              <a:gd name="adj1" fmla="val -130127"/>
              <a:gd name="adj2" fmla="val 30739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24" name="Google Shape;624;p47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6)</a:t>
            </a:r>
            <a:endParaRPr/>
          </a:p>
        </p:txBody>
      </p:sp>
      <p:grpSp>
        <p:nvGrpSpPr>
          <p:cNvPr id="625" name="Google Shape;625;p47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626" name="Google Shape;626;p4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27" name="Google Shape;627;p4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632" name="Google Shape;632;p4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3" name="Google Shape;633;p4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4" name="Google Shape;634;p4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5" name="Google Shape;635;p4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636" name="Google Shape;636;p4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7" name="Google Shape;637;p4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639" name="Google Shape;639;p4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40" name="Google Shape;640;p4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1" name="Google Shape;641;p4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642" name="Google Shape;642;p4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43" name="Google Shape;643;p47"/>
          <p:cNvSpPr/>
          <p:nvPr/>
        </p:nvSpPr>
        <p:spPr>
          <a:xfrm>
            <a:off x="2855244" y="2853790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87846"/>
              <a:gd name="adj2" fmla="val 11285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31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50" name="Google Shape;650;p48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7)</a:t>
            </a:r>
            <a:endParaRPr/>
          </a:p>
        </p:txBody>
      </p:sp>
      <p:grpSp>
        <p:nvGrpSpPr>
          <p:cNvPr id="651" name="Google Shape;651;p48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652" name="Google Shape;652;p4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5340698" y="3774833"/>
              <a:ext cx="475500" cy="711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54" name="Google Shape;654;p4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659" name="Google Shape;659;p4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2" name="Google Shape;662;p4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663" name="Google Shape;663;p4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4" name="Google Shape;664;p4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666" name="Google Shape;666;p4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67" name="Google Shape;667;p4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668" name="Google Shape;668;p4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69" name="Google Shape;669;p48"/>
          <p:cNvSpPr/>
          <p:nvPr/>
        </p:nvSpPr>
        <p:spPr>
          <a:xfrm rot="-5400000">
            <a:off x="4260920" y="457992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6014273" y="1171750"/>
            <a:ext cx="2708400" cy="775500"/>
          </a:xfrm>
          <a:prstGeom prst="wedgeRoundRectCallout">
            <a:avLst>
              <a:gd name="adj1" fmla="val -97217"/>
              <a:gd name="adj2" fmla="val 29104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</a:t>
            </a:r>
            <a:endParaRPr/>
          </a:p>
        </p:txBody>
      </p:sp>
      <p:sp>
        <p:nvSpPr>
          <p:cNvPr id="676" name="Google Shape;676;p49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8)</a:t>
            </a:r>
            <a:endParaRPr/>
          </a:p>
        </p:txBody>
      </p:sp>
      <p:grpSp>
        <p:nvGrpSpPr>
          <p:cNvPr id="677" name="Google Shape;677;p49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678" name="Google Shape;678;p4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79" name="Google Shape;679;p4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684" name="Google Shape;684;p4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5" name="Google Shape;685;p4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6" name="Google Shape;686;p4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7" name="Google Shape;687;p4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688" name="Google Shape;688;p4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9" name="Google Shape;689;p4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691" name="Google Shape;691;p4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92" name="Google Shape;692;p4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93" name="Google Shape;693;p4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694" name="Google Shape;694;p4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95" name="Google Shape;695;p49"/>
          <p:cNvSpPr/>
          <p:nvPr/>
        </p:nvSpPr>
        <p:spPr>
          <a:xfrm>
            <a:off x="2855244" y="2853790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87846"/>
              <a:gd name="adj2" fmla="val 11285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9)</a:t>
            </a:r>
            <a:endParaRPr/>
          </a:p>
        </p:txBody>
      </p:sp>
      <p:grpSp>
        <p:nvGrpSpPr>
          <p:cNvPr id="703" name="Google Shape;703;p50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704" name="Google Shape;704;p5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709" name="Google Shape;709;p5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5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5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5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3" name="Google Shape;713;p5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714" name="Google Shape;714;p5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5" name="Google Shape;715;p5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717" name="Google Shape;717;p5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8" name="Google Shape;718;p5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5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720" name="Google Shape;720;p5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21" name="Google Shape;721;p50"/>
          <p:cNvSpPr/>
          <p:nvPr/>
        </p:nvSpPr>
        <p:spPr>
          <a:xfrm>
            <a:off x="3771691" y="16153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87846"/>
              <a:gd name="adj2" fmla="val 11285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21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10)</a:t>
            </a:r>
            <a:endParaRPr/>
          </a:p>
        </p:txBody>
      </p:sp>
      <p:grpSp>
        <p:nvGrpSpPr>
          <p:cNvPr id="729" name="Google Shape;729;p51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730" name="Google Shape;730;p5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31" name="Google Shape;731;p5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736" name="Google Shape;736;p51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37" name="Google Shape;737;p5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8" name="Google Shape;738;p5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9" name="Google Shape;739;p5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0" name="Google Shape;740;p5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743" name="Google Shape;743;p5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51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45" name="Google Shape;745;p5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746" name="Google Shape;746;p5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7" name="Google Shape;747;p51"/>
          <p:cNvSpPr/>
          <p:nvPr/>
        </p:nvSpPr>
        <p:spPr>
          <a:xfrm rot="-5400000">
            <a:off x="4477796" y="3352764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1"/>
          <p:cNvSpPr/>
          <p:nvPr/>
        </p:nvSpPr>
        <p:spPr>
          <a:xfrm>
            <a:off x="6014273" y="1171750"/>
            <a:ext cx="2708400" cy="775500"/>
          </a:xfrm>
          <a:prstGeom prst="wedgeRoundRectCallout">
            <a:avLst>
              <a:gd name="adj1" fmla="val -92833"/>
              <a:gd name="adj2" fmla="val 1623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-1" y="3714750"/>
            <a:ext cx="9009529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924" y="1149507"/>
            <a:ext cx="6422256" cy="24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54" name="Google Shape;754;p5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11)</a:t>
            </a:r>
            <a:endParaRPr/>
          </a:p>
        </p:txBody>
      </p:sp>
      <p:grpSp>
        <p:nvGrpSpPr>
          <p:cNvPr id="755" name="Google Shape;755;p52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756" name="Google Shape;756;p5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761" name="Google Shape;761;p5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62" name="Google Shape;762;p5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3" name="Google Shape;763;p5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4" name="Google Shape;764;p5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5" name="Google Shape;765;p5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766" name="Google Shape;766;p5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67" name="Google Shape;767;p5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769" name="Google Shape;769;p5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70" name="Google Shape;770;p5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71" name="Google Shape;771;p5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772" name="Google Shape;772;p5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73" name="Google Shape;773;p52"/>
          <p:cNvSpPr/>
          <p:nvPr/>
        </p:nvSpPr>
        <p:spPr>
          <a:xfrm flipH="1">
            <a:off x="5049878" y="16153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2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66605"/>
              <a:gd name="adj2" fmla="val 274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80" name="Google Shape;780;p53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12)</a:t>
            </a: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cxnSp>
          <p:nvCxnSpPr>
            <p:cNvPr id="782" name="Google Shape;782;p53"/>
            <p:cNvCxnSpPr/>
            <p:nvPr/>
          </p:nvCxnSpPr>
          <p:spPr>
            <a:xfrm>
              <a:off x="6292850" y="2515160"/>
              <a:ext cx="670800" cy="790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83" name="Google Shape;783;p5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788" name="Google Shape;788;p5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89" name="Google Shape;789;p5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0" name="Google Shape;790;p5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1" name="Google Shape;791;p5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792" name="Google Shape;792;p5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3" name="Google Shape;793;p5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795" name="Google Shape;795;p5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96" name="Google Shape;796;p5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7" name="Google Shape;797;p5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798" name="Google Shape;798;p5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53"/>
          <p:cNvSpPr/>
          <p:nvPr/>
        </p:nvSpPr>
        <p:spPr>
          <a:xfrm flipH="1">
            <a:off x="6071600" y="2864676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3"/>
          <p:cNvSpPr/>
          <p:nvPr/>
        </p:nvSpPr>
        <p:spPr>
          <a:xfrm>
            <a:off x="6014273" y="1171750"/>
            <a:ext cx="2879700" cy="775500"/>
          </a:xfrm>
          <a:prstGeom prst="wedgeRoundRectCallout">
            <a:avLst>
              <a:gd name="adj1" fmla="val -55628"/>
              <a:gd name="adj2" fmla="val 14011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4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23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13)</a:t>
            </a:r>
            <a:endParaRPr/>
          </a:p>
        </p:txBody>
      </p:sp>
      <p:sp>
        <p:nvSpPr>
          <p:cNvPr id="807" name="Google Shape;807;p54"/>
          <p:cNvSpPr/>
          <p:nvPr/>
        </p:nvSpPr>
        <p:spPr>
          <a:xfrm rot="-5400000">
            <a:off x="5088236" y="4567986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54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809" name="Google Shape;809;p5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814" name="Google Shape;814;p5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15" name="Google Shape;815;p5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6" name="Google Shape;816;p5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7" name="Google Shape;817;p5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8" name="Google Shape;818;p5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819" name="Google Shape;819;p5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0" name="Google Shape;820;p5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822" name="Google Shape;822;p5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23" name="Google Shape;823;p5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4" name="Google Shape;824;p5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825" name="Google Shape;825;p5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6" name="Google Shape;826;p54"/>
          <p:cNvSpPr/>
          <p:nvPr/>
        </p:nvSpPr>
        <p:spPr>
          <a:xfrm>
            <a:off x="6014273" y="1171750"/>
            <a:ext cx="2686800" cy="775500"/>
          </a:xfrm>
          <a:prstGeom prst="wedgeRoundRectCallout">
            <a:avLst>
              <a:gd name="adj1" fmla="val -69221"/>
              <a:gd name="adj2" fmla="val 2993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32" name="Google Shape;832;p5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14)</a:t>
            </a:r>
            <a:endParaRPr/>
          </a:p>
        </p:txBody>
      </p:sp>
      <p:grpSp>
        <p:nvGrpSpPr>
          <p:cNvPr id="833" name="Google Shape;833;p55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834" name="Google Shape;834;p5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839" name="Google Shape;839;p5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0" name="Google Shape;840;p5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1" name="Google Shape;841;p5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2" name="Google Shape;842;p5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43" name="Google Shape;843;p5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844" name="Google Shape;844;p5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5" name="Google Shape;845;p5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847" name="Google Shape;847;p5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8" name="Google Shape;848;p5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9" name="Google Shape;849;p5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850" name="Google Shape;850;p5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51" name="Google Shape;851;p55"/>
          <p:cNvSpPr/>
          <p:nvPr/>
        </p:nvSpPr>
        <p:spPr>
          <a:xfrm flipH="1">
            <a:off x="6071600" y="2864676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39538"/>
              <a:gd name="adj2" fmla="val 1066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6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58" name="Google Shape;858;p56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15)</a:t>
            </a:r>
            <a:endParaRPr/>
          </a:p>
        </p:txBody>
      </p:sp>
      <p:grpSp>
        <p:nvGrpSpPr>
          <p:cNvPr id="859" name="Google Shape;859;p56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860" name="Google Shape;860;p5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865" name="Google Shape;865;p5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6" name="Google Shape;866;p5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7" name="Google Shape;867;p5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8" name="Google Shape;868;p5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9" name="Google Shape;869;p5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870" name="Google Shape;870;p5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1" name="Google Shape;871;p5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873" name="Google Shape;873;p5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74" name="Google Shape;874;p5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5" name="Google Shape;875;p5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876" name="Google Shape;876;p5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77" name="Google Shape;877;p56"/>
          <p:cNvSpPr/>
          <p:nvPr/>
        </p:nvSpPr>
        <p:spPr>
          <a:xfrm flipH="1">
            <a:off x="6430329" y="4057544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6"/>
          <p:cNvSpPr/>
          <p:nvPr/>
        </p:nvSpPr>
        <p:spPr>
          <a:xfrm>
            <a:off x="6014273" y="1171750"/>
            <a:ext cx="2922600" cy="775500"/>
          </a:xfrm>
          <a:prstGeom prst="wedgeRoundRectCallout">
            <a:avLst>
              <a:gd name="adj1" fmla="val -44156"/>
              <a:gd name="adj2" fmla="val 30766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</a:t>
            </a:r>
            <a:endParaRPr/>
          </a:p>
        </p:txBody>
      </p:sp>
      <p:sp>
        <p:nvSpPr>
          <p:cNvPr id="884" name="Google Shape;884;p57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16)</a:t>
            </a:r>
            <a:endParaRPr/>
          </a:p>
        </p:txBody>
      </p:sp>
      <p:grpSp>
        <p:nvGrpSpPr>
          <p:cNvPr id="885" name="Google Shape;885;p57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886" name="Google Shape;886;p5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891" name="Google Shape;891;p5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5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893;p5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5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5" name="Google Shape;895;p5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896" name="Google Shape;896;p5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7" name="Google Shape;897;p5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899" name="Google Shape;899;p5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00" name="Google Shape;900;p5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01" name="Google Shape;901;p5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902" name="Google Shape;902;p5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03" name="Google Shape;903;p57"/>
          <p:cNvSpPr/>
          <p:nvPr/>
        </p:nvSpPr>
        <p:spPr>
          <a:xfrm flipH="1">
            <a:off x="6071600" y="2864676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7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41120"/>
              <a:gd name="adj2" fmla="val 10323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 и принтираме стойността на последно посетения възел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</a:t>
            </a:r>
            <a:endParaRPr/>
          </a:p>
        </p:txBody>
      </p:sp>
      <p:sp>
        <p:nvSpPr>
          <p:cNvPr id="910" name="Google Shape;910;p58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17)</a:t>
            </a:r>
            <a:endParaRPr/>
          </a:p>
        </p:txBody>
      </p:sp>
      <p:grpSp>
        <p:nvGrpSpPr>
          <p:cNvPr id="911" name="Google Shape;911;p58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912" name="Google Shape;912;p5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916" name="Google Shape;916;p5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917" name="Google Shape;917;p5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9" name="Google Shape;919;p5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0" name="Google Shape;920;p5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1" name="Google Shape;921;p5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922" name="Google Shape;922;p5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3" name="Google Shape;923;p5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925" name="Google Shape;925;p5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6" name="Google Shape;926;p5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7" name="Google Shape;927;p5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928" name="Google Shape;928;p5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29" name="Google Shape;929;p58"/>
          <p:cNvSpPr/>
          <p:nvPr/>
        </p:nvSpPr>
        <p:spPr>
          <a:xfrm flipH="1">
            <a:off x="5049878" y="16153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58"/>
          <p:cNvSpPr/>
          <p:nvPr/>
        </p:nvSpPr>
        <p:spPr>
          <a:xfrm>
            <a:off x="5562275" y="240800"/>
            <a:ext cx="3489900" cy="1556100"/>
          </a:xfrm>
          <a:prstGeom prst="wedgeRoundRectCallout">
            <a:avLst>
              <a:gd name="adj1" fmla="val -66307"/>
              <a:gd name="adj2" fmla="val 328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9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(празен)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23, 6, 14, 7</a:t>
            </a:r>
            <a:endParaRPr/>
          </a:p>
        </p:txBody>
      </p:sp>
      <p:sp>
        <p:nvSpPr>
          <p:cNvPr id="936" name="Google Shape;936;p59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DFS в действие (стъпка 18)</a:t>
            </a:r>
            <a:endParaRPr/>
          </a:p>
        </p:txBody>
      </p:sp>
      <p:sp>
        <p:nvSpPr>
          <p:cNvPr id="937" name="Google Shape;937;p59"/>
          <p:cNvSpPr/>
          <p:nvPr/>
        </p:nvSpPr>
        <p:spPr>
          <a:xfrm>
            <a:off x="5282800" y="1107225"/>
            <a:ext cx="3611400" cy="775500"/>
          </a:xfrm>
          <a:prstGeom prst="wedgeRoundRectCallout">
            <a:avLst>
              <a:gd name="adj1" fmla="val -44362"/>
              <a:gd name="adj2" fmla="val 8692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дълбочина - </a:t>
            </a:r>
            <a:r>
              <a:rPr lang="en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8" name="Google Shape;938;p59"/>
          <p:cNvGrpSpPr/>
          <p:nvPr/>
        </p:nvGrpSpPr>
        <p:grpSpPr>
          <a:xfrm>
            <a:off x="2590799" y="1428650"/>
            <a:ext cx="3677598" cy="3028828"/>
            <a:chOff x="4114800" y="2007160"/>
            <a:chExt cx="3677598" cy="3048031"/>
          </a:xfrm>
        </p:grpSpPr>
        <p:sp>
          <p:nvSpPr>
            <p:cNvPr id="939" name="Google Shape;939;p5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944" name="Google Shape;944;p5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5" name="Google Shape;945;p5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6" name="Google Shape;946;p5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7" name="Google Shape;947;p5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48" name="Google Shape;948;p5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949" name="Google Shape;949;p5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0" name="Google Shape;950;p5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952" name="Google Shape;952;p5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53" name="Google Shape;953;p5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4" name="Google Shape;954;p5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955" name="Google Shape;955;p5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Обходете дърво от тип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r>
              <a:rPr lang="en"/>
              <a:t>, като дефинирате:</a:t>
            </a:r>
            <a:endParaRPr/>
          </a:p>
          <a:p>
            <a:pPr marL="457200" lvl="1" indent="-1714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IEnumerable&lt;T&gt; OrderDFS()</a:t>
            </a:r>
            <a:r>
              <a:rPr lang="en"/>
              <a:t>, който връща елементите на дървото по поредността на обхождане с DFS</a:t>
            </a:r>
            <a:endParaRPr/>
          </a:p>
        </p:txBody>
      </p:sp>
      <p:sp>
        <p:nvSpPr>
          <p:cNvPr id="963" name="Google Shape;963;p60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709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Задача: Извличане на елементи от дърво (DFS)</a:t>
            </a:r>
            <a:endParaRPr/>
          </a:p>
        </p:txBody>
      </p:sp>
      <p:sp>
        <p:nvSpPr>
          <p:cNvPr id="964" name="Google Shape;964;p60"/>
          <p:cNvSpPr/>
          <p:nvPr/>
        </p:nvSpPr>
        <p:spPr>
          <a:xfrm>
            <a:off x="3782260" y="3429000"/>
            <a:ext cx="342900" cy="34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0"/>
          <p:cNvSpPr/>
          <p:nvPr/>
        </p:nvSpPr>
        <p:spPr>
          <a:xfrm>
            <a:off x="4672999" y="3421555"/>
            <a:ext cx="4032300" cy="3576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1 12 31 19 21 23 6 14 7</a:t>
            </a:r>
            <a:endParaRPr sz="1100"/>
          </a:p>
        </p:txBody>
      </p:sp>
      <p:grpSp>
        <p:nvGrpSpPr>
          <p:cNvPr id="966" name="Google Shape;966;p60"/>
          <p:cNvGrpSpPr/>
          <p:nvPr/>
        </p:nvGrpSpPr>
        <p:grpSpPr>
          <a:xfrm>
            <a:off x="697746" y="2590651"/>
            <a:ext cx="2769967" cy="2206082"/>
            <a:chOff x="4114800" y="2007160"/>
            <a:chExt cx="3677598" cy="3044552"/>
          </a:xfrm>
        </p:grpSpPr>
        <p:cxnSp>
          <p:nvCxnSpPr>
            <p:cNvPr id="967" name="Google Shape;967;p6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6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9" name="Google Shape;969;p6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0" name="Google Shape;970;p6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1" name="Google Shape;971;p6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2" name="Google Shape;972;p60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4" name="Google Shape;974;p6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5" name="Google Shape;975;p60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6" name="Google Shape;976;p6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7" name="Google Shape;977;p6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8" name="Google Shape;978;p6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1"/>
          <p:cNvSpPr/>
          <p:nvPr/>
        </p:nvSpPr>
        <p:spPr>
          <a:xfrm>
            <a:off x="477733" y="816183"/>
            <a:ext cx="8210100" cy="40416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25" tIns="81025" rIns="108025" bIns="8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IEnumerable&lt;T&gt; OrderDFS()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List&lt;T&gt; order = new List&lt;T&gt;();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this, order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order;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void DFS(Tree&lt;T&gt; tree, List&lt;T&gt; order)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foreach (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child in tree.Children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child, order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order.Add(tree.Value);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989" name="Google Shape;989;p61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709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Задача: Извличане на елементи от дърво (DFS)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Дървовидните структури от данни са: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Разклонени йерархични структури от данни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Изградени от възли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Всеки възел е свързан с други възли (разклонения на дървото)</a:t>
            </a:r>
            <a:endParaRPr sz="2000"/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653859" y="2782257"/>
            <a:ext cx="2717442" cy="2082366"/>
            <a:chOff x="2845389" y="3634852"/>
            <a:chExt cx="3185374" cy="2530829"/>
          </a:xfrm>
        </p:grpSpPr>
        <p:cxnSp>
          <p:nvCxnSpPr>
            <p:cNvPr id="168" name="Google Shape;168;p26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6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6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6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4526866" y="2782219"/>
            <a:ext cx="2729379" cy="2082230"/>
            <a:chOff x="4623619" y="2007160"/>
            <a:chExt cx="2931034" cy="2423170"/>
          </a:xfrm>
        </p:grpSpPr>
        <p:sp>
          <p:nvSpPr>
            <p:cNvPr id="182" name="Google Shape;182;p26"/>
            <p:cNvSpPr/>
            <p:nvPr/>
          </p:nvSpPr>
          <p:spPr>
            <a:xfrm>
              <a:off x="5778290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577489" y="2887373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018202" y="28817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183940" y="386453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976253" y="384888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flipH="1">
              <a:off x="5508741" y="2488255"/>
              <a:ext cx="3720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26"/>
            <p:cNvCxnSpPr/>
            <p:nvPr/>
          </p:nvCxnSpPr>
          <p:spPr>
            <a:xfrm flipH="1">
              <a:off x="6499184" y="3420189"/>
              <a:ext cx="2610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6992759" y="3420189"/>
              <a:ext cx="2064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6290070" y="2488255"/>
              <a:ext cx="4083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5406949" y="384108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623619" y="38410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6"/>
            <p:cNvCxnSpPr/>
            <p:nvPr/>
          </p:nvCxnSpPr>
          <p:spPr>
            <a:xfrm flipH="1">
              <a:off x="4919552" y="3420189"/>
              <a:ext cx="2343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5431313" y="3420189"/>
              <a:ext cx="216300" cy="43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7020083" y="2696599"/>
            <a:ext cx="1761900" cy="479400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Двоично дърво</a:t>
            </a:r>
            <a:endParaRPr sz="150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261527" y="2696599"/>
            <a:ext cx="850200" cy="479400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Дърво</a:t>
            </a:r>
            <a:endParaRPr sz="150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2400">
                <a:solidFill>
                  <a:srgbClr val="F8D49E"/>
                </a:solidFill>
                <a:latin typeface="Cambria"/>
                <a:ea typeface="Cambria"/>
                <a:cs typeface="Cambria"/>
                <a:sym typeface="Cambria"/>
              </a:rPr>
              <a:t>BFS</a:t>
            </a:r>
            <a:r>
              <a:rPr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Обработва се стойността на възела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Посещават се всички съседните възли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5" name="Google Shape;995;p6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ширина (BFS)</a:t>
            </a:r>
            <a:endParaRPr/>
          </a:p>
        </p:txBody>
      </p:sp>
      <p:sp>
        <p:nvSpPr>
          <p:cNvPr id="996" name="Google Shape;996;p62"/>
          <p:cNvSpPr/>
          <p:nvPr/>
        </p:nvSpPr>
        <p:spPr>
          <a:xfrm>
            <a:off x="609600" y="2228314"/>
            <a:ext cx="4032300" cy="26661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BFS (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queue 🡨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1600" b="1" i="1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while queue not empty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🡨 queue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print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queue 🡨 </a:t>
            </a:r>
            <a:r>
              <a:rPr lang="en" sz="1600" b="1" i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600" b="1" i="1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97" name="Google Shape;997;p62"/>
          <p:cNvGrpSpPr/>
          <p:nvPr/>
        </p:nvGrpSpPr>
        <p:grpSpPr>
          <a:xfrm>
            <a:off x="4962665" y="1753580"/>
            <a:ext cx="3668157" cy="2932747"/>
            <a:chOff x="6462723" y="2389496"/>
            <a:chExt cx="4889572" cy="3782725"/>
          </a:xfrm>
        </p:grpSpPr>
        <p:sp>
          <p:nvSpPr>
            <p:cNvPr id="998" name="Google Shape;998;p62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3" name="Google Shape;1003;p62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4" name="Google Shape;1004;p62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5" name="Google Shape;1005;p62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6" name="Google Shape;1006;p62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7" name="Google Shape;1007;p62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8" name="Google Shape;1008;p62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9" name="Google Shape;1009;p62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1" name="Google Shape;1011;p62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2" name="Google Shape;1012;p62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3" name="Google Shape;1013;p62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4" name="Google Shape;1014;p62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5" name="Google Shape;1015;p62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100"/>
            </a:p>
          </p:txBody>
        </p:sp>
        <p:sp>
          <p:nvSpPr>
            <p:cNvPr id="1016" name="Google Shape;1016;p62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sp>
          <p:nvSpPr>
            <p:cNvPr id="1017" name="Google Shape;1017;p62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018" name="Google Shape;1018;p62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100"/>
            </a:p>
          </p:txBody>
        </p:sp>
        <p:sp>
          <p:nvSpPr>
            <p:cNvPr id="1019" name="Google Shape;1019;p62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100"/>
            </a:p>
          </p:txBody>
        </p:sp>
        <p:sp>
          <p:nvSpPr>
            <p:cNvPr id="1020" name="Google Shape;1020;p62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100"/>
            </a:p>
          </p:txBody>
        </p:sp>
        <p:sp>
          <p:nvSpPr>
            <p:cNvPr id="1021" name="Google Shape;1021;p62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100"/>
            </a:p>
          </p:txBody>
        </p:sp>
        <p:sp>
          <p:nvSpPr>
            <p:cNvPr id="1022" name="Google Shape;1022;p62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100"/>
            </a:p>
          </p:txBody>
        </p:sp>
        <p:sp>
          <p:nvSpPr>
            <p:cNvPr id="1023" name="Google Shape;1023;p62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1)</a:t>
            </a:r>
            <a:endParaRPr/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3780156" y="17296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5979325" y="1143000"/>
            <a:ext cx="2968200" cy="968100"/>
          </a:xfrm>
          <a:prstGeom prst="wedgeRoundRectCallout">
            <a:avLst>
              <a:gd name="adj1" fmla="val -83936"/>
              <a:gd name="adj2" fmla="val -31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Първоначално добавяме корена в опашката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2)</a:t>
            </a:r>
            <a:endParaRPr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sp>
          <p:nvSpPr>
            <p:cNvPr id="1057" name="Google Shape;1057;p6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062" name="Google Shape;1062;p6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3" name="Google Shape;1063;p6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4" name="Google Shape;1064;p6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5" name="Google Shape;1065;p6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6" name="Google Shape;1066;p6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1067" name="Google Shape;1067;p6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8" name="Google Shape;1068;p6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070" name="Google Shape;1070;p6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6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2" name="Google Shape;1072;p6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073" name="Google Shape;1073;p6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4" name="Google Shape;1074;p64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075" name="Google Shape;1075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6" name="Google Shape;1076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077" name="Google Shape;1077;p64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078" name="Google Shape;1078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9" name="Google Shape;1079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080" name="Google Shape;1080;p64"/>
          <p:cNvSpPr/>
          <p:nvPr/>
        </p:nvSpPr>
        <p:spPr>
          <a:xfrm>
            <a:off x="3780156" y="17296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4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89891"/>
              <a:gd name="adj2" fmla="val 339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87" name="Google Shape;1087;p6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3)</a:t>
            </a:r>
            <a:endParaRPr/>
          </a:p>
        </p:txBody>
      </p:sp>
      <p:grpSp>
        <p:nvGrpSpPr>
          <p:cNvPr id="1088" name="Google Shape;1088;p65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089" name="Google Shape;1089;p6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090" name="Google Shape;1090;p6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091" name="Google Shape;1091;p6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1092" name="Google Shape;1092;p6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093" name="Google Shape;1093;p6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094" name="Google Shape;1094;p6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095" name="Google Shape;1095;p6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6" name="Google Shape;1096;p6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7" name="Google Shape;1097;p6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8" name="Google Shape;1098;p6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cxnSp>
          <p:nvCxnSpPr>
            <p:cNvPr id="1099" name="Google Shape;1099;p6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0" name="Google Shape;1100;p6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101" name="Google Shape;1101;p6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102" name="Google Shape;1102;p6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3" name="Google Shape;1103;p6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4" name="Google Shape;1104;p6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105" name="Google Shape;1105;p6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06" name="Google Shape;1106;p65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107" name="Google Shape;1107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08" name="Google Shape;1108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09" name="Google Shape;1109;p65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110" name="Google Shape;1110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11" name="Google Shape;1111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12" name="Google Shape;1112;p65"/>
          <p:cNvSpPr/>
          <p:nvPr/>
        </p:nvSpPr>
        <p:spPr>
          <a:xfrm>
            <a:off x="3780156" y="17296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5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102499"/>
              <a:gd name="adj2" fmla="val 1220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6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19" name="Google Shape;1119;p66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4)</a:t>
            </a:r>
            <a:endParaRPr/>
          </a:p>
        </p:txBody>
      </p:sp>
      <p:grpSp>
        <p:nvGrpSpPr>
          <p:cNvPr id="1120" name="Google Shape;1120;p66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121" name="Google Shape;1121;p6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22" name="Google Shape;1122;p6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127" name="Google Shape;1127;p6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8" name="Google Shape;1128;p6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6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0" name="Google Shape;1130;p6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131" name="Google Shape;1131;p6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133" name="Google Shape;1133;p6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4" name="Google Shape;1134;p6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5" name="Google Shape;1135;p6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136" name="Google Shape;1136;p6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6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</p:grpSp>
      <p:grpSp>
        <p:nvGrpSpPr>
          <p:cNvPr id="1138" name="Google Shape;1138;p66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139" name="Google Shape;1139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0" name="Google Shape;1140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41" name="Google Shape;1141;p66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142" name="Google Shape;1142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3" name="Google Shape;1143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44" name="Google Shape;1144;p66"/>
          <p:cNvSpPr/>
          <p:nvPr/>
        </p:nvSpPr>
        <p:spPr>
          <a:xfrm>
            <a:off x="3780156" y="17296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6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77890"/>
              <a:gd name="adj2" fmla="val 12799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51" name="Google Shape;1151;p67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5)</a:t>
            </a:r>
            <a:endParaRPr/>
          </a:p>
        </p:txBody>
      </p:sp>
      <p:grpSp>
        <p:nvGrpSpPr>
          <p:cNvPr id="1152" name="Google Shape;1152;p67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153" name="Google Shape;1153;p6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54" name="Google Shape;1154;p6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158" name="Google Shape;1158;p6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9" name="Google Shape;1159;p6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0" name="Google Shape;1160;p67"/>
            <p:cNvCxnSpPr/>
            <p:nvPr/>
          </p:nvCxnSpPr>
          <p:spPr>
            <a:xfrm>
              <a:off x="6293186" y="2502836"/>
              <a:ext cx="670200" cy="803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1161" name="Google Shape;1161;p6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62" name="Google Shape;1162;p6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163" name="Google Shape;1163;p6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164" name="Google Shape;1164;p6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5" name="Google Shape;1165;p6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6" name="Google Shape;1166;p6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167" name="Google Shape;1167;p6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8" name="Google Shape;1168;p6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169" name="Google Shape;1169;p6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170" name="Google Shape;1170;p67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171" name="Google Shape;1171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2" name="Google Shape;1172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73" name="Google Shape;1173;p67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174" name="Google Shape;1174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5" name="Google Shape;1175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76" name="Google Shape;1176;p67"/>
          <p:cNvSpPr/>
          <p:nvPr/>
        </p:nvSpPr>
        <p:spPr>
          <a:xfrm>
            <a:off x="3780156" y="172966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67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46016"/>
              <a:gd name="adj2" fmla="val 11313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8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183" name="Google Shape;1183;p68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6)</a:t>
            </a:r>
            <a:endParaRPr/>
          </a:p>
        </p:txBody>
      </p:sp>
      <p:grpSp>
        <p:nvGrpSpPr>
          <p:cNvPr id="1184" name="Google Shape;1184;p68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185" name="Google Shape;1185;p6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86" name="Google Shape;1186;p6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190" name="Google Shape;1190;p6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1" name="Google Shape;1191;p6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6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6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94" name="Google Shape;1194;p6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196" name="Google Shape;1196;p6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7" name="Google Shape;1197;p6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8" name="Google Shape;1198;p6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199" name="Google Shape;1199;p6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0" name="Google Shape;1200;p6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202" name="Google Shape;1202;p68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203" name="Google Shape;1203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4" name="Google Shape;1204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5" name="Google Shape;1205;p68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206" name="Google Shape;1206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7" name="Google Shape;1207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8" name="Google Shape;1208;p68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209" name="Google Shape;1209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0" name="Google Shape;1210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11" name="Google Shape;1211;p68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212" name="Google Shape;1212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3" name="Google Shape;1213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14" name="Google Shape;1214;p68"/>
          <p:cNvSpPr/>
          <p:nvPr/>
        </p:nvSpPr>
        <p:spPr>
          <a:xfrm>
            <a:off x="2825874" y="297571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8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124311"/>
              <a:gd name="adj2" fmla="val 1350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9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21" name="Google Shape;1221;p69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7)</a:t>
            </a:r>
            <a:endParaRPr/>
          </a:p>
        </p:txBody>
      </p:sp>
      <p:grpSp>
        <p:nvGrpSpPr>
          <p:cNvPr id="1222" name="Google Shape;1222;p69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223" name="Google Shape;1223;p6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6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225" name="Google Shape;1225;p6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226" name="Google Shape;1226;p6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227" name="Google Shape;1227;p6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228" name="Google Shape;1228;p6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9" name="Google Shape;1229;p6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0" name="Google Shape;1230;p6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31" name="Google Shape;1231;p6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32" name="Google Shape;1232;p6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233" name="Google Shape;1233;p6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234" name="Google Shape;1234;p6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" name="Google Shape;1235;p6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6" name="Google Shape;1236;p6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237" name="Google Shape;1237;p6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8" name="Google Shape;1238;p6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239" name="Google Shape;1239;p6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240" name="Google Shape;1240;p69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241" name="Google Shape;1241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2" name="Google Shape;1242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3" name="Google Shape;1243;p69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244" name="Google Shape;1244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5" name="Google Shape;1245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6" name="Google Shape;1246;p69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247" name="Google Shape;1247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8" name="Google Shape;1248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9" name="Google Shape;1249;p69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250" name="Google Shape;1250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51" name="Google Shape;1251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52" name="Google Shape;1252;p69"/>
          <p:cNvSpPr/>
          <p:nvPr/>
        </p:nvSpPr>
        <p:spPr>
          <a:xfrm>
            <a:off x="2825874" y="297571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9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128420"/>
              <a:gd name="adj2" fmla="val 2308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0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59" name="Google Shape;1259;p70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8)</a:t>
            </a:r>
            <a:endParaRPr/>
          </a:p>
        </p:txBody>
      </p:sp>
      <p:grpSp>
        <p:nvGrpSpPr>
          <p:cNvPr id="1260" name="Google Shape;1260;p70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261" name="Google Shape;1261;p7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2" name="Google Shape;1262;p7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263" name="Google Shape;1263;p7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264" name="Google Shape;1264;p7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265" name="Google Shape;1265;p7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266" name="Google Shape;1266;p7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7" name="Google Shape;1267;p7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8" name="Google Shape;1268;p7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70" name="Google Shape;1270;p7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271" name="Google Shape;1271;p7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272" name="Google Shape;1272;p7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73" name="Google Shape;1273;p7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4" name="Google Shape;1274;p7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275" name="Google Shape;1275;p7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6" name="Google Shape;1276;p7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278" name="Google Shape;1278;p70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279" name="Google Shape;1279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0" name="Google Shape;1280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1" name="Google Shape;1281;p70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282" name="Google Shape;1282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3" name="Google Shape;1283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4" name="Google Shape;1284;p70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285" name="Google Shape;1285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6" name="Google Shape;1286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7" name="Google Shape;1287;p70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288" name="Google Shape;1288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9" name="Google Shape;1289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90" name="Google Shape;1290;p70"/>
          <p:cNvSpPr/>
          <p:nvPr/>
        </p:nvSpPr>
        <p:spPr>
          <a:xfrm>
            <a:off x="2825874" y="297571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105201"/>
              <a:gd name="adj2" fmla="val 2349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1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97" name="Google Shape;1297;p71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9)</a:t>
            </a:r>
            <a:endParaRPr/>
          </a:p>
        </p:txBody>
      </p:sp>
      <p:grpSp>
        <p:nvGrpSpPr>
          <p:cNvPr id="1298" name="Google Shape;1298;p71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299" name="Google Shape;1299;p7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0" name="Google Shape;1300;p7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301" name="Google Shape;1301;p7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302" name="Google Shape;1302;p7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303" name="Google Shape;1303;p7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304" name="Google Shape;1304;p7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5" name="Google Shape;1305;p7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6" name="Google Shape;1306;p7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07" name="Google Shape;1307;p7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8" name="Google Shape;1308;p7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309" name="Google Shape;1309;p7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310" name="Google Shape;1310;p7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11" name="Google Shape;1311;p7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2" name="Google Shape;1312;p7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313" name="Google Shape;1313;p7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14" name="Google Shape;1314;p7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315" name="Google Shape;1315;p7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316" name="Google Shape;1316;p71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317" name="Google Shape;1317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18" name="Google Shape;1318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19" name="Google Shape;1319;p71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320" name="Google Shape;1320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1" name="Google Shape;1321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2" name="Google Shape;1322;p71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323" name="Google Shape;1323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4" name="Google Shape;1324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5" name="Google Shape;1325;p71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326" name="Google Shape;1326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7" name="Google Shape;1327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28" name="Google Shape;1328;p71"/>
          <p:cNvSpPr/>
          <p:nvPr/>
        </p:nvSpPr>
        <p:spPr>
          <a:xfrm>
            <a:off x="2825874" y="2975717"/>
            <a:ext cx="3810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71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83171"/>
              <a:gd name="adj2" fmla="val 22706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Дървовидните структури от данни: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 sz="2000">
                <a:solidFill>
                  <a:srgbClr val="F6D18E"/>
                </a:solidFill>
              </a:rPr>
              <a:t>Дървета</a:t>
            </a:r>
            <a:r>
              <a:rPr lang="en" sz="2000"/>
              <a:t> - двоични, балансирани, подредени и др.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 sz="2000">
                <a:solidFill>
                  <a:srgbClr val="F6D18E"/>
                </a:solidFill>
              </a:rPr>
              <a:t>Графи</a:t>
            </a:r>
            <a:r>
              <a:rPr lang="en" sz="2000"/>
              <a:t> - ориентирани, неориентирани, с тегла и др. </a:t>
            </a:r>
            <a:endParaRPr sz="200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 sz="2000">
                <a:solidFill>
                  <a:srgbClr val="F6D18E"/>
                </a:solidFill>
              </a:rPr>
              <a:t>Мрежи</a:t>
            </a:r>
            <a:r>
              <a:rPr lang="en" sz="2000"/>
              <a:t> - графи с особени свойства</a:t>
            </a:r>
            <a:endParaRPr sz="2000"/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203" name="Google Shape;203;p27"/>
          <p:cNvGrpSpPr/>
          <p:nvPr/>
        </p:nvGrpSpPr>
        <p:grpSpPr>
          <a:xfrm>
            <a:off x="5721122" y="3226181"/>
            <a:ext cx="2876114" cy="1810067"/>
            <a:chOff x="5274985" y="1094133"/>
            <a:chExt cx="3422315" cy="2433867"/>
          </a:xfrm>
        </p:grpSpPr>
        <p:sp>
          <p:nvSpPr>
            <p:cNvPr id="204" name="Google Shape;204;p27"/>
            <p:cNvSpPr/>
            <p:nvPr/>
          </p:nvSpPr>
          <p:spPr>
            <a:xfrm>
              <a:off x="7122557" y="112395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629400" y="21336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8077200" y="19050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486400" y="1371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410200" y="27432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620000" y="29718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6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0" name="Google Shape;210;p27"/>
            <p:cNvCxnSpPr>
              <a:stCxn id="207" idx="6"/>
              <a:endCxn id="204" idx="2"/>
            </p:cNvCxnSpPr>
            <p:nvPr/>
          </p:nvCxnSpPr>
          <p:spPr>
            <a:xfrm rot="10800000" flipH="1">
              <a:off x="6074700" y="1401900"/>
              <a:ext cx="1047600" cy="247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1" name="Google Shape;211;p27"/>
            <p:cNvCxnSpPr>
              <a:stCxn id="208" idx="6"/>
              <a:endCxn id="205" idx="3"/>
            </p:cNvCxnSpPr>
            <p:nvPr/>
          </p:nvCxnSpPr>
          <p:spPr>
            <a:xfrm rot="10800000" flipH="1">
              <a:off x="5968200" y="2608200"/>
              <a:ext cx="752100" cy="413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2" name="Google Shape;212;p27"/>
            <p:cNvCxnSpPr>
              <a:stCxn id="204" idx="5"/>
              <a:endCxn id="206" idx="1"/>
            </p:cNvCxnSpPr>
            <p:nvPr/>
          </p:nvCxnSpPr>
          <p:spPr>
            <a:xfrm>
              <a:off x="7598840" y="1598696"/>
              <a:ext cx="569100" cy="387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3" name="Google Shape;213;p27"/>
            <p:cNvCxnSpPr>
              <a:stCxn id="205" idx="5"/>
              <a:endCxn id="209" idx="1"/>
            </p:cNvCxnSpPr>
            <p:nvPr/>
          </p:nvCxnSpPr>
          <p:spPr>
            <a:xfrm>
              <a:off x="7158688" y="2608346"/>
              <a:ext cx="543000" cy="44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4" name="Google Shape;214;p27"/>
            <p:cNvCxnSpPr>
              <a:stCxn id="205" idx="6"/>
              <a:endCxn id="206" idx="2"/>
            </p:cNvCxnSpPr>
            <p:nvPr/>
          </p:nvCxnSpPr>
          <p:spPr>
            <a:xfrm rot="10800000" flipH="1">
              <a:off x="7249500" y="2183100"/>
              <a:ext cx="827700" cy="228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5" name="Google Shape;215;p27"/>
            <p:cNvCxnSpPr>
              <a:stCxn id="207" idx="5"/>
              <a:endCxn id="205" idx="1"/>
            </p:cNvCxnSpPr>
            <p:nvPr/>
          </p:nvCxnSpPr>
          <p:spPr>
            <a:xfrm>
              <a:off x="5988545" y="1846346"/>
              <a:ext cx="731700" cy="368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6" name="Google Shape;216;p27"/>
            <p:cNvCxnSpPr>
              <a:stCxn id="207" idx="4"/>
              <a:endCxn id="208" idx="0"/>
            </p:cNvCxnSpPr>
            <p:nvPr/>
          </p:nvCxnSpPr>
          <p:spPr>
            <a:xfrm flipH="1">
              <a:off x="5689050" y="1927800"/>
              <a:ext cx="91500" cy="815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8577550" y="2421420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18" name="Google Shape;218;p27"/>
            <p:cNvSpPr txBox="1"/>
            <p:nvPr/>
          </p:nvSpPr>
          <p:spPr>
            <a:xfrm rot="-818014">
              <a:off x="6237872" y="1171327"/>
              <a:ext cx="693645" cy="323211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1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(20)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 rot="1988661">
              <a:off x="7702422" y="1540669"/>
              <a:ext cx="777503" cy="3231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(10)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 rot="-5035956">
              <a:off x="5009768" y="2166843"/>
              <a:ext cx="862833" cy="24257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</a:t>
              </a:r>
              <a:endParaRPr sz="12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(15)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 rot="-1740026">
              <a:off x="5935058" y="2564016"/>
              <a:ext cx="647255" cy="32308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(30)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7"/>
            <p:cNvSpPr txBox="1"/>
            <p:nvPr/>
          </p:nvSpPr>
          <p:spPr>
            <a:xfrm rot="2304376">
              <a:off x="7254866" y="2565025"/>
              <a:ext cx="709395" cy="3230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(5)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 rot="-924125">
              <a:off x="7280094" y="1902238"/>
              <a:ext cx="882183" cy="32300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20(20)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 rot="1626690">
              <a:off x="6164216" y="1718065"/>
              <a:ext cx="647103" cy="32321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 (40)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564549" y="3345970"/>
            <a:ext cx="4022270" cy="1550017"/>
            <a:chOff x="3686175" y="4114785"/>
            <a:chExt cx="4924425" cy="2286161"/>
          </a:xfrm>
        </p:grpSpPr>
        <p:sp>
          <p:nvSpPr>
            <p:cNvPr id="226" name="Google Shape;226;p27"/>
            <p:cNvSpPr/>
            <p:nvPr/>
          </p:nvSpPr>
          <p:spPr>
            <a:xfrm>
              <a:off x="7074914" y="4114785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268877" y="572118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942808" y="5041554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7928573" y="44958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507666" y="4300138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6832" y="5721177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7446931" y="5844746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3" name="Google Shape;233;p27"/>
            <p:cNvCxnSpPr>
              <a:stCxn id="230" idx="6"/>
              <a:endCxn id="226" idx="2"/>
            </p:cNvCxnSpPr>
            <p:nvPr/>
          </p:nvCxnSpPr>
          <p:spPr>
            <a:xfrm rot="10800000" flipH="1">
              <a:off x="6095966" y="4392838"/>
              <a:ext cx="978900" cy="185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4" name="Google Shape;234;p27"/>
            <p:cNvCxnSpPr>
              <a:stCxn id="227" idx="7"/>
              <a:endCxn id="228" idx="3"/>
            </p:cNvCxnSpPr>
            <p:nvPr/>
          </p:nvCxnSpPr>
          <p:spPr>
            <a:xfrm rot="10800000" flipH="1">
              <a:off x="6745160" y="5516434"/>
              <a:ext cx="288300" cy="286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5" name="Google Shape;235;p27"/>
            <p:cNvCxnSpPr>
              <a:stCxn id="226" idx="4"/>
              <a:endCxn id="228" idx="0"/>
            </p:cNvCxnSpPr>
            <p:nvPr/>
          </p:nvCxnSpPr>
          <p:spPr>
            <a:xfrm flipH="1">
              <a:off x="7252814" y="4670985"/>
              <a:ext cx="101100" cy="370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6" name="Google Shape;236;p27"/>
            <p:cNvCxnSpPr>
              <a:stCxn id="228" idx="4"/>
              <a:endCxn id="232" idx="1"/>
            </p:cNvCxnSpPr>
            <p:nvPr/>
          </p:nvCxnSpPr>
          <p:spPr>
            <a:xfrm>
              <a:off x="7252858" y="5597754"/>
              <a:ext cx="275700" cy="32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7" name="Google Shape;237;p27"/>
            <p:cNvCxnSpPr>
              <a:stCxn id="228" idx="7"/>
            </p:cNvCxnSpPr>
            <p:nvPr/>
          </p:nvCxnSpPr>
          <p:spPr>
            <a:xfrm rot="10800000" flipH="1">
              <a:off x="7472096" y="4867108"/>
              <a:ext cx="471900" cy="255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230" idx="5"/>
              <a:endCxn id="228" idx="1"/>
            </p:cNvCxnSpPr>
            <p:nvPr/>
          </p:nvCxnSpPr>
          <p:spPr>
            <a:xfrm>
              <a:off x="6009811" y="4774884"/>
              <a:ext cx="1023600" cy="3483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227" idx="1"/>
            </p:cNvCxnSpPr>
            <p:nvPr/>
          </p:nvCxnSpPr>
          <p:spPr>
            <a:xfrm rot="10800000">
              <a:off x="5924294" y="4828834"/>
              <a:ext cx="426300" cy="973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0" name="Google Shape;240;p27"/>
            <p:cNvCxnSpPr>
              <a:stCxn id="231" idx="6"/>
              <a:endCxn id="227" idx="2"/>
            </p:cNvCxnSpPr>
            <p:nvPr/>
          </p:nvCxnSpPr>
          <p:spPr>
            <a:xfrm>
              <a:off x="5834832" y="5999277"/>
              <a:ext cx="434100" cy="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1" name="Google Shape;241;p27"/>
            <p:cNvCxnSpPr>
              <a:stCxn id="230" idx="4"/>
              <a:endCxn id="231" idx="0"/>
            </p:cNvCxnSpPr>
            <p:nvPr/>
          </p:nvCxnSpPr>
          <p:spPr>
            <a:xfrm flipH="1">
              <a:off x="5555816" y="4856338"/>
              <a:ext cx="246000" cy="86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8529907" y="5412255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3" name="Google Shape;243;p27"/>
            <p:cNvCxnSpPr/>
            <p:nvPr/>
          </p:nvCxnSpPr>
          <p:spPr>
            <a:xfrm>
              <a:off x="8019510" y="4987325"/>
              <a:ext cx="523500" cy="16500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4" name="Google Shape;244;p27"/>
            <p:cNvCxnSpPr/>
            <p:nvPr/>
          </p:nvCxnSpPr>
          <p:spPr>
            <a:xfrm rot="10800000">
              <a:off x="8497500" y="4913265"/>
              <a:ext cx="113100" cy="14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5" name="Google Shape;245;p27"/>
            <p:cNvSpPr/>
            <p:nvPr/>
          </p:nvSpPr>
          <p:spPr>
            <a:xfrm>
              <a:off x="4448175" y="47244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7"/>
            <p:cNvCxnSpPr>
              <a:stCxn id="245" idx="7"/>
              <a:endCxn id="230" idx="2"/>
            </p:cNvCxnSpPr>
            <p:nvPr/>
          </p:nvCxnSpPr>
          <p:spPr>
            <a:xfrm rot="10800000" flipH="1">
              <a:off x="4950320" y="4578454"/>
              <a:ext cx="557100" cy="227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7" name="Google Shape;247;p27"/>
            <p:cNvCxnSpPr>
              <a:stCxn id="245" idx="4"/>
              <a:endCxn id="231" idx="2"/>
            </p:cNvCxnSpPr>
            <p:nvPr/>
          </p:nvCxnSpPr>
          <p:spPr>
            <a:xfrm>
              <a:off x="4742325" y="5280600"/>
              <a:ext cx="534300" cy="718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8" name="Google Shape;248;p27"/>
            <p:cNvCxnSpPr>
              <a:stCxn id="231" idx="1"/>
              <a:endCxn id="245" idx="5"/>
            </p:cNvCxnSpPr>
            <p:nvPr/>
          </p:nvCxnSpPr>
          <p:spPr>
            <a:xfrm rot="10800000">
              <a:off x="4950549" y="5199031"/>
              <a:ext cx="408000" cy="603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9" name="Google Shape;249;p27"/>
            <p:cNvSpPr/>
            <p:nvPr/>
          </p:nvSpPr>
          <p:spPr>
            <a:xfrm>
              <a:off x="3686175" y="5562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7"/>
            <p:cNvCxnSpPr>
              <a:stCxn id="249" idx="7"/>
              <a:endCxn id="245" idx="3"/>
            </p:cNvCxnSpPr>
            <p:nvPr/>
          </p:nvCxnSpPr>
          <p:spPr>
            <a:xfrm rot="10800000" flipH="1">
              <a:off x="4188320" y="5199454"/>
              <a:ext cx="345900" cy="444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51" name="Google Shape;251;p27"/>
          <p:cNvSpPr/>
          <p:nvPr/>
        </p:nvSpPr>
        <p:spPr>
          <a:xfrm>
            <a:off x="311700" y="3223574"/>
            <a:ext cx="906600" cy="375000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Граф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760790" y="2743074"/>
            <a:ext cx="1214700" cy="375000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Мрежа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</a:t>
            </a:r>
            <a:endParaRPr/>
          </a:p>
        </p:txBody>
      </p:sp>
      <p:sp>
        <p:nvSpPr>
          <p:cNvPr id="1335" name="Google Shape;1335;p7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10)</a:t>
            </a:r>
            <a:endParaRPr/>
          </a:p>
        </p:txBody>
      </p:sp>
      <p:grpSp>
        <p:nvGrpSpPr>
          <p:cNvPr id="1336" name="Google Shape;1336;p72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337" name="Google Shape;1337;p72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38" name="Google Shape;1338;p7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339" name="Google Shape;1339;p7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340" name="Google Shape;1340;p7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341" name="Google Shape;1341;p7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342" name="Google Shape;1342;p7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3" name="Google Shape;1343;p7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4" name="Google Shape;1344;p7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5" name="Google Shape;1345;p7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46" name="Google Shape;1346;p7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348" name="Google Shape;1348;p7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9" name="Google Shape;1349;p72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0" name="Google Shape;1350;p7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351" name="Google Shape;1351;p7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2" name="Google Shape;1352;p7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354" name="Google Shape;1354;p72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355" name="Google Shape;1355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6" name="Google Shape;1356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57" name="Google Shape;1357;p72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358" name="Google Shape;1358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9" name="Google Shape;1359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0" name="Google Shape;1360;p72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361" name="Google Shape;1361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2" name="Google Shape;1362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3" name="Google Shape;1363;p72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364" name="Google Shape;1364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5" name="Google Shape;1365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6" name="Google Shape;1366;p72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367" name="Google Shape;1367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8" name="Google Shape;1368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9" name="Google Shape;1369;p72"/>
          <p:cNvGrpSpPr/>
          <p:nvPr/>
        </p:nvGrpSpPr>
        <p:grpSpPr>
          <a:xfrm>
            <a:off x="4369966" y="2852126"/>
            <a:ext cx="481020" cy="457200"/>
            <a:chOff x="1066800" y="2819400"/>
            <a:chExt cx="228600" cy="304800"/>
          </a:xfrm>
        </p:grpSpPr>
        <p:cxnSp>
          <p:nvCxnSpPr>
            <p:cNvPr id="1370" name="Google Shape;1370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71" name="Google Shape;1371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72" name="Google Shape;1372;p72"/>
          <p:cNvSpPr/>
          <p:nvPr/>
        </p:nvSpPr>
        <p:spPr>
          <a:xfrm rot="-5400000">
            <a:off x="4477796" y="348975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72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88383"/>
              <a:gd name="adj2" fmla="val 11718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grpSp>
        <p:nvGrpSpPr>
          <p:cNvPr id="1379" name="Google Shape;1379;p73"/>
          <p:cNvGrpSpPr/>
          <p:nvPr/>
        </p:nvGrpSpPr>
        <p:grpSpPr>
          <a:xfrm>
            <a:off x="2590799" y="1542950"/>
            <a:ext cx="3677598" cy="3028828"/>
            <a:chOff x="4114800" y="2007160"/>
            <a:chExt cx="3677598" cy="3048031"/>
          </a:xfrm>
        </p:grpSpPr>
        <p:cxnSp>
          <p:nvCxnSpPr>
            <p:cNvPr id="1380" name="Google Shape;1380;p73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7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385" name="Google Shape;1385;p7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6" name="Google Shape;1386;p7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7" name="Google Shape;1387;p7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88" name="Google Shape;1388;p7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9" name="Google Shape;1389;p7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391" name="Google Shape;1391;p7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92" name="Google Shape;1392;p73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3" name="Google Shape;1393;p7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394" name="Google Shape;1394;p7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5" name="Google Shape;1395;p7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sp>
        <p:nvSpPr>
          <p:cNvPr id="1397" name="Google Shape;1397;p73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11)</a:t>
            </a:r>
            <a:endParaRPr/>
          </a:p>
        </p:txBody>
      </p:sp>
      <p:grpSp>
        <p:nvGrpSpPr>
          <p:cNvPr id="1398" name="Google Shape;1398;p73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399" name="Google Shape;1399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0" name="Google Shape;1400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1" name="Google Shape;1401;p73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402" name="Google Shape;1402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3" name="Google Shape;1403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4" name="Google Shape;1404;p73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405" name="Google Shape;1405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6" name="Google Shape;1406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7" name="Google Shape;1407;p73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408" name="Google Shape;1408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9" name="Google Shape;1409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0" name="Google Shape;1410;p73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411" name="Google Shape;1411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2" name="Google Shape;1412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3" name="Google Shape;1413;p73"/>
          <p:cNvGrpSpPr/>
          <p:nvPr/>
        </p:nvGrpSpPr>
        <p:grpSpPr>
          <a:xfrm>
            <a:off x="4369966" y="2852126"/>
            <a:ext cx="481020" cy="457200"/>
            <a:chOff x="1066800" y="2819400"/>
            <a:chExt cx="228600" cy="304800"/>
          </a:xfrm>
        </p:grpSpPr>
        <p:cxnSp>
          <p:nvCxnSpPr>
            <p:cNvPr id="1414" name="Google Shape;1414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5" name="Google Shape;1415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6" name="Google Shape;1416;p73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417" name="Google Shape;1417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8" name="Google Shape;1418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9" name="Google Shape;1419;p73"/>
          <p:cNvGrpSpPr/>
          <p:nvPr/>
        </p:nvGrpSpPr>
        <p:grpSpPr>
          <a:xfrm>
            <a:off x="5376286" y="2853493"/>
            <a:ext cx="481020" cy="457200"/>
            <a:chOff x="1066800" y="2819400"/>
            <a:chExt cx="228600" cy="304800"/>
          </a:xfrm>
        </p:grpSpPr>
        <p:cxnSp>
          <p:nvCxnSpPr>
            <p:cNvPr id="1420" name="Google Shape;1420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21" name="Google Shape;1421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22" name="Google Shape;1422;p73"/>
          <p:cNvSpPr/>
          <p:nvPr/>
        </p:nvSpPr>
        <p:spPr>
          <a:xfrm flipH="1">
            <a:off x="6066546" y="2976936"/>
            <a:ext cx="4035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3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56571"/>
              <a:gd name="adj2" fmla="val 12454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4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29" name="Google Shape;1429;p74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12)</a:t>
            </a:r>
            <a:endParaRPr/>
          </a:p>
        </p:txBody>
      </p:sp>
      <p:grpSp>
        <p:nvGrpSpPr>
          <p:cNvPr id="1430" name="Google Shape;1430;p74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431" name="Google Shape;1431;p74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32" name="Google Shape;1432;p7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436" name="Google Shape;1436;p7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7" name="Google Shape;1437;p7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8" name="Google Shape;1438;p7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39" name="Google Shape;1439;p7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0" name="Google Shape;1440;p7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442" name="Google Shape;1442;p7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43" name="Google Shape;1443;p74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4" name="Google Shape;1444;p7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445" name="Google Shape;1445;p7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6" name="Google Shape;1446;p7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448" name="Google Shape;1448;p74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449" name="Google Shape;1449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0" name="Google Shape;1450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1" name="Google Shape;1451;p74"/>
          <p:cNvGrpSpPr/>
          <p:nvPr/>
        </p:nvGrpSpPr>
        <p:grpSpPr>
          <a:xfrm>
            <a:off x="4379519" y="1576456"/>
            <a:ext cx="481020" cy="457200"/>
            <a:chOff x="1066800" y="2819400"/>
            <a:chExt cx="228600" cy="304800"/>
          </a:xfrm>
        </p:grpSpPr>
        <p:cxnSp>
          <p:nvCxnSpPr>
            <p:cNvPr id="1452" name="Google Shape;1452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3" name="Google Shape;1453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4" name="Google Shape;1454;p74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455" name="Google Shape;1455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6" name="Google Shape;1456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7" name="Google Shape;1457;p74"/>
          <p:cNvGrpSpPr/>
          <p:nvPr/>
        </p:nvGrpSpPr>
        <p:grpSpPr>
          <a:xfrm>
            <a:off x="3408645" y="2848309"/>
            <a:ext cx="481020" cy="457200"/>
            <a:chOff x="1066800" y="2819400"/>
            <a:chExt cx="228600" cy="304800"/>
          </a:xfrm>
        </p:grpSpPr>
        <p:cxnSp>
          <p:nvCxnSpPr>
            <p:cNvPr id="1458" name="Google Shape;1458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9" name="Google Shape;1459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0" name="Google Shape;1460;p74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461" name="Google Shape;1461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2" name="Google Shape;1462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3" name="Google Shape;1463;p74"/>
          <p:cNvGrpSpPr/>
          <p:nvPr/>
        </p:nvGrpSpPr>
        <p:grpSpPr>
          <a:xfrm>
            <a:off x="4369966" y="2848854"/>
            <a:ext cx="481020" cy="457200"/>
            <a:chOff x="1066800" y="2819400"/>
            <a:chExt cx="228600" cy="304800"/>
          </a:xfrm>
        </p:grpSpPr>
        <p:cxnSp>
          <p:nvCxnSpPr>
            <p:cNvPr id="1464" name="Google Shape;1464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5" name="Google Shape;1465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6" name="Google Shape;1466;p74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467" name="Google Shape;1467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8" name="Google Shape;1468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9" name="Google Shape;1469;p74"/>
          <p:cNvGrpSpPr/>
          <p:nvPr/>
        </p:nvGrpSpPr>
        <p:grpSpPr>
          <a:xfrm>
            <a:off x="5376286" y="2850220"/>
            <a:ext cx="481020" cy="457200"/>
            <a:chOff x="1066800" y="2819400"/>
            <a:chExt cx="228600" cy="304800"/>
          </a:xfrm>
        </p:grpSpPr>
        <p:cxnSp>
          <p:nvCxnSpPr>
            <p:cNvPr id="1470" name="Google Shape;1470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71" name="Google Shape;1471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72" name="Google Shape;1472;p74"/>
          <p:cNvSpPr/>
          <p:nvPr/>
        </p:nvSpPr>
        <p:spPr>
          <a:xfrm rot="-5400000">
            <a:off x="5077349" y="4679014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74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53609"/>
              <a:gd name="adj2" fmla="val 22290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7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79" name="Google Shape;1479;p7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13)</a:t>
            </a:r>
            <a:endParaRPr/>
          </a:p>
        </p:txBody>
      </p:sp>
      <p:grpSp>
        <p:nvGrpSpPr>
          <p:cNvPr id="1480" name="Google Shape;1480;p75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481" name="Google Shape;1481;p7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82" name="Google Shape;1482;p7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485" name="Google Shape;1485;p7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486" name="Google Shape;1486;p7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7" name="Google Shape;1487;p7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8" name="Google Shape;1488;p7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9" name="Google Shape;1489;p7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0" name="Google Shape;1490;p7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491" name="Google Shape;1491;p7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492" name="Google Shape;1492;p7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93" name="Google Shape;1493;p75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4" name="Google Shape;1494;p7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495" name="Google Shape;1495;p7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6" name="Google Shape;1496;p7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497" name="Google Shape;1497;p7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498" name="Google Shape;1498;p75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499" name="Google Shape;1499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0" name="Google Shape;1500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1" name="Google Shape;1501;p75"/>
          <p:cNvGrpSpPr/>
          <p:nvPr/>
        </p:nvGrpSpPr>
        <p:grpSpPr>
          <a:xfrm>
            <a:off x="4379519" y="1576456"/>
            <a:ext cx="481020" cy="457200"/>
            <a:chOff x="1066800" y="2819400"/>
            <a:chExt cx="228600" cy="304800"/>
          </a:xfrm>
        </p:grpSpPr>
        <p:cxnSp>
          <p:nvCxnSpPr>
            <p:cNvPr id="1502" name="Google Shape;1502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3" name="Google Shape;1503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4" name="Google Shape;1504;p75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505" name="Google Shape;1505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6" name="Google Shape;1506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7" name="Google Shape;1507;p75"/>
          <p:cNvGrpSpPr/>
          <p:nvPr/>
        </p:nvGrpSpPr>
        <p:grpSpPr>
          <a:xfrm>
            <a:off x="3408645" y="2848309"/>
            <a:ext cx="481020" cy="457200"/>
            <a:chOff x="1066800" y="2819400"/>
            <a:chExt cx="228600" cy="304800"/>
          </a:xfrm>
        </p:grpSpPr>
        <p:cxnSp>
          <p:nvCxnSpPr>
            <p:cNvPr id="1508" name="Google Shape;1508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9" name="Google Shape;1509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0" name="Google Shape;1510;p75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511" name="Google Shape;1511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2" name="Google Shape;1512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3" name="Google Shape;1513;p75"/>
          <p:cNvGrpSpPr/>
          <p:nvPr/>
        </p:nvGrpSpPr>
        <p:grpSpPr>
          <a:xfrm>
            <a:off x="4369966" y="2848854"/>
            <a:ext cx="481020" cy="457200"/>
            <a:chOff x="1066800" y="2819400"/>
            <a:chExt cx="228600" cy="304800"/>
          </a:xfrm>
        </p:grpSpPr>
        <p:cxnSp>
          <p:nvCxnSpPr>
            <p:cNvPr id="1514" name="Google Shape;1514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5" name="Google Shape;1515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6" name="Google Shape;1516;p75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517" name="Google Shape;1517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8" name="Google Shape;1518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9" name="Google Shape;1519;p75"/>
          <p:cNvGrpSpPr/>
          <p:nvPr/>
        </p:nvGrpSpPr>
        <p:grpSpPr>
          <a:xfrm>
            <a:off x="5376286" y="2850220"/>
            <a:ext cx="481020" cy="457200"/>
            <a:chOff x="1066800" y="2819400"/>
            <a:chExt cx="228600" cy="304800"/>
          </a:xfrm>
        </p:grpSpPr>
        <p:cxnSp>
          <p:nvCxnSpPr>
            <p:cNvPr id="1520" name="Google Shape;1520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21" name="Google Shape;1521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22" name="Google Shape;1522;p75"/>
          <p:cNvSpPr/>
          <p:nvPr/>
        </p:nvSpPr>
        <p:spPr>
          <a:xfrm rot="-5400000">
            <a:off x="5849665" y="468990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75"/>
          <p:cNvSpPr/>
          <p:nvPr/>
        </p:nvSpPr>
        <p:spPr>
          <a:xfrm>
            <a:off x="5732850" y="1017500"/>
            <a:ext cx="3265800" cy="1083900"/>
          </a:xfrm>
          <a:prstGeom prst="wedgeRoundRectCallout">
            <a:avLst>
              <a:gd name="adj1" fmla="val -36810"/>
              <a:gd name="adj2" fmla="val 2240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6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</a:t>
            </a:r>
            <a:endParaRPr/>
          </a:p>
        </p:txBody>
      </p:sp>
      <p:sp>
        <p:nvSpPr>
          <p:cNvPr id="1529" name="Google Shape;1529;p76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14)</a:t>
            </a:r>
            <a:endParaRPr/>
          </a:p>
        </p:txBody>
      </p:sp>
      <p:grpSp>
        <p:nvGrpSpPr>
          <p:cNvPr id="1530" name="Google Shape;1530;p76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531" name="Google Shape;1531;p7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32" name="Google Shape;1532;p7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536" name="Google Shape;1536;p7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7" name="Google Shape;1537;p7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8" name="Google Shape;1538;p7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9" name="Google Shape;1539;p7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0" name="Google Shape;1540;p7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542" name="Google Shape;1542;p7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43" name="Google Shape;1543;p76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4" name="Google Shape;1544;p7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545" name="Google Shape;1545;p7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6" name="Google Shape;1546;p7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549" name="Google Shape;1549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0" name="Google Shape;1550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1" name="Google Shape;1551;p76"/>
          <p:cNvGrpSpPr/>
          <p:nvPr/>
        </p:nvGrpSpPr>
        <p:grpSpPr>
          <a:xfrm>
            <a:off x="4379519" y="1576456"/>
            <a:ext cx="481020" cy="457200"/>
            <a:chOff x="1066800" y="2819400"/>
            <a:chExt cx="228600" cy="304800"/>
          </a:xfrm>
        </p:grpSpPr>
        <p:cxnSp>
          <p:nvCxnSpPr>
            <p:cNvPr id="1552" name="Google Shape;1552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3" name="Google Shape;1553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4" name="Google Shape;1554;p76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555" name="Google Shape;1555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6" name="Google Shape;1556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7" name="Google Shape;1557;p76"/>
          <p:cNvGrpSpPr/>
          <p:nvPr/>
        </p:nvGrpSpPr>
        <p:grpSpPr>
          <a:xfrm>
            <a:off x="3408645" y="2848309"/>
            <a:ext cx="481020" cy="457200"/>
            <a:chOff x="1066800" y="2819400"/>
            <a:chExt cx="228600" cy="304800"/>
          </a:xfrm>
        </p:grpSpPr>
        <p:cxnSp>
          <p:nvCxnSpPr>
            <p:cNvPr id="1558" name="Google Shape;1558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9" name="Google Shape;1559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0" name="Google Shape;1560;p76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561" name="Google Shape;1561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2" name="Google Shape;1562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3" name="Google Shape;1563;p76"/>
          <p:cNvGrpSpPr/>
          <p:nvPr/>
        </p:nvGrpSpPr>
        <p:grpSpPr>
          <a:xfrm>
            <a:off x="4369966" y="2848854"/>
            <a:ext cx="481020" cy="457200"/>
            <a:chOff x="1066800" y="2819400"/>
            <a:chExt cx="228600" cy="304800"/>
          </a:xfrm>
        </p:grpSpPr>
        <p:cxnSp>
          <p:nvCxnSpPr>
            <p:cNvPr id="1564" name="Google Shape;156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5" name="Google Shape;156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6" name="Google Shape;1566;p76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567" name="Google Shape;156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8" name="Google Shape;156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9" name="Google Shape;1569;p76"/>
          <p:cNvGrpSpPr/>
          <p:nvPr/>
        </p:nvGrpSpPr>
        <p:grpSpPr>
          <a:xfrm>
            <a:off x="5376286" y="2850220"/>
            <a:ext cx="481020" cy="457200"/>
            <a:chOff x="1066800" y="2819400"/>
            <a:chExt cx="228600" cy="304800"/>
          </a:xfrm>
        </p:grpSpPr>
        <p:cxnSp>
          <p:nvCxnSpPr>
            <p:cNvPr id="1570" name="Google Shape;1570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1" name="Google Shape;1571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2" name="Google Shape;1572;p76"/>
          <p:cNvSpPr/>
          <p:nvPr/>
        </p:nvSpPr>
        <p:spPr>
          <a:xfrm rot="-5400000">
            <a:off x="2725101" y="468990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3" name="Google Shape;1573;p76"/>
          <p:cNvGrpSpPr/>
          <p:nvPr/>
        </p:nvGrpSpPr>
        <p:grpSpPr>
          <a:xfrm>
            <a:off x="2639899" y="4076549"/>
            <a:ext cx="481020" cy="457200"/>
            <a:chOff x="1066800" y="2819400"/>
            <a:chExt cx="228600" cy="304800"/>
          </a:xfrm>
        </p:grpSpPr>
        <p:cxnSp>
          <p:nvCxnSpPr>
            <p:cNvPr id="1574" name="Google Shape;157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5" name="Google Shape;157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76" name="Google Shape;1576;p76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577" name="Google Shape;157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8" name="Google Shape;157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9" name="Google Shape;1579;p76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152380"/>
              <a:gd name="adj2" fmla="val 2485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</a:t>
            </a:r>
            <a:endParaRPr/>
          </a:p>
        </p:txBody>
      </p:sp>
      <p:sp>
        <p:nvSpPr>
          <p:cNvPr id="1585" name="Google Shape;1585;p77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15)</a:t>
            </a:r>
            <a:endParaRPr/>
          </a:p>
        </p:txBody>
      </p:sp>
      <p:grpSp>
        <p:nvGrpSpPr>
          <p:cNvPr id="1586" name="Google Shape;1586;p77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587" name="Google Shape;1587;p7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88" name="Google Shape;1588;p7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592" name="Google Shape;1592;p7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3" name="Google Shape;1593;p7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4" name="Google Shape;1594;p7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5" name="Google Shape;1595;p7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96" name="Google Shape;1596;p7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597" name="Google Shape;1597;p7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598" name="Google Shape;1598;p7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9" name="Google Shape;1599;p77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0" name="Google Shape;1600;p7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601" name="Google Shape;1601;p7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2" name="Google Shape;1602;p7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604" name="Google Shape;1604;p77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605" name="Google Shape;1605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6" name="Google Shape;1606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07" name="Google Shape;1607;p77"/>
          <p:cNvGrpSpPr/>
          <p:nvPr/>
        </p:nvGrpSpPr>
        <p:grpSpPr>
          <a:xfrm>
            <a:off x="4379519" y="1576456"/>
            <a:ext cx="481020" cy="457200"/>
            <a:chOff x="1066800" y="2819400"/>
            <a:chExt cx="228600" cy="304800"/>
          </a:xfrm>
        </p:grpSpPr>
        <p:cxnSp>
          <p:nvCxnSpPr>
            <p:cNvPr id="1608" name="Google Shape;1608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9" name="Google Shape;1609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0" name="Google Shape;1610;p77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611" name="Google Shape;1611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2" name="Google Shape;1612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3" name="Google Shape;1613;p77"/>
          <p:cNvGrpSpPr/>
          <p:nvPr/>
        </p:nvGrpSpPr>
        <p:grpSpPr>
          <a:xfrm>
            <a:off x="3408645" y="2848309"/>
            <a:ext cx="481020" cy="457200"/>
            <a:chOff x="1066800" y="2819400"/>
            <a:chExt cx="228600" cy="304800"/>
          </a:xfrm>
        </p:grpSpPr>
        <p:cxnSp>
          <p:nvCxnSpPr>
            <p:cNvPr id="1614" name="Google Shape;1614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5" name="Google Shape;1615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6" name="Google Shape;1616;p77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617" name="Google Shape;1617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8" name="Google Shape;1618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9" name="Google Shape;1619;p77"/>
          <p:cNvGrpSpPr/>
          <p:nvPr/>
        </p:nvGrpSpPr>
        <p:grpSpPr>
          <a:xfrm>
            <a:off x="4369966" y="2848854"/>
            <a:ext cx="481020" cy="457200"/>
            <a:chOff x="1066800" y="2819400"/>
            <a:chExt cx="228600" cy="304800"/>
          </a:xfrm>
        </p:grpSpPr>
        <p:cxnSp>
          <p:nvCxnSpPr>
            <p:cNvPr id="1620" name="Google Shape;162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1" name="Google Shape;162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2" name="Google Shape;1622;p77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623" name="Google Shape;162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4" name="Google Shape;162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5" name="Google Shape;1625;p77"/>
          <p:cNvGrpSpPr/>
          <p:nvPr/>
        </p:nvGrpSpPr>
        <p:grpSpPr>
          <a:xfrm>
            <a:off x="5376286" y="2850220"/>
            <a:ext cx="481020" cy="457200"/>
            <a:chOff x="1066800" y="2819400"/>
            <a:chExt cx="228600" cy="304800"/>
          </a:xfrm>
        </p:grpSpPr>
        <p:cxnSp>
          <p:nvCxnSpPr>
            <p:cNvPr id="1626" name="Google Shape;162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7" name="Google Shape;162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28" name="Google Shape;1628;p77"/>
          <p:cNvSpPr/>
          <p:nvPr/>
        </p:nvSpPr>
        <p:spPr>
          <a:xfrm rot="-5400000">
            <a:off x="3503306" y="468990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77"/>
          <p:cNvGrpSpPr/>
          <p:nvPr/>
        </p:nvGrpSpPr>
        <p:grpSpPr>
          <a:xfrm>
            <a:off x="2639899" y="4076549"/>
            <a:ext cx="481020" cy="457200"/>
            <a:chOff x="1066800" y="2819400"/>
            <a:chExt cx="228600" cy="304800"/>
          </a:xfrm>
        </p:grpSpPr>
        <p:cxnSp>
          <p:nvCxnSpPr>
            <p:cNvPr id="1630" name="Google Shape;163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1" name="Google Shape;163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2" name="Google Shape;1632;p77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633" name="Google Shape;163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4" name="Google Shape;163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5" name="Google Shape;1635;p77"/>
          <p:cNvGrpSpPr/>
          <p:nvPr/>
        </p:nvGrpSpPr>
        <p:grpSpPr>
          <a:xfrm>
            <a:off x="3929554" y="971550"/>
            <a:ext cx="228600" cy="228600"/>
            <a:chOff x="1066800" y="2819400"/>
            <a:chExt cx="228600" cy="304800"/>
          </a:xfrm>
        </p:grpSpPr>
        <p:cxnSp>
          <p:nvCxnSpPr>
            <p:cNvPr id="1636" name="Google Shape;163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7" name="Google Shape;163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8" name="Google Shape;1638;p77"/>
          <p:cNvGrpSpPr/>
          <p:nvPr/>
        </p:nvGrpSpPr>
        <p:grpSpPr>
          <a:xfrm>
            <a:off x="3402382" y="4075787"/>
            <a:ext cx="481020" cy="457200"/>
            <a:chOff x="1066800" y="2819400"/>
            <a:chExt cx="228600" cy="304800"/>
          </a:xfrm>
        </p:grpSpPr>
        <p:cxnSp>
          <p:nvCxnSpPr>
            <p:cNvPr id="1639" name="Google Shape;1639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40" name="Google Shape;1640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41" name="Google Shape;1641;p77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129551"/>
              <a:gd name="adj2" fmla="val 24542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8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</a:t>
            </a:r>
            <a:endParaRPr/>
          </a:p>
        </p:txBody>
      </p:sp>
      <p:sp>
        <p:nvSpPr>
          <p:cNvPr id="1647" name="Google Shape;1647;p78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16)</a:t>
            </a:r>
            <a:endParaRPr/>
          </a:p>
        </p:txBody>
      </p:sp>
      <p:grpSp>
        <p:nvGrpSpPr>
          <p:cNvPr id="1648" name="Google Shape;1648;p78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649" name="Google Shape;1649;p7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0" name="Google Shape;1650;p7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654" name="Google Shape;1654;p7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5" name="Google Shape;1655;p7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6" name="Google Shape;1656;p7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7" name="Google Shape;1657;p7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8" name="Google Shape;1658;p7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660" name="Google Shape;1660;p7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61" name="Google Shape;1661;p78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2" name="Google Shape;1662;p7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663" name="Google Shape;1663;p7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4" name="Google Shape;1664;p7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666" name="Google Shape;1666;p78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667" name="Google Shape;166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68" name="Google Shape;166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69" name="Google Shape;1669;p78"/>
          <p:cNvGrpSpPr/>
          <p:nvPr/>
        </p:nvGrpSpPr>
        <p:grpSpPr>
          <a:xfrm>
            <a:off x="4379519" y="1576456"/>
            <a:ext cx="481020" cy="457200"/>
            <a:chOff x="1066800" y="2819400"/>
            <a:chExt cx="228600" cy="304800"/>
          </a:xfrm>
        </p:grpSpPr>
        <p:cxnSp>
          <p:nvCxnSpPr>
            <p:cNvPr id="1670" name="Google Shape;1670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1" name="Google Shape;1671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2" name="Google Shape;1672;p78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673" name="Google Shape;1673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4" name="Google Shape;1674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5" name="Google Shape;1675;p78"/>
          <p:cNvGrpSpPr/>
          <p:nvPr/>
        </p:nvGrpSpPr>
        <p:grpSpPr>
          <a:xfrm>
            <a:off x="3408645" y="2848309"/>
            <a:ext cx="481020" cy="457200"/>
            <a:chOff x="1066800" y="2819400"/>
            <a:chExt cx="228600" cy="304800"/>
          </a:xfrm>
        </p:grpSpPr>
        <p:cxnSp>
          <p:nvCxnSpPr>
            <p:cNvPr id="1676" name="Google Shape;1676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7" name="Google Shape;1677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8" name="Google Shape;1678;p78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679" name="Google Shape;1679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0" name="Google Shape;1680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1" name="Google Shape;1681;p78"/>
          <p:cNvGrpSpPr/>
          <p:nvPr/>
        </p:nvGrpSpPr>
        <p:grpSpPr>
          <a:xfrm>
            <a:off x="4369966" y="2848854"/>
            <a:ext cx="481020" cy="457200"/>
            <a:chOff x="1066800" y="2819400"/>
            <a:chExt cx="228600" cy="304800"/>
          </a:xfrm>
        </p:grpSpPr>
        <p:cxnSp>
          <p:nvCxnSpPr>
            <p:cNvPr id="1682" name="Google Shape;168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3" name="Google Shape;168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4" name="Google Shape;1684;p78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685" name="Google Shape;168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6" name="Google Shape;168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7" name="Google Shape;1687;p78"/>
          <p:cNvGrpSpPr/>
          <p:nvPr/>
        </p:nvGrpSpPr>
        <p:grpSpPr>
          <a:xfrm>
            <a:off x="5376286" y="2850220"/>
            <a:ext cx="481020" cy="457200"/>
            <a:chOff x="1066800" y="2819400"/>
            <a:chExt cx="228600" cy="304800"/>
          </a:xfrm>
        </p:grpSpPr>
        <p:cxnSp>
          <p:nvCxnSpPr>
            <p:cNvPr id="1688" name="Google Shape;168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9" name="Google Shape;168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90" name="Google Shape;1690;p78"/>
          <p:cNvSpPr/>
          <p:nvPr/>
        </p:nvSpPr>
        <p:spPr>
          <a:xfrm rot="-5400000">
            <a:off x="4257338" y="4689900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1" name="Google Shape;1691;p78"/>
          <p:cNvGrpSpPr/>
          <p:nvPr/>
        </p:nvGrpSpPr>
        <p:grpSpPr>
          <a:xfrm>
            <a:off x="2639899" y="4076549"/>
            <a:ext cx="481020" cy="457200"/>
            <a:chOff x="1066800" y="2819400"/>
            <a:chExt cx="228600" cy="304800"/>
          </a:xfrm>
        </p:grpSpPr>
        <p:cxnSp>
          <p:nvCxnSpPr>
            <p:cNvPr id="1692" name="Google Shape;169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3" name="Google Shape;169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4" name="Google Shape;1694;p78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695" name="Google Shape;169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6" name="Google Shape;169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7" name="Google Shape;1697;p78"/>
          <p:cNvGrpSpPr/>
          <p:nvPr/>
        </p:nvGrpSpPr>
        <p:grpSpPr>
          <a:xfrm>
            <a:off x="3929554" y="971550"/>
            <a:ext cx="228600" cy="228600"/>
            <a:chOff x="1066800" y="2819400"/>
            <a:chExt cx="228600" cy="304800"/>
          </a:xfrm>
        </p:grpSpPr>
        <p:cxnSp>
          <p:nvCxnSpPr>
            <p:cNvPr id="1698" name="Google Shape;169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9" name="Google Shape;169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0" name="Google Shape;1700;p78"/>
          <p:cNvGrpSpPr/>
          <p:nvPr/>
        </p:nvGrpSpPr>
        <p:grpSpPr>
          <a:xfrm>
            <a:off x="3402382" y="4075787"/>
            <a:ext cx="481020" cy="457200"/>
            <a:chOff x="1066800" y="2819400"/>
            <a:chExt cx="228600" cy="304800"/>
          </a:xfrm>
        </p:grpSpPr>
        <p:cxnSp>
          <p:nvCxnSpPr>
            <p:cNvPr id="1701" name="Google Shape;1701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2" name="Google Shape;1702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3" name="Google Shape;1703;p78"/>
          <p:cNvGrpSpPr/>
          <p:nvPr/>
        </p:nvGrpSpPr>
        <p:grpSpPr>
          <a:xfrm>
            <a:off x="4397762" y="971550"/>
            <a:ext cx="228600" cy="228600"/>
            <a:chOff x="1066800" y="2819400"/>
            <a:chExt cx="228600" cy="304800"/>
          </a:xfrm>
        </p:grpSpPr>
        <p:cxnSp>
          <p:nvCxnSpPr>
            <p:cNvPr id="1704" name="Google Shape;1704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5" name="Google Shape;1705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6" name="Google Shape;1706;p78"/>
          <p:cNvGrpSpPr/>
          <p:nvPr/>
        </p:nvGrpSpPr>
        <p:grpSpPr>
          <a:xfrm>
            <a:off x="4167298" y="4076548"/>
            <a:ext cx="481020" cy="457200"/>
            <a:chOff x="1066800" y="2819400"/>
            <a:chExt cx="228600" cy="304800"/>
          </a:xfrm>
        </p:grpSpPr>
        <p:cxnSp>
          <p:nvCxnSpPr>
            <p:cNvPr id="1707" name="Google Shape;170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8" name="Google Shape;170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09" name="Google Shape;1709;p78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103392"/>
              <a:gd name="adj2" fmla="val 24309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9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</a:t>
            </a:r>
            <a:endParaRPr/>
          </a:p>
        </p:txBody>
      </p:sp>
      <p:sp>
        <p:nvSpPr>
          <p:cNvPr id="1715" name="Google Shape;1715;p79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17)</a:t>
            </a:r>
            <a:endParaRPr/>
          </a:p>
        </p:txBody>
      </p:sp>
      <p:grpSp>
        <p:nvGrpSpPr>
          <p:cNvPr id="1716" name="Google Shape;1716;p79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717" name="Google Shape;1717;p7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18" name="Google Shape;1718;p7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722" name="Google Shape;1722;p7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3" name="Google Shape;1723;p7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4" name="Google Shape;1724;p7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5" name="Google Shape;1725;p7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26" name="Google Shape;1726;p7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728" name="Google Shape;1728;p7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9" name="Google Shape;1729;p79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0" name="Google Shape;1730;p7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731" name="Google Shape;1731;p7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2" name="Google Shape;1732;p7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734" name="Google Shape;1734;p79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735" name="Google Shape;173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6" name="Google Shape;173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37" name="Google Shape;1737;p79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738" name="Google Shape;173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9" name="Google Shape;173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0" name="Google Shape;1740;p79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741" name="Google Shape;174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2" name="Google Shape;174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3" name="Google Shape;1743;p79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744" name="Google Shape;1744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5" name="Google Shape;1745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6" name="Google Shape;1746;p79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747" name="Google Shape;1747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8" name="Google Shape;1748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9" name="Google Shape;1749;p79"/>
          <p:cNvGrpSpPr/>
          <p:nvPr/>
        </p:nvGrpSpPr>
        <p:grpSpPr>
          <a:xfrm>
            <a:off x="4369966" y="2852126"/>
            <a:ext cx="481020" cy="457200"/>
            <a:chOff x="1066800" y="2819400"/>
            <a:chExt cx="228600" cy="304800"/>
          </a:xfrm>
        </p:grpSpPr>
        <p:cxnSp>
          <p:nvCxnSpPr>
            <p:cNvPr id="1750" name="Google Shape;175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1" name="Google Shape;175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2" name="Google Shape;1752;p79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753" name="Google Shape;175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4" name="Google Shape;175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5" name="Google Shape;1755;p79"/>
          <p:cNvGrpSpPr/>
          <p:nvPr/>
        </p:nvGrpSpPr>
        <p:grpSpPr>
          <a:xfrm>
            <a:off x="5376286" y="2853493"/>
            <a:ext cx="481020" cy="457200"/>
            <a:chOff x="1066800" y="2819400"/>
            <a:chExt cx="228600" cy="304800"/>
          </a:xfrm>
        </p:grpSpPr>
        <p:cxnSp>
          <p:nvCxnSpPr>
            <p:cNvPr id="1756" name="Google Shape;175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7" name="Google Shape;175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58" name="Google Shape;1758;p79"/>
          <p:cNvSpPr/>
          <p:nvPr/>
        </p:nvSpPr>
        <p:spPr>
          <a:xfrm rot="-5400000">
            <a:off x="5101199" y="4682286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9" name="Google Shape;1759;p79"/>
          <p:cNvGrpSpPr/>
          <p:nvPr/>
        </p:nvGrpSpPr>
        <p:grpSpPr>
          <a:xfrm>
            <a:off x="2639899" y="4078875"/>
            <a:ext cx="481020" cy="457200"/>
            <a:chOff x="1066800" y="2819400"/>
            <a:chExt cx="228600" cy="304800"/>
          </a:xfrm>
        </p:grpSpPr>
        <p:cxnSp>
          <p:nvCxnSpPr>
            <p:cNvPr id="1760" name="Google Shape;176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1" name="Google Shape;176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2" name="Google Shape;1762;p79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763" name="Google Shape;176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4" name="Google Shape;176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5" name="Google Shape;1765;p79"/>
          <p:cNvGrpSpPr/>
          <p:nvPr/>
        </p:nvGrpSpPr>
        <p:grpSpPr>
          <a:xfrm>
            <a:off x="3929554" y="971550"/>
            <a:ext cx="228600" cy="228600"/>
            <a:chOff x="1066800" y="2819400"/>
            <a:chExt cx="228600" cy="304800"/>
          </a:xfrm>
        </p:grpSpPr>
        <p:cxnSp>
          <p:nvCxnSpPr>
            <p:cNvPr id="1766" name="Google Shape;176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7" name="Google Shape;176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8" name="Google Shape;1768;p79"/>
          <p:cNvGrpSpPr/>
          <p:nvPr/>
        </p:nvGrpSpPr>
        <p:grpSpPr>
          <a:xfrm>
            <a:off x="3402382" y="4078113"/>
            <a:ext cx="481020" cy="457200"/>
            <a:chOff x="1066800" y="2819400"/>
            <a:chExt cx="228600" cy="304800"/>
          </a:xfrm>
        </p:grpSpPr>
        <p:cxnSp>
          <p:nvCxnSpPr>
            <p:cNvPr id="1769" name="Google Shape;1769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0" name="Google Shape;1770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1" name="Google Shape;1771;p79"/>
          <p:cNvGrpSpPr/>
          <p:nvPr/>
        </p:nvGrpSpPr>
        <p:grpSpPr>
          <a:xfrm>
            <a:off x="4397762" y="971550"/>
            <a:ext cx="228600" cy="228600"/>
            <a:chOff x="1066800" y="2819400"/>
            <a:chExt cx="228600" cy="304800"/>
          </a:xfrm>
        </p:grpSpPr>
        <p:cxnSp>
          <p:nvCxnSpPr>
            <p:cNvPr id="1772" name="Google Shape;1772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3" name="Google Shape;1773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4" name="Google Shape;1774;p79"/>
          <p:cNvGrpSpPr/>
          <p:nvPr/>
        </p:nvGrpSpPr>
        <p:grpSpPr>
          <a:xfrm>
            <a:off x="4167298" y="4078874"/>
            <a:ext cx="481020" cy="457200"/>
            <a:chOff x="1066800" y="2819400"/>
            <a:chExt cx="228600" cy="304800"/>
          </a:xfrm>
        </p:grpSpPr>
        <p:cxnSp>
          <p:nvCxnSpPr>
            <p:cNvPr id="1775" name="Google Shape;177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6" name="Google Shape;177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7" name="Google Shape;1777;p79"/>
          <p:cNvGrpSpPr/>
          <p:nvPr/>
        </p:nvGrpSpPr>
        <p:grpSpPr>
          <a:xfrm>
            <a:off x="4887746" y="971550"/>
            <a:ext cx="228600" cy="228600"/>
            <a:chOff x="1066800" y="2819400"/>
            <a:chExt cx="228600" cy="304800"/>
          </a:xfrm>
        </p:grpSpPr>
        <p:cxnSp>
          <p:nvCxnSpPr>
            <p:cNvPr id="1778" name="Google Shape;177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9" name="Google Shape;177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80" name="Google Shape;1780;p79"/>
          <p:cNvGrpSpPr/>
          <p:nvPr/>
        </p:nvGrpSpPr>
        <p:grpSpPr>
          <a:xfrm>
            <a:off x="4985682" y="4067989"/>
            <a:ext cx="481020" cy="457200"/>
            <a:chOff x="1066800" y="2819400"/>
            <a:chExt cx="228600" cy="304800"/>
          </a:xfrm>
        </p:grpSpPr>
        <p:cxnSp>
          <p:nvCxnSpPr>
            <p:cNvPr id="1781" name="Google Shape;178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82" name="Google Shape;178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83" name="Google Shape;1783;p79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74889"/>
              <a:gd name="adj2" fmla="val 24519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0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789" name="Google Shape;1789;p80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18)</a:t>
            </a:r>
            <a:endParaRPr/>
          </a:p>
        </p:txBody>
      </p:sp>
      <p:grpSp>
        <p:nvGrpSpPr>
          <p:cNvPr id="1790" name="Google Shape;1790;p80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791" name="Google Shape;1791;p8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92" name="Google Shape;1792;p8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793" name="Google Shape;1793;p8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795" name="Google Shape;1795;p8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796" name="Google Shape;1796;p8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7" name="Google Shape;1797;p8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8" name="Google Shape;1798;p8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9" name="Google Shape;1799;p8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0" name="Google Shape;1800;p8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802" name="Google Shape;1802;p8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03" name="Google Shape;1803;p80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4" name="Google Shape;1804;p8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805" name="Google Shape;1805;p8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6" name="Google Shape;1806;p8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807" name="Google Shape;1807;p8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808" name="Google Shape;1808;p80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809" name="Google Shape;180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0" name="Google Shape;181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1" name="Google Shape;1811;p80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812" name="Google Shape;181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3" name="Google Shape;181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4" name="Google Shape;1814;p80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815" name="Google Shape;181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6" name="Google Shape;181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7" name="Google Shape;1817;p80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818" name="Google Shape;181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9" name="Google Shape;181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0" name="Google Shape;1820;p80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821" name="Google Shape;182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2" name="Google Shape;182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3" name="Google Shape;1823;p80"/>
          <p:cNvGrpSpPr/>
          <p:nvPr/>
        </p:nvGrpSpPr>
        <p:grpSpPr>
          <a:xfrm>
            <a:off x="4369966" y="2852126"/>
            <a:ext cx="481020" cy="457200"/>
            <a:chOff x="1066800" y="2819400"/>
            <a:chExt cx="228600" cy="304800"/>
          </a:xfrm>
        </p:grpSpPr>
        <p:cxnSp>
          <p:nvCxnSpPr>
            <p:cNvPr id="1824" name="Google Shape;182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5" name="Google Shape;182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6" name="Google Shape;1826;p80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827" name="Google Shape;182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8" name="Google Shape;182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9" name="Google Shape;1829;p80"/>
          <p:cNvGrpSpPr/>
          <p:nvPr/>
        </p:nvGrpSpPr>
        <p:grpSpPr>
          <a:xfrm>
            <a:off x="5376286" y="2853493"/>
            <a:ext cx="481020" cy="457200"/>
            <a:chOff x="1066800" y="2819400"/>
            <a:chExt cx="228600" cy="304800"/>
          </a:xfrm>
        </p:grpSpPr>
        <p:cxnSp>
          <p:nvCxnSpPr>
            <p:cNvPr id="1830" name="Google Shape;183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1" name="Google Shape;183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32" name="Google Shape;1832;p80"/>
          <p:cNvSpPr/>
          <p:nvPr/>
        </p:nvSpPr>
        <p:spPr>
          <a:xfrm rot="-5400000">
            <a:off x="5868843" y="4682286"/>
            <a:ext cx="263100" cy="1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3" name="Google Shape;1833;p80"/>
          <p:cNvGrpSpPr/>
          <p:nvPr/>
        </p:nvGrpSpPr>
        <p:grpSpPr>
          <a:xfrm>
            <a:off x="2639899" y="4078875"/>
            <a:ext cx="481020" cy="457200"/>
            <a:chOff x="1066800" y="2819400"/>
            <a:chExt cx="228600" cy="304800"/>
          </a:xfrm>
        </p:grpSpPr>
        <p:cxnSp>
          <p:nvCxnSpPr>
            <p:cNvPr id="1834" name="Google Shape;183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5" name="Google Shape;183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6" name="Google Shape;1836;p80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837" name="Google Shape;183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8" name="Google Shape;183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9" name="Google Shape;1839;p80"/>
          <p:cNvGrpSpPr/>
          <p:nvPr/>
        </p:nvGrpSpPr>
        <p:grpSpPr>
          <a:xfrm>
            <a:off x="3929554" y="971550"/>
            <a:ext cx="228600" cy="228600"/>
            <a:chOff x="1066800" y="2819400"/>
            <a:chExt cx="228600" cy="304800"/>
          </a:xfrm>
        </p:grpSpPr>
        <p:cxnSp>
          <p:nvCxnSpPr>
            <p:cNvPr id="1840" name="Google Shape;184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1" name="Google Shape;184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2" name="Google Shape;1842;p80"/>
          <p:cNvGrpSpPr/>
          <p:nvPr/>
        </p:nvGrpSpPr>
        <p:grpSpPr>
          <a:xfrm>
            <a:off x="3402382" y="4078113"/>
            <a:ext cx="481020" cy="457200"/>
            <a:chOff x="1066800" y="2819400"/>
            <a:chExt cx="228600" cy="304800"/>
          </a:xfrm>
        </p:grpSpPr>
        <p:cxnSp>
          <p:nvCxnSpPr>
            <p:cNvPr id="1843" name="Google Shape;1843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4" name="Google Shape;1844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5" name="Google Shape;1845;p80"/>
          <p:cNvGrpSpPr/>
          <p:nvPr/>
        </p:nvGrpSpPr>
        <p:grpSpPr>
          <a:xfrm>
            <a:off x="4397762" y="971550"/>
            <a:ext cx="228600" cy="228600"/>
            <a:chOff x="1066800" y="2819400"/>
            <a:chExt cx="228600" cy="304800"/>
          </a:xfrm>
        </p:grpSpPr>
        <p:cxnSp>
          <p:nvCxnSpPr>
            <p:cNvPr id="1846" name="Google Shape;1846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7" name="Google Shape;1847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8" name="Google Shape;1848;p80"/>
          <p:cNvGrpSpPr/>
          <p:nvPr/>
        </p:nvGrpSpPr>
        <p:grpSpPr>
          <a:xfrm>
            <a:off x="4167298" y="4078874"/>
            <a:ext cx="481020" cy="457200"/>
            <a:chOff x="1066800" y="2819400"/>
            <a:chExt cx="228600" cy="304800"/>
          </a:xfrm>
        </p:grpSpPr>
        <p:cxnSp>
          <p:nvCxnSpPr>
            <p:cNvPr id="1849" name="Google Shape;184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0" name="Google Shape;185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1" name="Google Shape;1851;p80"/>
          <p:cNvGrpSpPr/>
          <p:nvPr/>
        </p:nvGrpSpPr>
        <p:grpSpPr>
          <a:xfrm>
            <a:off x="4887746" y="971550"/>
            <a:ext cx="228600" cy="228600"/>
            <a:chOff x="1066800" y="2819400"/>
            <a:chExt cx="228600" cy="304800"/>
          </a:xfrm>
        </p:grpSpPr>
        <p:cxnSp>
          <p:nvCxnSpPr>
            <p:cNvPr id="1852" name="Google Shape;185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3" name="Google Shape;185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4" name="Google Shape;1854;p80"/>
          <p:cNvGrpSpPr/>
          <p:nvPr/>
        </p:nvGrpSpPr>
        <p:grpSpPr>
          <a:xfrm>
            <a:off x="4985682" y="4067989"/>
            <a:ext cx="481020" cy="457200"/>
            <a:chOff x="1066800" y="2819400"/>
            <a:chExt cx="228600" cy="304800"/>
          </a:xfrm>
        </p:grpSpPr>
        <p:cxnSp>
          <p:nvCxnSpPr>
            <p:cNvPr id="1855" name="Google Shape;185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6" name="Google Shape;185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7" name="Google Shape;1857;p80"/>
          <p:cNvGrpSpPr/>
          <p:nvPr/>
        </p:nvGrpSpPr>
        <p:grpSpPr>
          <a:xfrm>
            <a:off x="5301512" y="971550"/>
            <a:ext cx="228600" cy="228600"/>
            <a:chOff x="1066800" y="2819400"/>
            <a:chExt cx="228600" cy="304800"/>
          </a:xfrm>
        </p:grpSpPr>
        <p:cxnSp>
          <p:nvCxnSpPr>
            <p:cNvPr id="1858" name="Google Shape;185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9" name="Google Shape;185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60" name="Google Shape;1860;p80"/>
          <p:cNvGrpSpPr/>
          <p:nvPr/>
        </p:nvGrpSpPr>
        <p:grpSpPr>
          <a:xfrm>
            <a:off x="5774354" y="4067227"/>
            <a:ext cx="481020" cy="457200"/>
            <a:chOff x="1066800" y="2819400"/>
            <a:chExt cx="228600" cy="304800"/>
          </a:xfrm>
        </p:grpSpPr>
        <p:cxnSp>
          <p:nvCxnSpPr>
            <p:cNvPr id="1861" name="Google Shape;186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62" name="Google Shape;186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63" name="Google Shape;1863;p80"/>
          <p:cNvSpPr/>
          <p:nvPr/>
        </p:nvSpPr>
        <p:spPr>
          <a:xfrm>
            <a:off x="6135322" y="1017500"/>
            <a:ext cx="2863200" cy="1019400"/>
          </a:xfrm>
          <a:prstGeom prst="wedgeRoundRectCallout">
            <a:avLst>
              <a:gd name="adj1" fmla="val -51637"/>
              <a:gd name="adj2" fmla="val 24098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1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869" name="Google Shape;1869;p81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BFS в действие (стъпка 19)</a:t>
            </a:r>
            <a:endParaRPr/>
          </a:p>
        </p:txBody>
      </p:sp>
      <p:grpSp>
        <p:nvGrpSpPr>
          <p:cNvPr id="1870" name="Google Shape;1870;p81"/>
          <p:cNvGrpSpPr/>
          <p:nvPr/>
        </p:nvGrpSpPr>
        <p:grpSpPr>
          <a:xfrm>
            <a:off x="1703456" y="971550"/>
            <a:ext cx="228600" cy="228600"/>
            <a:chOff x="1066800" y="2819400"/>
            <a:chExt cx="228600" cy="304800"/>
          </a:xfrm>
        </p:grpSpPr>
        <p:cxnSp>
          <p:nvCxnSpPr>
            <p:cNvPr id="1871" name="Google Shape;187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2" name="Google Shape;187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3" name="Google Shape;1873;p81"/>
          <p:cNvGrpSpPr/>
          <p:nvPr/>
        </p:nvGrpSpPr>
        <p:grpSpPr>
          <a:xfrm>
            <a:off x="2103669" y="971550"/>
            <a:ext cx="228600" cy="228600"/>
            <a:chOff x="1066800" y="2819400"/>
            <a:chExt cx="228600" cy="304800"/>
          </a:xfrm>
        </p:grpSpPr>
        <p:cxnSp>
          <p:nvCxnSpPr>
            <p:cNvPr id="1874" name="Google Shape;1874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5" name="Google Shape;1875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6" name="Google Shape;1876;p81"/>
          <p:cNvGrpSpPr/>
          <p:nvPr/>
        </p:nvGrpSpPr>
        <p:grpSpPr>
          <a:xfrm>
            <a:off x="2560988" y="971550"/>
            <a:ext cx="228600" cy="228600"/>
            <a:chOff x="1066800" y="2819400"/>
            <a:chExt cx="228600" cy="304800"/>
          </a:xfrm>
        </p:grpSpPr>
        <p:cxnSp>
          <p:nvCxnSpPr>
            <p:cNvPr id="1877" name="Google Shape;187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8" name="Google Shape;187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9" name="Google Shape;1879;p81"/>
          <p:cNvGrpSpPr/>
          <p:nvPr/>
        </p:nvGrpSpPr>
        <p:grpSpPr>
          <a:xfrm>
            <a:off x="3065234" y="971550"/>
            <a:ext cx="228600" cy="228600"/>
            <a:chOff x="1066800" y="2819400"/>
            <a:chExt cx="228600" cy="304800"/>
          </a:xfrm>
        </p:grpSpPr>
        <p:cxnSp>
          <p:nvCxnSpPr>
            <p:cNvPr id="1880" name="Google Shape;188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1" name="Google Shape;188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2" name="Google Shape;1882;p81"/>
          <p:cNvGrpSpPr/>
          <p:nvPr/>
        </p:nvGrpSpPr>
        <p:grpSpPr>
          <a:xfrm>
            <a:off x="3452460" y="971550"/>
            <a:ext cx="228600" cy="228600"/>
            <a:chOff x="1066800" y="2819400"/>
            <a:chExt cx="228600" cy="304800"/>
          </a:xfrm>
        </p:grpSpPr>
        <p:cxnSp>
          <p:nvCxnSpPr>
            <p:cNvPr id="1883" name="Google Shape;188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4" name="Google Shape;188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5" name="Google Shape;1885;p81"/>
          <p:cNvGrpSpPr/>
          <p:nvPr/>
        </p:nvGrpSpPr>
        <p:grpSpPr>
          <a:xfrm>
            <a:off x="3929554" y="971550"/>
            <a:ext cx="228600" cy="228600"/>
            <a:chOff x="1066800" y="2819400"/>
            <a:chExt cx="228600" cy="304800"/>
          </a:xfrm>
        </p:grpSpPr>
        <p:cxnSp>
          <p:nvCxnSpPr>
            <p:cNvPr id="1886" name="Google Shape;188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7" name="Google Shape;188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8" name="Google Shape;1888;p81"/>
          <p:cNvGrpSpPr/>
          <p:nvPr/>
        </p:nvGrpSpPr>
        <p:grpSpPr>
          <a:xfrm>
            <a:off x="4397762" y="971550"/>
            <a:ext cx="228600" cy="228600"/>
            <a:chOff x="1066800" y="2819400"/>
            <a:chExt cx="228600" cy="304800"/>
          </a:xfrm>
        </p:grpSpPr>
        <p:cxnSp>
          <p:nvCxnSpPr>
            <p:cNvPr id="1889" name="Google Shape;188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0" name="Google Shape;189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1" name="Google Shape;1891;p81"/>
          <p:cNvGrpSpPr/>
          <p:nvPr/>
        </p:nvGrpSpPr>
        <p:grpSpPr>
          <a:xfrm>
            <a:off x="4887746" y="971550"/>
            <a:ext cx="228600" cy="228600"/>
            <a:chOff x="1066800" y="2819400"/>
            <a:chExt cx="228600" cy="304800"/>
          </a:xfrm>
        </p:grpSpPr>
        <p:cxnSp>
          <p:nvCxnSpPr>
            <p:cNvPr id="1892" name="Google Shape;189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3" name="Google Shape;189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4" name="Google Shape;1894;p81"/>
          <p:cNvGrpSpPr/>
          <p:nvPr/>
        </p:nvGrpSpPr>
        <p:grpSpPr>
          <a:xfrm>
            <a:off x="5301512" y="971550"/>
            <a:ext cx="228600" cy="228600"/>
            <a:chOff x="1066800" y="2819400"/>
            <a:chExt cx="228600" cy="304800"/>
          </a:xfrm>
        </p:grpSpPr>
        <p:cxnSp>
          <p:nvCxnSpPr>
            <p:cNvPr id="1895" name="Google Shape;189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6" name="Google Shape;189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97" name="Google Shape;1897;p81"/>
          <p:cNvSpPr/>
          <p:nvPr/>
        </p:nvSpPr>
        <p:spPr>
          <a:xfrm>
            <a:off x="6032900" y="1142350"/>
            <a:ext cx="2965500" cy="1172100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Опашката е празна!!!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ширина - </a:t>
            </a:r>
            <a:r>
              <a:rPr lang="en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81"/>
          <p:cNvGrpSpPr/>
          <p:nvPr/>
        </p:nvGrpSpPr>
        <p:grpSpPr>
          <a:xfrm>
            <a:off x="2590799" y="1544300"/>
            <a:ext cx="3677598" cy="3028828"/>
            <a:chOff x="4114800" y="2007160"/>
            <a:chExt cx="3677598" cy="3048031"/>
          </a:xfrm>
        </p:grpSpPr>
        <p:cxnSp>
          <p:nvCxnSpPr>
            <p:cNvPr id="1899" name="Google Shape;1899;p8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0" name="Google Shape;1900;p8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100"/>
            </a:p>
          </p:txBody>
        </p:sp>
        <p:sp>
          <p:nvSpPr>
            <p:cNvPr id="1901" name="Google Shape;1901;p8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902" name="Google Shape;1902;p8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100"/>
            </a:p>
          </p:txBody>
        </p:sp>
        <p:sp>
          <p:nvSpPr>
            <p:cNvPr id="1903" name="Google Shape;1903;p8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cxnSp>
          <p:nvCxnSpPr>
            <p:cNvPr id="1904" name="Google Shape;1904;p8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5" name="Google Shape;1905;p8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6" name="Google Shape;1906;p8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7" name="Google Shape;1907;p8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8" name="Google Shape;1908;p8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100"/>
            </a:p>
          </p:txBody>
        </p:sp>
        <p:sp>
          <p:nvSpPr>
            <p:cNvPr id="1909" name="Google Shape;1909;p8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100"/>
            </a:p>
          </p:txBody>
        </p:sp>
        <p:cxnSp>
          <p:nvCxnSpPr>
            <p:cNvPr id="1910" name="Google Shape;1910;p8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11" name="Google Shape;1911;p8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2" name="Google Shape;1912;p8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913" name="Google Shape;1913;p8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4" name="Google Shape;1914;p8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100"/>
            </a:p>
          </p:txBody>
        </p:sp>
        <p:sp>
          <p:nvSpPr>
            <p:cNvPr id="1915" name="Google Shape;1915;p8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100"/>
            </a:p>
          </p:txBody>
        </p:sp>
      </p:grpSp>
      <p:grpSp>
        <p:nvGrpSpPr>
          <p:cNvPr id="1916" name="Google Shape;1916;p81"/>
          <p:cNvGrpSpPr/>
          <p:nvPr/>
        </p:nvGrpSpPr>
        <p:grpSpPr>
          <a:xfrm>
            <a:off x="4379519" y="1579728"/>
            <a:ext cx="481020" cy="457200"/>
            <a:chOff x="1066800" y="2819400"/>
            <a:chExt cx="228600" cy="304800"/>
          </a:xfrm>
        </p:grpSpPr>
        <p:cxnSp>
          <p:nvCxnSpPr>
            <p:cNvPr id="1917" name="Google Shape;191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18" name="Google Shape;191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19" name="Google Shape;1919;p81"/>
          <p:cNvGrpSpPr/>
          <p:nvPr/>
        </p:nvGrpSpPr>
        <p:grpSpPr>
          <a:xfrm>
            <a:off x="3408645" y="2851581"/>
            <a:ext cx="481020" cy="457200"/>
            <a:chOff x="1066800" y="2819400"/>
            <a:chExt cx="228600" cy="304800"/>
          </a:xfrm>
        </p:grpSpPr>
        <p:cxnSp>
          <p:nvCxnSpPr>
            <p:cNvPr id="1920" name="Google Shape;192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1" name="Google Shape;192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2" name="Google Shape;1922;p81"/>
          <p:cNvGrpSpPr/>
          <p:nvPr/>
        </p:nvGrpSpPr>
        <p:grpSpPr>
          <a:xfrm>
            <a:off x="4369966" y="2852126"/>
            <a:ext cx="481020" cy="457200"/>
            <a:chOff x="1066800" y="2819400"/>
            <a:chExt cx="228600" cy="304800"/>
          </a:xfrm>
        </p:grpSpPr>
        <p:cxnSp>
          <p:nvCxnSpPr>
            <p:cNvPr id="1923" name="Google Shape;192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4" name="Google Shape;192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5" name="Google Shape;1925;p81"/>
          <p:cNvGrpSpPr/>
          <p:nvPr/>
        </p:nvGrpSpPr>
        <p:grpSpPr>
          <a:xfrm>
            <a:off x="5376286" y="2853493"/>
            <a:ext cx="481020" cy="457200"/>
            <a:chOff x="1066800" y="2819400"/>
            <a:chExt cx="228600" cy="304800"/>
          </a:xfrm>
        </p:grpSpPr>
        <p:cxnSp>
          <p:nvCxnSpPr>
            <p:cNvPr id="1926" name="Google Shape;192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7" name="Google Shape;192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8" name="Google Shape;1928;p81"/>
          <p:cNvGrpSpPr/>
          <p:nvPr/>
        </p:nvGrpSpPr>
        <p:grpSpPr>
          <a:xfrm>
            <a:off x="2639899" y="4078875"/>
            <a:ext cx="481020" cy="457200"/>
            <a:chOff x="1066800" y="2819400"/>
            <a:chExt cx="228600" cy="304800"/>
          </a:xfrm>
        </p:grpSpPr>
        <p:cxnSp>
          <p:nvCxnSpPr>
            <p:cNvPr id="1929" name="Google Shape;192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0" name="Google Shape;193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1" name="Google Shape;1931;p81"/>
          <p:cNvGrpSpPr/>
          <p:nvPr/>
        </p:nvGrpSpPr>
        <p:grpSpPr>
          <a:xfrm>
            <a:off x="3402382" y="4078113"/>
            <a:ext cx="481020" cy="457200"/>
            <a:chOff x="1066800" y="2819400"/>
            <a:chExt cx="228600" cy="304800"/>
          </a:xfrm>
        </p:grpSpPr>
        <p:cxnSp>
          <p:nvCxnSpPr>
            <p:cNvPr id="1932" name="Google Shape;193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3" name="Google Shape;193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4" name="Google Shape;1934;p81"/>
          <p:cNvGrpSpPr/>
          <p:nvPr/>
        </p:nvGrpSpPr>
        <p:grpSpPr>
          <a:xfrm>
            <a:off x="4167298" y="4078874"/>
            <a:ext cx="481020" cy="457200"/>
            <a:chOff x="1066800" y="2819400"/>
            <a:chExt cx="228600" cy="304800"/>
          </a:xfrm>
        </p:grpSpPr>
        <p:cxnSp>
          <p:nvCxnSpPr>
            <p:cNvPr id="1935" name="Google Shape;193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6" name="Google Shape;193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7" name="Google Shape;1937;p81"/>
          <p:cNvGrpSpPr/>
          <p:nvPr/>
        </p:nvGrpSpPr>
        <p:grpSpPr>
          <a:xfrm>
            <a:off x="4985682" y="4067989"/>
            <a:ext cx="481020" cy="457200"/>
            <a:chOff x="1066800" y="2819400"/>
            <a:chExt cx="228600" cy="304800"/>
          </a:xfrm>
        </p:grpSpPr>
        <p:cxnSp>
          <p:nvCxnSpPr>
            <p:cNvPr id="1938" name="Google Shape;1938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9" name="Google Shape;1939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40" name="Google Shape;1940;p81"/>
          <p:cNvGrpSpPr/>
          <p:nvPr/>
        </p:nvGrpSpPr>
        <p:grpSpPr>
          <a:xfrm>
            <a:off x="5774354" y="4067227"/>
            <a:ext cx="481020" cy="457200"/>
            <a:chOff x="1066800" y="2819400"/>
            <a:chExt cx="228600" cy="304800"/>
          </a:xfrm>
        </p:grpSpPr>
        <p:cxnSp>
          <p:nvCxnSpPr>
            <p:cNvPr id="1941" name="Google Shape;194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42" name="Google Shape;194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80682" y="3714750"/>
            <a:ext cx="8975912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Терминология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228" y="1316825"/>
            <a:ext cx="2617546" cy="2128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8"/>
          <p:cNvGrpSpPr/>
          <p:nvPr/>
        </p:nvGrpSpPr>
        <p:grpSpPr>
          <a:xfrm>
            <a:off x="1358228" y="1398249"/>
            <a:ext cx="3428863" cy="1899536"/>
            <a:chOff x="608012" y="1670160"/>
            <a:chExt cx="3428863" cy="1635416"/>
          </a:xfrm>
        </p:grpSpPr>
        <p:cxnSp>
          <p:nvCxnSpPr>
            <p:cNvPr id="261" name="Google Shape;261;p28"/>
            <p:cNvCxnSpPr>
              <a:stCxn id="262" idx="0"/>
              <a:endCxn id="263" idx="3"/>
            </p:cNvCxnSpPr>
            <p:nvPr/>
          </p:nvCxnSpPr>
          <p:spPr>
            <a:xfrm rot="10800000" flipH="1">
              <a:off x="1144112" y="2218243"/>
              <a:ext cx="604500" cy="347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4" name="Google Shape;264;p28"/>
            <p:cNvCxnSpPr>
              <a:stCxn id="265" idx="0"/>
              <a:endCxn id="263" idx="4"/>
            </p:cNvCxnSpPr>
            <p:nvPr/>
          </p:nvCxnSpPr>
          <p:spPr>
            <a:xfrm rot="10800000" flipH="1">
              <a:off x="2334078" y="2312276"/>
              <a:ext cx="4200" cy="31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6" name="Google Shape;266;p28"/>
            <p:cNvCxnSpPr>
              <a:stCxn id="263" idx="5"/>
              <a:endCxn id="267" idx="0"/>
            </p:cNvCxnSpPr>
            <p:nvPr/>
          </p:nvCxnSpPr>
          <p:spPr>
            <a:xfrm>
              <a:off x="2927995" y="2218141"/>
              <a:ext cx="569700" cy="355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63" name="Google Shape;263;p28"/>
            <p:cNvSpPr/>
            <p:nvPr/>
          </p:nvSpPr>
          <p:spPr>
            <a:xfrm>
              <a:off x="1504268" y="1670160"/>
              <a:ext cx="1668000" cy="6420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8012" y="2565343"/>
              <a:ext cx="1072200" cy="7257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830228" y="2623976"/>
              <a:ext cx="1007700" cy="6816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58375" y="2573883"/>
              <a:ext cx="1078500" cy="7059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QA Team Leader</a:t>
              </a:r>
              <a:endParaRPr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573BC-0971-49B2-981B-8A9A8BD5FC80}"/>
              </a:ext>
            </a:extLst>
          </p:cNvPr>
          <p:cNvSpPr/>
          <p:nvPr/>
        </p:nvSpPr>
        <p:spPr>
          <a:xfrm>
            <a:off x="3065934" y="1210237"/>
            <a:ext cx="2957976" cy="22994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47" name="Google Shape;1947;p8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Двоични дървета за търсене</a:t>
            </a:r>
            <a:endParaRPr sz="3500"/>
          </a:p>
        </p:txBody>
      </p:sp>
      <p:sp>
        <p:nvSpPr>
          <p:cNvPr id="1948" name="Google Shape;1948;p8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Добавяне, търсене, редакция изтриване</a:t>
            </a:r>
            <a:endParaRPr sz="2800"/>
          </a:p>
        </p:txBody>
      </p:sp>
      <p:pic>
        <p:nvPicPr>
          <p:cNvPr id="1949" name="Google Shape;19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600" y="966800"/>
            <a:ext cx="2728900" cy="2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1" indent="-190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Двоичните дървета за търсене са </a:t>
            </a:r>
            <a:r>
              <a:rPr lang="en" sz="22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подредени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marL="685800" marR="0" lvl="2" indent="-2032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За всеки възел </a:t>
            </a:r>
            <a:r>
              <a:rPr lang="en" sz="22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3" indent="-2032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Елементите в лявото поддърво на </a:t>
            </a:r>
            <a:r>
              <a:rPr lang="en" sz="22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са по-малки от </a:t>
            </a:r>
            <a:r>
              <a:rPr lang="en" sz="22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200" i="1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3" indent="-2032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Елементите в дясното поддърво на </a:t>
            </a:r>
            <a:r>
              <a:rPr lang="en" sz="22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са по-големи от </a:t>
            </a:r>
            <a:r>
              <a:rPr lang="en" sz="22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200" i="1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7" name="Google Shape;1957;p83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Двоични дървета за търсене</a:t>
            </a:r>
            <a:endParaRPr/>
          </a:p>
        </p:txBody>
      </p:sp>
      <p:sp>
        <p:nvSpPr>
          <p:cNvPr id="1958" name="Google Shape;1958;p83"/>
          <p:cNvSpPr/>
          <p:nvPr/>
        </p:nvSpPr>
        <p:spPr>
          <a:xfrm>
            <a:off x="7211625" y="1038225"/>
            <a:ext cx="1861800" cy="891300"/>
          </a:xfrm>
          <a:prstGeom prst="wedgeRoundRectCallout">
            <a:avLst>
              <a:gd name="adj1" fmla="val -227334"/>
              <a:gd name="adj2" fmla="val 2106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Какво става с елементите равни на </a:t>
            </a:r>
            <a:r>
              <a:rPr lang="en" sz="1800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9" name="Google Shape;1959;p83"/>
          <p:cNvSpPr/>
          <p:nvPr/>
        </p:nvSpPr>
        <p:spPr>
          <a:xfrm>
            <a:off x="8198832" y="4220745"/>
            <a:ext cx="603300" cy="5823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18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83"/>
          <p:cNvSpPr/>
          <p:nvPr/>
        </p:nvSpPr>
        <p:spPr>
          <a:xfrm>
            <a:off x="6525607" y="2931298"/>
            <a:ext cx="603300" cy="5823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1961" name="Google Shape;1961;p83"/>
          <p:cNvSpPr/>
          <p:nvPr/>
        </p:nvSpPr>
        <p:spPr>
          <a:xfrm>
            <a:off x="7503507" y="3548042"/>
            <a:ext cx="603300" cy="5838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sp>
        <p:nvSpPr>
          <p:cNvPr id="1962" name="Google Shape;1962;p83"/>
          <p:cNvSpPr/>
          <p:nvPr/>
        </p:nvSpPr>
        <p:spPr>
          <a:xfrm>
            <a:off x="5250844" y="3548042"/>
            <a:ext cx="603300" cy="5838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1963" name="Google Shape;1963;p83"/>
          <p:cNvSpPr/>
          <p:nvPr/>
        </p:nvSpPr>
        <p:spPr>
          <a:xfrm>
            <a:off x="4748732" y="4318346"/>
            <a:ext cx="603300" cy="5823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83"/>
          <p:cNvSpPr/>
          <p:nvPr/>
        </p:nvSpPr>
        <p:spPr>
          <a:xfrm>
            <a:off x="5700058" y="4319539"/>
            <a:ext cx="604800" cy="5823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100"/>
          </a:p>
        </p:txBody>
      </p:sp>
      <p:cxnSp>
        <p:nvCxnSpPr>
          <p:cNvPr id="1965" name="Google Shape;1965;p83"/>
          <p:cNvCxnSpPr/>
          <p:nvPr/>
        </p:nvCxnSpPr>
        <p:spPr>
          <a:xfrm flipH="1">
            <a:off x="5818883" y="3323223"/>
            <a:ext cx="727200" cy="3759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83"/>
          <p:cNvCxnSpPr/>
          <p:nvPr/>
        </p:nvCxnSpPr>
        <p:spPr>
          <a:xfrm flipH="1">
            <a:off x="5149168" y="4030691"/>
            <a:ext cx="200100" cy="3159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83"/>
          <p:cNvCxnSpPr/>
          <p:nvPr/>
        </p:nvCxnSpPr>
        <p:spPr>
          <a:xfrm>
            <a:off x="5697344" y="4076198"/>
            <a:ext cx="163800" cy="2805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8" name="Google Shape;1968;p83"/>
          <p:cNvCxnSpPr/>
          <p:nvPr/>
        </p:nvCxnSpPr>
        <p:spPr>
          <a:xfrm>
            <a:off x="7087741" y="3372453"/>
            <a:ext cx="469800" cy="3132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9" name="Google Shape;1969;p83"/>
          <p:cNvSpPr/>
          <p:nvPr/>
        </p:nvSpPr>
        <p:spPr>
          <a:xfrm>
            <a:off x="6926970" y="4248361"/>
            <a:ext cx="603300" cy="582300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8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0" name="Google Shape;1970;p83"/>
          <p:cNvCxnSpPr/>
          <p:nvPr/>
        </p:nvCxnSpPr>
        <p:spPr>
          <a:xfrm flipH="1">
            <a:off x="7392527" y="4076198"/>
            <a:ext cx="225600" cy="2313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83"/>
          <p:cNvCxnSpPr/>
          <p:nvPr/>
        </p:nvCxnSpPr>
        <p:spPr>
          <a:xfrm>
            <a:off x="8006744" y="4039018"/>
            <a:ext cx="286200" cy="25800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2" name="Google Shape;1972;p83"/>
          <p:cNvSpPr/>
          <p:nvPr/>
        </p:nvSpPr>
        <p:spPr>
          <a:xfrm>
            <a:off x="4317885" y="3114066"/>
            <a:ext cx="2442600" cy="1900500"/>
          </a:xfrm>
          <a:prstGeom prst="triangle">
            <a:avLst>
              <a:gd name="adj" fmla="val 50569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83"/>
          <p:cNvSpPr/>
          <p:nvPr/>
        </p:nvSpPr>
        <p:spPr>
          <a:xfrm>
            <a:off x="2488397" y="3892121"/>
            <a:ext cx="1923300" cy="426300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Възлите са </a:t>
            </a:r>
            <a:r>
              <a:rPr lang="en" sz="2100" b="1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4"/>
          <p:cNvSpPr/>
          <p:nvPr/>
        </p:nvSpPr>
        <p:spPr>
          <a:xfrm>
            <a:off x="477725" y="816175"/>
            <a:ext cx="8210100" cy="42783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25" tIns="81025" rIns="108025" bIns="8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class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1800"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Left { get; set;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Right { get; set;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T Item { get; set;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private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Root { get; set;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	public int Count { get; private set; 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Add(T item)...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Remove(T item)...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item)...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9" name="Google Shape;1979;p84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709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възел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Търсене на елемент x в двоично дърво за търсене</a:t>
            </a:r>
            <a:endParaRPr dirty="0"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!= null</a:t>
            </a:r>
            <a:endParaRPr dirty="0"/>
          </a:p>
          <a:p>
            <a:pPr marL="685800" lvl="2" indent="-177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if x &lt; node.value -&gt; левия клон</a:t>
            </a:r>
            <a:endParaRPr dirty="0"/>
          </a:p>
          <a:p>
            <a:pPr marL="685800" lvl="2" indent="-177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&gt; node.value -&gt; десния клон</a:t>
            </a:r>
            <a:endParaRPr dirty="0"/>
          </a:p>
          <a:p>
            <a:pPr marL="685800" lvl="2" indent="-177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== node.value -&gt; върни възел</a:t>
            </a:r>
            <a:endParaRPr dirty="0"/>
          </a:p>
        </p:txBody>
      </p:sp>
      <p:sp>
        <p:nvSpPr>
          <p:cNvPr id="1985" name="Google Shape;1985;p8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търсене</a:t>
            </a:r>
            <a:endParaRPr/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5311141" y="1371635"/>
            <a:ext cx="3738951" cy="2514748"/>
            <a:chOff x="1939268" y="2057401"/>
            <a:chExt cx="4499340" cy="3082177"/>
          </a:xfrm>
        </p:grpSpPr>
        <p:sp>
          <p:nvSpPr>
            <p:cNvPr id="1987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100"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100"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1992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4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5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6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100"/>
            </a:p>
          </p:txBody>
        </p:sp>
        <p:cxnSp>
          <p:nvCxnSpPr>
            <p:cNvPr id="1997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98" name="Google Shape;1998;p85"/>
          <p:cNvSpPr/>
          <p:nvPr/>
        </p:nvSpPr>
        <p:spPr>
          <a:xfrm>
            <a:off x="328995" y="3771900"/>
            <a:ext cx="47088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12 -&gt; 17 9 12</a:t>
            </a:r>
            <a:endParaRPr sz="1100" dirty="0"/>
          </a:p>
          <a:p>
            <a:pPr marL="0" marR="0" lvl="0" indent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27 -&gt; 17 19 25 null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6"/>
          <p:cNvSpPr/>
          <p:nvPr/>
        </p:nvSpPr>
        <p:spPr>
          <a:xfrm>
            <a:off x="477725" y="816175"/>
            <a:ext cx="8210100" cy="42783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25" tIns="81025" rIns="108025" bIns="8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</a:t>
            </a:r>
            <a:r>
              <a:rPr lang="en" sz="15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iterator = Root;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 == null)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== 0)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&gt; 0)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&lt; 0)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86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709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Своично дърво за търсене - търсене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Добавяне на елемент x в двоично дърво за търсене</a:t>
            </a:r>
            <a:endParaRPr dirty="0"/>
          </a:p>
          <a:p>
            <a:pPr marL="457200" lvl="1" indent="-171450">
              <a:lnSpc>
                <a:spcPct val="100000"/>
              </a:lnSpc>
              <a:spcBef>
                <a:spcPts val="900"/>
              </a:spcBef>
            </a:pPr>
            <a:r>
              <a:rPr lang="en" dirty="0"/>
              <a:t>if node == null -&gt; добави x</a:t>
            </a:r>
            <a:endParaRPr dirty="0"/>
          </a:p>
          <a:p>
            <a:pPr marL="457200" lvl="1" indent="-171450">
              <a:lnSpc>
                <a:spcPct val="100000"/>
              </a:lnSpc>
              <a:spcBef>
                <a:spcPts val="900"/>
              </a:spcBef>
            </a:pPr>
            <a:r>
              <a:rPr lang="en" dirty="0"/>
              <a:t>else if x &lt; node.value -&gt; ляв клон</a:t>
            </a:r>
            <a:endParaRPr dirty="0"/>
          </a:p>
          <a:p>
            <a:pPr marL="457200" lvl="1" indent="-171450">
              <a:lnSpc>
                <a:spcPct val="100000"/>
              </a:lnSpc>
              <a:spcBef>
                <a:spcPts val="900"/>
              </a:spcBef>
            </a:pPr>
            <a:r>
              <a:rPr lang="en" dirty="0"/>
              <a:t>else if x &gt; node.value -&gt; десен клон</a:t>
            </a:r>
            <a:endParaRPr dirty="0"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-&gt; възела съществува</a:t>
            </a:r>
            <a:endParaRPr dirty="0"/>
          </a:p>
        </p:txBody>
      </p:sp>
      <p:sp>
        <p:nvSpPr>
          <p:cNvPr id="2010" name="Google Shape;2010;p87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добавяне</a:t>
            </a:r>
            <a:endParaRPr/>
          </a:p>
        </p:txBody>
      </p:sp>
      <p:sp>
        <p:nvSpPr>
          <p:cNvPr id="2011" name="Google Shape;2011;p87"/>
          <p:cNvSpPr/>
          <p:nvPr/>
        </p:nvSpPr>
        <p:spPr>
          <a:xfrm>
            <a:off x="329000" y="3771900"/>
            <a:ext cx="6593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12</a:t>
            </a:r>
            <a:r>
              <a:rPr lang="en" sz="2400" dirty="0"/>
              <a:t> </a:t>
            </a:r>
            <a:r>
              <a:rPr lang="en" sz="2400" dirty="0">
                <a:solidFill>
                  <a:schemeClr val="bg1"/>
                </a:solidFill>
              </a:rPr>
              <a:t>-&gt; </a:t>
            </a: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9 12 return</a:t>
            </a:r>
            <a:endParaRPr sz="1100" dirty="0"/>
          </a:p>
          <a:p>
            <a:pPr lvl="0">
              <a:lnSpc>
                <a:spcPct val="105000"/>
              </a:lnSpc>
              <a:spcBef>
                <a:spcPts val="900"/>
              </a:spcBef>
            </a:pP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27</a:t>
            </a:r>
            <a:r>
              <a:rPr lang="en" sz="2400" dirty="0"/>
              <a:t> </a:t>
            </a:r>
            <a:r>
              <a:rPr lang="en" sz="2400" dirty="0">
                <a:solidFill>
                  <a:schemeClr val="bg1"/>
                </a:solidFill>
              </a:rPr>
              <a:t>-&gt;</a:t>
            </a:r>
            <a:r>
              <a:rPr lang="en" sz="2400" b="1" dirty="0">
                <a:solidFill>
                  <a:schemeClr val="lt1"/>
                </a:solidFill>
                <a:latin typeface="Consolas"/>
                <a:sym typeface="Consolas"/>
              </a:rPr>
              <a:t> </a:t>
            </a:r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19 25 null (добавяне)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2" name="Google Shape;2012;p87"/>
          <p:cNvGrpSpPr/>
          <p:nvPr/>
        </p:nvGrpSpPr>
        <p:grpSpPr>
          <a:xfrm>
            <a:off x="5311141" y="1371635"/>
            <a:ext cx="3738951" cy="2514748"/>
            <a:chOff x="1939268" y="2057401"/>
            <a:chExt cx="4499340" cy="3082177"/>
          </a:xfrm>
        </p:grpSpPr>
        <p:sp>
          <p:nvSpPr>
            <p:cNvPr id="2013" name="Google Shape;2013;p87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100"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2015" name="Google Shape;2015;p87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100"/>
            </a:p>
          </p:txBody>
        </p:sp>
        <p:sp>
          <p:nvSpPr>
            <p:cNvPr id="2016" name="Google Shape;2016;p87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2018" name="Google Shape;2018;p87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9" name="Google Shape;2019;p87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0" name="Google Shape;2020;p87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1" name="Google Shape;2021;p87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2" name="Google Shape;2022;p87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100"/>
            </a:p>
          </p:txBody>
        </p:sp>
        <p:cxnSp>
          <p:nvCxnSpPr>
            <p:cNvPr id="2023" name="Google Shape;2023;p87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8"/>
          <p:cNvSpPr/>
          <p:nvPr/>
        </p:nvSpPr>
        <p:spPr>
          <a:xfrm>
            <a:off x="477725" y="816175"/>
            <a:ext cx="8210100" cy="42783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25" tIns="81025" rIns="108025" bIns="8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 = new </a:t>
            </a:r>
            <a:r>
              <a:rPr lang="en" sz="1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node.Item = item;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Root = node;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(iterator.Left != null &amp;&amp; iterator.Item.CompareTo(item) &gt;= 0)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(iterator.Right != null &amp;&amp; iterator.Item.CompareTo(item) &lt; 0)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(iterator.Item.CompareTo(item) &gt;= 0)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iterator.Left = node;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(iterator.Item.CompareTo(item) &lt; 0)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iterator.Right = node;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88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9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добавяне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9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Премахване на елемент x в двоично дърво за търсене</a:t>
            </a:r>
            <a:endParaRPr dirty="0"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== null -&gt; изход</a:t>
            </a:r>
            <a:endParaRPr dirty="0"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leaf -&gt; премахни</a:t>
            </a:r>
            <a:endParaRPr dirty="0"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not leaf -&gt; подмени</a:t>
            </a:r>
            <a:endParaRPr dirty="0"/>
          </a:p>
          <a:p>
            <a:pPr marL="685800" lvl="2" indent="-177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(3 случая при подмяна на възел)</a:t>
            </a:r>
            <a:endParaRPr dirty="0"/>
          </a:p>
        </p:txBody>
      </p:sp>
      <p:sp>
        <p:nvSpPr>
          <p:cNvPr id="2035" name="Google Shape;2035;p89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премахване</a:t>
            </a:r>
            <a:endParaRPr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5311141" y="1371635"/>
            <a:ext cx="3738951" cy="2514748"/>
            <a:chOff x="1939268" y="2057401"/>
            <a:chExt cx="4499340" cy="3082177"/>
          </a:xfrm>
        </p:grpSpPr>
        <p:sp>
          <p:nvSpPr>
            <p:cNvPr id="2037" name="Google Shape;2037;p89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100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100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100"/>
            </a:p>
          </p:txBody>
        </p:sp>
        <p:sp>
          <p:nvSpPr>
            <p:cNvPr id="2040" name="Google Shape;2040;p89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100"/>
            </a:p>
          </p:txBody>
        </p:sp>
        <p:sp>
          <p:nvSpPr>
            <p:cNvPr id="2041" name="Google Shape;2041;p89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100"/>
            </a:p>
          </p:txBody>
        </p:sp>
        <p:cxnSp>
          <p:nvCxnSpPr>
            <p:cNvPr id="2042" name="Google Shape;2042;p89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3" name="Google Shape;2043;p89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4" name="Google Shape;2044;p89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89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6" name="Google Shape;2046;p89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100"/>
            </a:p>
          </p:txBody>
        </p:sp>
        <p:cxnSp>
          <p:nvCxnSpPr>
            <p:cNvPr id="2047" name="Google Shape;2047;p89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0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който няма дясно поддърво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Корена на лявото поддърво заема мястото</a:t>
            </a:r>
            <a:br>
              <a:rPr lang="en"/>
            </a:br>
            <a:r>
              <a:rPr lang="en"/>
              <a:t>на премахнатия елемент</a:t>
            </a:r>
            <a:endParaRPr/>
          </a:p>
          <a:p>
            <a:pPr marL="457200" lvl="1" indent="-50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9</a:t>
            </a:r>
            <a:endParaRPr/>
          </a:p>
        </p:txBody>
      </p:sp>
      <p:sp>
        <p:nvSpPr>
          <p:cNvPr id="2053" name="Google Shape;2053;p90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54" name="Google Shape;2054;p90"/>
          <p:cNvSpPr/>
          <p:nvPr/>
        </p:nvSpPr>
        <p:spPr>
          <a:xfrm>
            <a:off x="6599951" y="142875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055" name="Google Shape;2055;p90"/>
          <p:cNvSpPr/>
          <p:nvPr/>
        </p:nvSpPr>
        <p:spPr>
          <a:xfrm>
            <a:off x="7487013" y="235614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sp>
        <p:nvSpPr>
          <p:cNvPr id="2056" name="Google Shape;2056;p90"/>
          <p:cNvSpPr/>
          <p:nvPr/>
        </p:nvSpPr>
        <p:spPr>
          <a:xfrm>
            <a:off x="5657618" y="2316745"/>
            <a:ext cx="6333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057" name="Google Shape;2057;p90"/>
          <p:cNvSpPr/>
          <p:nvPr/>
        </p:nvSpPr>
        <p:spPr>
          <a:xfrm>
            <a:off x="6938956" y="3373789"/>
            <a:ext cx="6372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100"/>
          </a:p>
        </p:txBody>
      </p:sp>
      <p:cxnSp>
        <p:nvCxnSpPr>
          <p:cNvPr id="2058" name="Google Shape;2058;p90"/>
          <p:cNvCxnSpPr/>
          <p:nvPr/>
        </p:nvCxnSpPr>
        <p:spPr>
          <a:xfrm flipH="1">
            <a:off x="6198343" y="1881704"/>
            <a:ext cx="450900" cy="516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0"/>
          <p:cNvCxnSpPr/>
          <p:nvPr/>
        </p:nvCxnSpPr>
        <p:spPr>
          <a:xfrm flipH="1">
            <a:off x="5480216" y="2901231"/>
            <a:ext cx="3435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0"/>
          <p:cNvCxnSpPr/>
          <p:nvPr/>
        </p:nvCxnSpPr>
        <p:spPr>
          <a:xfrm flipH="1">
            <a:off x="7326779" y="2901231"/>
            <a:ext cx="2493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0"/>
          <p:cNvCxnSpPr/>
          <p:nvPr/>
        </p:nvCxnSpPr>
        <p:spPr>
          <a:xfrm>
            <a:off x="7153715" y="1926112"/>
            <a:ext cx="422400" cy="51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2" name="Google Shape;2062;p90"/>
          <p:cNvSpPr/>
          <p:nvPr/>
        </p:nvSpPr>
        <p:spPr>
          <a:xfrm>
            <a:off x="8133433" y="333963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063" name="Google Shape;2063;p90"/>
          <p:cNvCxnSpPr/>
          <p:nvPr/>
        </p:nvCxnSpPr>
        <p:spPr>
          <a:xfrm>
            <a:off x="7960173" y="2922884"/>
            <a:ext cx="333900" cy="450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4" name="Google Shape;2064;p90"/>
          <p:cNvSpPr/>
          <p:nvPr/>
        </p:nvSpPr>
        <p:spPr>
          <a:xfrm>
            <a:off x="5029319" y="3340058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чието дясно поддърво няма ляво поддърво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Корена на дясното поддърво заема</a:t>
            </a:r>
            <a:br>
              <a:rPr lang="en"/>
            </a:br>
            <a:r>
              <a:rPr lang="en"/>
              <a:t>мястото на премахнатия елемент</a:t>
            </a:r>
            <a:endParaRPr/>
          </a:p>
          <a:p>
            <a:pPr marL="457200" lvl="1" indent="-50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19</a:t>
            </a:r>
            <a:endParaRPr/>
          </a:p>
        </p:txBody>
      </p:sp>
      <p:sp>
        <p:nvSpPr>
          <p:cNvPr id="2070" name="Google Shape;2070;p91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премахване</a:t>
            </a:r>
            <a:endParaRPr/>
          </a:p>
        </p:txBody>
      </p:sp>
      <p:cxnSp>
        <p:nvCxnSpPr>
          <p:cNvPr id="2071" name="Google Shape;2071;p91"/>
          <p:cNvCxnSpPr/>
          <p:nvPr/>
        </p:nvCxnSpPr>
        <p:spPr>
          <a:xfrm flipH="1">
            <a:off x="8059080" y="3902405"/>
            <a:ext cx="247500" cy="5487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2" name="Google Shape;2072;p91"/>
          <p:cNvSpPr txBox="1"/>
          <p:nvPr/>
        </p:nvSpPr>
        <p:spPr>
          <a:xfrm>
            <a:off x="7622515" y="4366765"/>
            <a:ext cx="5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100"/>
          </a:p>
        </p:txBody>
      </p:sp>
      <p:sp>
        <p:nvSpPr>
          <p:cNvPr id="2073" name="Google Shape;2073;p91"/>
          <p:cNvSpPr/>
          <p:nvPr/>
        </p:nvSpPr>
        <p:spPr>
          <a:xfrm>
            <a:off x="6599951" y="142875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074" name="Google Shape;2074;p91"/>
          <p:cNvSpPr/>
          <p:nvPr/>
        </p:nvSpPr>
        <p:spPr>
          <a:xfrm>
            <a:off x="7487013" y="235614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sp>
        <p:nvSpPr>
          <p:cNvPr id="2075" name="Google Shape;2075;p91"/>
          <p:cNvSpPr/>
          <p:nvPr/>
        </p:nvSpPr>
        <p:spPr>
          <a:xfrm>
            <a:off x="5657618" y="2316745"/>
            <a:ext cx="6333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076" name="Google Shape;2076;p91"/>
          <p:cNvSpPr/>
          <p:nvPr/>
        </p:nvSpPr>
        <p:spPr>
          <a:xfrm>
            <a:off x="6938956" y="3373789"/>
            <a:ext cx="6372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100"/>
          </a:p>
        </p:txBody>
      </p:sp>
      <p:cxnSp>
        <p:nvCxnSpPr>
          <p:cNvPr id="2077" name="Google Shape;2077;p91"/>
          <p:cNvCxnSpPr/>
          <p:nvPr/>
        </p:nvCxnSpPr>
        <p:spPr>
          <a:xfrm flipH="1">
            <a:off x="6198343" y="1881704"/>
            <a:ext cx="450900" cy="516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8" name="Google Shape;2078;p91"/>
          <p:cNvCxnSpPr/>
          <p:nvPr/>
        </p:nvCxnSpPr>
        <p:spPr>
          <a:xfrm flipH="1">
            <a:off x="5480216" y="2901231"/>
            <a:ext cx="3435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9" name="Google Shape;2079;p91"/>
          <p:cNvCxnSpPr/>
          <p:nvPr/>
        </p:nvCxnSpPr>
        <p:spPr>
          <a:xfrm flipH="1">
            <a:off x="7326779" y="2901231"/>
            <a:ext cx="2493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0" name="Google Shape;2080;p91"/>
          <p:cNvCxnSpPr/>
          <p:nvPr/>
        </p:nvCxnSpPr>
        <p:spPr>
          <a:xfrm>
            <a:off x="7153715" y="1926112"/>
            <a:ext cx="422400" cy="51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1" name="Google Shape;2081;p91"/>
          <p:cNvSpPr/>
          <p:nvPr/>
        </p:nvSpPr>
        <p:spPr>
          <a:xfrm>
            <a:off x="8133433" y="333963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082" name="Google Shape;2082;p91"/>
          <p:cNvCxnSpPr/>
          <p:nvPr/>
        </p:nvCxnSpPr>
        <p:spPr>
          <a:xfrm>
            <a:off x="7960173" y="2922884"/>
            <a:ext cx="333900" cy="450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3" name="Google Shape;2083;p91"/>
          <p:cNvSpPr/>
          <p:nvPr/>
        </p:nvSpPr>
        <p:spPr>
          <a:xfrm>
            <a:off x="5029319" y="3340058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Дървета -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Нека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D = {V, E}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 кореново дърво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Всяко дърво се образува от възли и дъги, които ги свързват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Формално върховете могат да бъдат от два вида: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Родител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Наследник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Върхът без родител се нарича “корен”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Всяко дърво има само корен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Връх без наследници се нарича “листо”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111350" y="310292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6552200" y="355962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7809525" y="3519050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8273650" y="406482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7234650" y="409897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6552200" y="409897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5776875" y="4098975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29"/>
          <p:cNvCxnSpPr>
            <a:stCxn id="274" idx="3"/>
            <a:endCxn id="275" idx="7"/>
          </p:cNvCxnSpPr>
          <p:nvPr/>
        </p:nvCxnSpPr>
        <p:spPr>
          <a:xfrm flipH="1">
            <a:off x="6837149" y="3356430"/>
            <a:ext cx="323100" cy="2466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9"/>
          <p:cNvCxnSpPr>
            <a:stCxn id="275" idx="3"/>
            <a:endCxn id="280" idx="7"/>
          </p:cNvCxnSpPr>
          <p:nvPr/>
        </p:nvCxnSpPr>
        <p:spPr>
          <a:xfrm flipH="1">
            <a:off x="6061999" y="3813130"/>
            <a:ext cx="539100" cy="3294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9"/>
          <p:cNvCxnSpPr>
            <a:stCxn id="275" idx="4"/>
            <a:endCxn id="279" idx="0"/>
          </p:cNvCxnSpPr>
          <p:nvPr/>
        </p:nvCxnSpPr>
        <p:spPr>
          <a:xfrm>
            <a:off x="6719150" y="3856625"/>
            <a:ext cx="0" cy="2424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>
            <a:stCxn id="275" idx="5"/>
            <a:endCxn id="278" idx="0"/>
          </p:cNvCxnSpPr>
          <p:nvPr/>
        </p:nvCxnSpPr>
        <p:spPr>
          <a:xfrm>
            <a:off x="6837201" y="3813130"/>
            <a:ext cx="564300" cy="2859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9"/>
          <p:cNvCxnSpPr>
            <a:stCxn id="274" idx="5"/>
            <a:endCxn id="276" idx="1"/>
          </p:cNvCxnSpPr>
          <p:nvPr/>
        </p:nvCxnSpPr>
        <p:spPr>
          <a:xfrm>
            <a:off x="7396351" y="3356430"/>
            <a:ext cx="462000" cy="2061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9"/>
          <p:cNvCxnSpPr>
            <a:stCxn id="276" idx="5"/>
            <a:endCxn id="277" idx="1"/>
          </p:cNvCxnSpPr>
          <p:nvPr/>
        </p:nvCxnSpPr>
        <p:spPr>
          <a:xfrm>
            <a:off x="8094526" y="3772555"/>
            <a:ext cx="228000" cy="3357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който има и ляво и дясно поддърво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най-малкия елемент в</a:t>
            </a:r>
            <a:br>
              <a:rPr lang="en"/>
            </a:br>
            <a:r>
              <a:rPr lang="en"/>
              <a:t>лявото разклонение на дясното му</a:t>
            </a:r>
            <a:br>
              <a:rPr lang="en"/>
            </a:br>
            <a:r>
              <a:rPr lang="en"/>
              <a:t>поддърво</a:t>
            </a:r>
            <a:endParaRPr/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Разменяме двата елемента и</a:t>
            </a:r>
            <a:br>
              <a:rPr lang="en"/>
            </a:br>
            <a:r>
              <a:rPr lang="en"/>
              <a:t>извършваме премахването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17</a:t>
            </a:r>
            <a:endParaRPr/>
          </a:p>
        </p:txBody>
      </p:sp>
      <p:sp>
        <p:nvSpPr>
          <p:cNvPr id="2089" name="Google Shape;2089;p9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90" name="Google Shape;2090;p92"/>
          <p:cNvSpPr/>
          <p:nvPr/>
        </p:nvSpPr>
        <p:spPr>
          <a:xfrm>
            <a:off x="6599951" y="142875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091" name="Google Shape;2091;p92"/>
          <p:cNvSpPr/>
          <p:nvPr/>
        </p:nvSpPr>
        <p:spPr>
          <a:xfrm>
            <a:off x="7487013" y="235614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sp>
        <p:nvSpPr>
          <p:cNvPr id="2092" name="Google Shape;2092;p92"/>
          <p:cNvSpPr/>
          <p:nvPr/>
        </p:nvSpPr>
        <p:spPr>
          <a:xfrm>
            <a:off x="5657618" y="2316745"/>
            <a:ext cx="6333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093" name="Google Shape;2093;p92"/>
          <p:cNvSpPr/>
          <p:nvPr/>
        </p:nvSpPr>
        <p:spPr>
          <a:xfrm>
            <a:off x="6938956" y="3373789"/>
            <a:ext cx="6372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100"/>
          </a:p>
        </p:txBody>
      </p:sp>
      <p:cxnSp>
        <p:nvCxnSpPr>
          <p:cNvPr id="2094" name="Google Shape;2094;p92"/>
          <p:cNvCxnSpPr/>
          <p:nvPr/>
        </p:nvCxnSpPr>
        <p:spPr>
          <a:xfrm flipH="1">
            <a:off x="6198343" y="1881704"/>
            <a:ext cx="450900" cy="516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5" name="Google Shape;2095;p92"/>
          <p:cNvCxnSpPr/>
          <p:nvPr/>
        </p:nvCxnSpPr>
        <p:spPr>
          <a:xfrm flipH="1">
            <a:off x="5480216" y="2901231"/>
            <a:ext cx="3435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6" name="Google Shape;2096;p92"/>
          <p:cNvCxnSpPr/>
          <p:nvPr/>
        </p:nvCxnSpPr>
        <p:spPr>
          <a:xfrm flipH="1">
            <a:off x="7326779" y="2901231"/>
            <a:ext cx="2493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7" name="Google Shape;2097;p92"/>
          <p:cNvCxnSpPr/>
          <p:nvPr/>
        </p:nvCxnSpPr>
        <p:spPr>
          <a:xfrm>
            <a:off x="7153715" y="1926112"/>
            <a:ext cx="422400" cy="51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" name="Google Shape;2098;p92"/>
          <p:cNvSpPr/>
          <p:nvPr/>
        </p:nvSpPr>
        <p:spPr>
          <a:xfrm>
            <a:off x="8133433" y="333963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099" name="Google Shape;2099;p92"/>
          <p:cNvCxnSpPr/>
          <p:nvPr/>
        </p:nvCxnSpPr>
        <p:spPr>
          <a:xfrm>
            <a:off x="7960173" y="2922884"/>
            <a:ext cx="333900" cy="450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0" name="Google Shape;2100;p92"/>
          <p:cNvSpPr/>
          <p:nvPr/>
        </p:nvSpPr>
        <p:spPr>
          <a:xfrm>
            <a:off x="5029319" y="3340058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93"/>
          <p:cNvSpPr/>
          <p:nvPr/>
        </p:nvSpPr>
        <p:spPr>
          <a:xfrm>
            <a:off x="2524175" y="1619250"/>
            <a:ext cx="4095900" cy="2163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9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Балансирани дървета</a:t>
            </a:r>
            <a:endParaRPr sz="3500"/>
          </a:p>
        </p:txBody>
      </p:sp>
      <p:sp>
        <p:nvSpPr>
          <p:cNvPr id="2107" name="Google Shape;2107;p9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Предназначение</a:t>
            </a:r>
            <a:endParaRPr sz="2800"/>
          </a:p>
        </p:txBody>
      </p:sp>
      <p:pic>
        <p:nvPicPr>
          <p:cNvPr id="2108" name="Google Shape;210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75" y="1619250"/>
            <a:ext cx="4095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94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Търсене 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Премахване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4" name="Google Shape;2114;p94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 за търсене – сложност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5" name="Google Shape;2115;p94"/>
          <p:cNvSpPr/>
          <p:nvPr/>
        </p:nvSpPr>
        <p:spPr>
          <a:xfrm>
            <a:off x="6538603" y="211455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116" name="Google Shape;2116;p94"/>
          <p:cNvSpPr/>
          <p:nvPr/>
        </p:nvSpPr>
        <p:spPr>
          <a:xfrm>
            <a:off x="7425664" y="3041941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sp>
        <p:nvSpPr>
          <p:cNvPr id="2117" name="Google Shape;2117;p94"/>
          <p:cNvSpPr/>
          <p:nvPr/>
        </p:nvSpPr>
        <p:spPr>
          <a:xfrm>
            <a:off x="5596269" y="3002545"/>
            <a:ext cx="6333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118" name="Google Shape;2118;p94"/>
          <p:cNvSpPr/>
          <p:nvPr/>
        </p:nvSpPr>
        <p:spPr>
          <a:xfrm>
            <a:off x="6877608" y="4059589"/>
            <a:ext cx="6372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100"/>
          </a:p>
        </p:txBody>
      </p:sp>
      <p:cxnSp>
        <p:nvCxnSpPr>
          <p:cNvPr id="2119" name="Google Shape;2119;p94"/>
          <p:cNvCxnSpPr/>
          <p:nvPr/>
        </p:nvCxnSpPr>
        <p:spPr>
          <a:xfrm flipH="1">
            <a:off x="6136995" y="2567504"/>
            <a:ext cx="450900" cy="516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0" name="Google Shape;2120;p94"/>
          <p:cNvCxnSpPr/>
          <p:nvPr/>
        </p:nvCxnSpPr>
        <p:spPr>
          <a:xfrm flipH="1">
            <a:off x="5418868" y="3587031"/>
            <a:ext cx="3435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1" name="Google Shape;2121;p94"/>
          <p:cNvCxnSpPr/>
          <p:nvPr/>
        </p:nvCxnSpPr>
        <p:spPr>
          <a:xfrm flipH="1">
            <a:off x="7265431" y="3587031"/>
            <a:ext cx="249300" cy="464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2" name="Google Shape;2122;p94"/>
          <p:cNvCxnSpPr/>
          <p:nvPr/>
        </p:nvCxnSpPr>
        <p:spPr>
          <a:xfrm>
            <a:off x="7092367" y="2611912"/>
            <a:ext cx="422400" cy="51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3" name="Google Shape;2123;p94"/>
          <p:cNvSpPr/>
          <p:nvPr/>
        </p:nvSpPr>
        <p:spPr>
          <a:xfrm>
            <a:off x="8072084" y="402543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124" name="Google Shape;2124;p94"/>
          <p:cNvCxnSpPr/>
          <p:nvPr/>
        </p:nvCxnSpPr>
        <p:spPr>
          <a:xfrm>
            <a:off x="7898825" y="3608684"/>
            <a:ext cx="333900" cy="450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5" name="Google Shape;2125;p94"/>
          <p:cNvSpPr/>
          <p:nvPr/>
        </p:nvSpPr>
        <p:spPr>
          <a:xfrm>
            <a:off x="4967970" y="4025858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/>
          </a:p>
        </p:txBody>
      </p:sp>
      <p:sp>
        <p:nvSpPr>
          <p:cNvPr id="2126" name="Google Shape;2126;p94"/>
          <p:cNvSpPr/>
          <p:nvPr/>
        </p:nvSpPr>
        <p:spPr>
          <a:xfrm>
            <a:off x="6071257" y="1091511"/>
            <a:ext cx="902400" cy="426300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10, 25, 5, 15, 19,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2" name="Google Shape;2132;p95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най-добър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3" name="Google Shape;2133;p95"/>
          <p:cNvSpPr/>
          <p:nvPr/>
        </p:nvSpPr>
        <p:spPr>
          <a:xfrm>
            <a:off x="4330365" y="1855273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134" name="Google Shape;2134;p95"/>
          <p:cNvSpPr/>
          <p:nvPr/>
        </p:nvSpPr>
        <p:spPr>
          <a:xfrm>
            <a:off x="4822221" y="3334494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cxnSp>
        <p:nvCxnSpPr>
          <p:cNvPr id="2135" name="Google Shape;2135;p95"/>
          <p:cNvCxnSpPr/>
          <p:nvPr/>
        </p:nvCxnSpPr>
        <p:spPr>
          <a:xfrm>
            <a:off x="4902933" y="2349735"/>
            <a:ext cx="526500" cy="248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6" name="Google Shape;2136;p95"/>
          <p:cNvSpPr/>
          <p:nvPr/>
        </p:nvSpPr>
        <p:spPr>
          <a:xfrm>
            <a:off x="5318893" y="2540979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137" name="Google Shape;2137;p95"/>
          <p:cNvCxnSpPr/>
          <p:nvPr/>
        </p:nvCxnSpPr>
        <p:spPr>
          <a:xfrm flipH="1">
            <a:off x="5367702" y="3143250"/>
            <a:ext cx="176100" cy="27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95"/>
          <p:cNvSpPr/>
          <p:nvPr/>
        </p:nvSpPr>
        <p:spPr>
          <a:xfrm>
            <a:off x="5953537" y="3320207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9" name="Google Shape;2139;p95"/>
          <p:cNvCxnSpPr/>
          <p:nvPr/>
        </p:nvCxnSpPr>
        <p:spPr>
          <a:xfrm>
            <a:off x="5772462" y="3128963"/>
            <a:ext cx="268200" cy="271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0" name="Google Shape;2140;p95"/>
          <p:cNvSpPr/>
          <p:nvPr/>
        </p:nvSpPr>
        <p:spPr>
          <a:xfrm>
            <a:off x="2700322" y="3320207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100"/>
          </a:p>
        </p:txBody>
      </p:sp>
      <p:sp>
        <p:nvSpPr>
          <p:cNvPr id="2141" name="Google Shape;2141;p95"/>
          <p:cNvSpPr/>
          <p:nvPr/>
        </p:nvSpPr>
        <p:spPr>
          <a:xfrm>
            <a:off x="3196995" y="2526691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2" name="Google Shape;2142;p95"/>
          <p:cNvCxnSpPr/>
          <p:nvPr/>
        </p:nvCxnSpPr>
        <p:spPr>
          <a:xfrm flipH="1">
            <a:off x="3245805" y="3128963"/>
            <a:ext cx="176100" cy="27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3" name="Google Shape;2143;p95"/>
          <p:cNvSpPr/>
          <p:nvPr/>
        </p:nvSpPr>
        <p:spPr>
          <a:xfrm>
            <a:off x="3831639" y="3305919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4" name="Google Shape;2144;p95"/>
          <p:cNvCxnSpPr/>
          <p:nvPr/>
        </p:nvCxnSpPr>
        <p:spPr>
          <a:xfrm>
            <a:off x="3650564" y="3114675"/>
            <a:ext cx="268200" cy="271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5" name="Google Shape;2145;p95"/>
          <p:cNvCxnSpPr/>
          <p:nvPr/>
        </p:nvCxnSpPr>
        <p:spPr>
          <a:xfrm flipH="1">
            <a:off x="3714430" y="2349735"/>
            <a:ext cx="676800" cy="243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6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произволна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9, 6, 25, 28, 18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1" name="Google Shape;2151;p96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стандартен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2" name="Google Shape;2152;p96"/>
          <p:cNvSpPr/>
          <p:nvPr/>
        </p:nvSpPr>
        <p:spPr>
          <a:xfrm>
            <a:off x="4004491" y="188595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153" name="Google Shape;2153;p96"/>
          <p:cNvSpPr/>
          <p:nvPr/>
        </p:nvSpPr>
        <p:spPr>
          <a:xfrm>
            <a:off x="4678151" y="2688516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sp>
        <p:nvSpPr>
          <p:cNvPr id="2154" name="Google Shape;2154;p96"/>
          <p:cNvSpPr/>
          <p:nvPr/>
        </p:nvSpPr>
        <p:spPr>
          <a:xfrm>
            <a:off x="3168460" y="2688516"/>
            <a:ext cx="6333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155" name="Google Shape;2155;p96"/>
          <p:cNvSpPr/>
          <p:nvPr/>
        </p:nvSpPr>
        <p:spPr>
          <a:xfrm>
            <a:off x="4104651" y="3521601"/>
            <a:ext cx="6372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100"/>
          </a:p>
        </p:txBody>
      </p:sp>
      <p:cxnSp>
        <p:nvCxnSpPr>
          <p:cNvPr id="2156" name="Google Shape;2156;p96"/>
          <p:cNvCxnSpPr/>
          <p:nvPr/>
        </p:nvCxnSpPr>
        <p:spPr>
          <a:xfrm flipH="1">
            <a:off x="3695583" y="2338904"/>
            <a:ext cx="358200" cy="41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7" name="Google Shape;2157;p96"/>
          <p:cNvCxnSpPr/>
          <p:nvPr/>
        </p:nvCxnSpPr>
        <p:spPr>
          <a:xfrm flipH="1">
            <a:off x="3084826" y="3240803"/>
            <a:ext cx="203400" cy="2892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8" name="Google Shape;2158;p96"/>
          <p:cNvCxnSpPr/>
          <p:nvPr/>
        </p:nvCxnSpPr>
        <p:spPr>
          <a:xfrm flipH="1">
            <a:off x="4558275" y="3240803"/>
            <a:ext cx="249600" cy="2892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9" name="Google Shape;2159;p96"/>
          <p:cNvCxnSpPr/>
          <p:nvPr/>
        </p:nvCxnSpPr>
        <p:spPr>
          <a:xfrm>
            <a:off x="4558255" y="2383312"/>
            <a:ext cx="242400" cy="3672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0" name="Google Shape;2160;p96"/>
          <p:cNvSpPr/>
          <p:nvPr/>
        </p:nvSpPr>
        <p:spPr>
          <a:xfrm>
            <a:off x="5215996" y="3521601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161" name="Google Shape;2161;p96"/>
          <p:cNvCxnSpPr/>
          <p:nvPr/>
        </p:nvCxnSpPr>
        <p:spPr>
          <a:xfrm>
            <a:off x="5194671" y="3240803"/>
            <a:ext cx="251400" cy="2892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2" name="Google Shape;2162;p96"/>
          <p:cNvSpPr/>
          <p:nvPr/>
        </p:nvSpPr>
        <p:spPr>
          <a:xfrm>
            <a:off x="2685558" y="3525076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/>
          </a:p>
        </p:txBody>
      </p:sp>
      <p:sp>
        <p:nvSpPr>
          <p:cNvPr id="2163" name="Google Shape;2163;p96"/>
          <p:cNvSpPr/>
          <p:nvPr/>
        </p:nvSpPr>
        <p:spPr>
          <a:xfrm>
            <a:off x="5797315" y="4314857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100"/>
          </a:p>
        </p:txBody>
      </p:sp>
      <p:cxnSp>
        <p:nvCxnSpPr>
          <p:cNvPr id="2164" name="Google Shape;2164;p96"/>
          <p:cNvCxnSpPr/>
          <p:nvPr/>
        </p:nvCxnSpPr>
        <p:spPr>
          <a:xfrm>
            <a:off x="5671356" y="4076907"/>
            <a:ext cx="251700" cy="2808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97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нарастваща/намаляваща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25,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0" name="Google Shape;2170;p97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85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най-лош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1" name="Google Shape;2171;p97"/>
          <p:cNvSpPr/>
          <p:nvPr/>
        </p:nvSpPr>
        <p:spPr>
          <a:xfrm>
            <a:off x="4247748" y="1447800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100"/>
          </a:p>
        </p:txBody>
      </p:sp>
      <p:sp>
        <p:nvSpPr>
          <p:cNvPr id="2172" name="Google Shape;2172;p97"/>
          <p:cNvSpPr/>
          <p:nvPr/>
        </p:nvSpPr>
        <p:spPr>
          <a:xfrm>
            <a:off x="4973326" y="2085841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100"/>
          </a:p>
        </p:txBody>
      </p:sp>
      <p:cxnSp>
        <p:nvCxnSpPr>
          <p:cNvPr id="2173" name="Google Shape;2173;p97"/>
          <p:cNvCxnSpPr/>
          <p:nvPr/>
        </p:nvCxnSpPr>
        <p:spPr>
          <a:xfrm>
            <a:off x="4801512" y="1945162"/>
            <a:ext cx="242400" cy="2457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4" name="Google Shape;2174;p97"/>
          <p:cNvSpPr/>
          <p:nvPr/>
        </p:nvSpPr>
        <p:spPr>
          <a:xfrm>
            <a:off x="5685819" y="2841422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/>
          </a:p>
        </p:txBody>
      </p:sp>
      <p:cxnSp>
        <p:nvCxnSpPr>
          <p:cNvPr id="2175" name="Google Shape;2175;p97"/>
          <p:cNvCxnSpPr/>
          <p:nvPr/>
        </p:nvCxnSpPr>
        <p:spPr>
          <a:xfrm>
            <a:off x="5494366" y="2636033"/>
            <a:ext cx="278700" cy="285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6" name="Google Shape;2176;p97"/>
          <p:cNvSpPr/>
          <p:nvPr/>
        </p:nvSpPr>
        <p:spPr>
          <a:xfrm>
            <a:off x="6415873" y="3546959"/>
            <a:ext cx="634800" cy="6024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7" name="Google Shape;2177;p97"/>
          <p:cNvCxnSpPr/>
          <p:nvPr/>
        </p:nvCxnSpPr>
        <p:spPr>
          <a:xfrm>
            <a:off x="6224420" y="3341570"/>
            <a:ext cx="278700" cy="2859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8" name="Google Shape;2178;p97"/>
          <p:cNvSpPr/>
          <p:nvPr/>
        </p:nvSpPr>
        <p:spPr>
          <a:xfrm>
            <a:off x="6224420" y="1998653"/>
            <a:ext cx="1923300" cy="426300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Linked List</a:t>
            </a:r>
            <a:endParaRPr sz="21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98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Двоичните дървета за търсене могат да бъдат </a:t>
            </a:r>
            <a:r>
              <a:rPr lang="en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всеки възел има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почти еднакъв брой възли във своите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поддървета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имат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височина 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приблизително равна на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log(n)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7" name="Google Shape;2187;p98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7495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88" name="Google Shape;218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55" y="1628775"/>
            <a:ext cx="1946700" cy="2600400"/>
          </a:xfrm>
          <a:prstGeom prst="roundRect">
            <a:avLst>
              <a:gd name="adj" fmla="val 3641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99"/>
          <p:cNvSpPr/>
          <p:nvPr/>
        </p:nvSpPr>
        <p:spPr>
          <a:xfrm>
            <a:off x="4675217" y="1853778"/>
            <a:ext cx="3194987" cy="3075883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99"/>
          <p:cNvSpPr/>
          <p:nvPr/>
        </p:nvSpPr>
        <p:spPr>
          <a:xfrm>
            <a:off x="1015840" y="1839275"/>
            <a:ext cx="3581477" cy="3075883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99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900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196" name="Google Shape;2196;p99"/>
          <p:cNvGrpSpPr/>
          <p:nvPr/>
        </p:nvGrpSpPr>
        <p:grpSpPr>
          <a:xfrm>
            <a:off x="1174235" y="851180"/>
            <a:ext cx="6444582" cy="3886293"/>
            <a:chOff x="663901" y="1066800"/>
            <a:chExt cx="7282013" cy="4724402"/>
          </a:xfrm>
        </p:grpSpPr>
        <p:sp>
          <p:nvSpPr>
            <p:cNvPr id="2197" name="Google Shape;2197;p99"/>
            <p:cNvSpPr/>
            <p:nvPr/>
          </p:nvSpPr>
          <p:spPr>
            <a:xfrm>
              <a:off x="4251488" y="10668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100"/>
            </a:p>
          </p:txBody>
        </p:sp>
        <p:sp>
          <p:nvSpPr>
            <p:cNvPr id="2198" name="Google Shape;2198;p99"/>
            <p:cNvSpPr/>
            <p:nvPr/>
          </p:nvSpPr>
          <p:spPr>
            <a:xfrm>
              <a:off x="2194088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100"/>
            </a:p>
          </p:txBody>
        </p:sp>
        <p:sp>
          <p:nvSpPr>
            <p:cNvPr id="2199" name="Google Shape;2199;p99"/>
            <p:cNvSpPr/>
            <p:nvPr/>
          </p:nvSpPr>
          <p:spPr>
            <a:xfrm>
              <a:off x="1162539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100"/>
            </a:p>
          </p:txBody>
        </p:sp>
        <p:sp>
          <p:nvSpPr>
            <p:cNvPr id="2200" name="Google Shape;2200;p99"/>
            <p:cNvSpPr/>
            <p:nvPr/>
          </p:nvSpPr>
          <p:spPr>
            <a:xfrm>
              <a:off x="32227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100"/>
            </a:p>
          </p:txBody>
        </p:sp>
        <p:sp>
          <p:nvSpPr>
            <p:cNvPr id="2201" name="Google Shape;2201;p99"/>
            <p:cNvSpPr/>
            <p:nvPr/>
          </p:nvSpPr>
          <p:spPr>
            <a:xfrm>
              <a:off x="663901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100"/>
            </a:p>
          </p:txBody>
        </p:sp>
        <p:sp>
          <p:nvSpPr>
            <p:cNvPr id="2202" name="Google Shape;2202;p99"/>
            <p:cNvSpPr/>
            <p:nvPr/>
          </p:nvSpPr>
          <p:spPr>
            <a:xfrm>
              <a:off x="1670213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100"/>
            </a:p>
          </p:txBody>
        </p:sp>
        <p:sp>
          <p:nvSpPr>
            <p:cNvPr id="2203" name="Google Shape;2203;p99"/>
            <p:cNvSpPr/>
            <p:nvPr/>
          </p:nvSpPr>
          <p:spPr>
            <a:xfrm>
              <a:off x="2733675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100"/>
            </a:p>
          </p:txBody>
        </p:sp>
        <p:sp>
          <p:nvSpPr>
            <p:cNvPr id="2204" name="Google Shape;2204;p99"/>
            <p:cNvSpPr/>
            <p:nvPr/>
          </p:nvSpPr>
          <p:spPr>
            <a:xfrm>
              <a:off x="3739987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endParaRPr sz="1100"/>
            </a:p>
          </p:txBody>
        </p:sp>
        <p:cxnSp>
          <p:nvCxnSpPr>
            <p:cNvPr id="2205" name="Google Shape;2205;p99"/>
            <p:cNvCxnSpPr/>
            <p:nvPr/>
          </p:nvCxnSpPr>
          <p:spPr>
            <a:xfrm flipH="1">
              <a:off x="1000197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6" name="Google Shape;2206;p99"/>
            <p:cNvCxnSpPr/>
            <p:nvPr/>
          </p:nvCxnSpPr>
          <p:spPr>
            <a:xfrm>
              <a:off x="1581150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7" name="Google Shape;2207;p99"/>
            <p:cNvCxnSpPr/>
            <p:nvPr/>
          </p:nvCxnSpPr>
          <p:spPr>
            <a:xfrm flipH="1">
              <a:off x="3076499" y="4400550"/>
              <a:ext cx="352500" cy="7905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8" name="Google Shape;2208;p99"/>
            <p:cNvCxnSpPr/>
            <p:nvPr/>
          </p:nvCxnSpPr>
          <p:spPr>
            <a:xfrm>
              <a:off x="3638551" y="4410076"/>
              <a:ext cx="371400" cy="7809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9" name="Google Shape;2209;p99"/>
            <p:cNvCxnSpPr/>
            <p:nvPr/>
          </p:nvCxnSpPr>
          <p:spPr>
            <a:xfrm flipH="1">
              <a:off x="1590600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0" name="Google Shape;2210;p99"/>
            <p:cNvCxnSpPr/>
            <p:nvPr/>
          </p:nvCxnSpPr>
          <p:spPr>
            <a:xfrm>
              <a:off x="2733673" y="2962275"/>
              <a:ext cx="666900" cy="857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211" name="Google Shape;2211;p99"/>
            <p:cNvSpPr/>
            <p:nvPr/>
          </p:nvSpPr>
          <p:spPr>
            <a:xfrm>
              <a:off x="6311737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54</a:t>
              </a:r>
              <a:endParaRPr sz="1100"/>
            </a:p>
          </p:txBody>
        </p:sp>
        <p:sp>
          <p:nvSpPr>
            <p:cNvPr id="2212" name="Google Shape;2212;p99"/>
            <p:cNvSpPr/>
            <p:nvPr/>
          </p:nvSpPr>
          <p:spPr>
            <a:xfrm>
              <a:off x="52801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 sz="1100"/>
            </a:p>
          </p:txBody>
        </p:sp>
        <p:sp>
          <p:nvSpPr>
            <p:cNvPr id="2213" name="Google Shape;2213;p99"/>
            <p:cNvSpPr/>
            <p:nvPr/>
          </p:nvSpPr>
          <p:spPr>
            <a:xfrm>
              <a:off x="7017921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sz="1100"/>
            </a:p>
          </p:txBody>
        </p:sp>
        <p:sp>
          <p:nvSpPr>
            <p:cNvPr id="2214" name="Google Shape;2214;p99"/>
            <p:cNvSpPr/>
            <p:nvPr/>
          </p:nvSpPr>
          <p:spPr>
            <a:xfrm>
              <a:off x="4781550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100"/>
            </a:p>
          </p:txBody>
        </p:sp>
        <p:sp>
          <p:nvSpPr>
            <p:cNvPr id="2215" name="Google Shape;2215;p99"/>
            <p:cNvSpPr/>
            <p:nvPr/>
          </p:nvSpPr>
          <p:spPr>
            <a:xfrm>
              <a:off x="5787862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 sz="1100"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7320714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 sz="1100"/>
            </a:p>
          </p:txBody>
        </p:sp>
        <p:cxnSp>
          <p:nvCxnSpPr>
            <p:cNvPr id="2217" name="Google Shape;2217;p99"/>
            <p:cNvCxnSpPr/>
            <p:nvPr/>
          </p:nvCxnSpPr>
          <p:spPr>
            <a:xfrm flipH="1">
              <a:off x="5117846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8" name="Google Shape;2218;p99"/>
            <p:cNvCxnSpPr/>
            <p:nvPr/>
          </p:nvCxnSpPr>
          <p:spPr>
            <a:xfrm>
              <a:off x="5698799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9" name="Google Shape;2219;p99"/>
            <p:cNvCxnSpPr/>
            <p:nvPr/>
          </p:nvCxnSpPr>
          <p:spPr>
            <a:xfrm>
              <a:off x="7360820" y="4406398"/>
              <a:ext cx="229800" cy="784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0" name="Google Shape;2220;p99"/>
            <p:cNvCxnSpPr/>
            <p:nvPr/>
          </p:nvCxnSpPr>
          <p:spPr>
            <a:xfrm flipH="1">
              <a:off x="5708249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1" name="Google Shape;2221;p99"/>
            <p:cNvCxnSpPr/>
            <p:nvPr/>
          </p:nvCxnSpPr>
          <p:spPr>
            <a:xfrm>
              <a:off x="6831785" y="2972245"/>
              <a:ext cx="387600" cy="856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2" name="Google Shape;2222;p99"/>
            <p:cNvCxnSpPr/>
            <p:nvPr/>
          </p:nvCxnSpPr>
          <p:spPr>
            <a:xfrm flipH="1">
              <a:off x="2771698" y="1514474"/>
              <a:ext cx="1533600" cy="10383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3" name="Google Shape;2223;p99"/>
            <p:cNvCxnSpPr/>
            <p:nvPr/>
          </p:nvCxnSpPr>
          <p:spPr>
            <a:xfrm>
              <a:off x="4838700" y="1524001"/>
              <a:ext cx="1514400" cy="10572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224" name="Google Shape;2224;p99"/>
          <p:cNvSpPr/>
          <p:nvPr/>
        </p:nvSpPr>
        <p:spPr>
          <a:xfrm>
            <a:off x="1153900" y="881850"/>
            <a:ext cx="2078100" cy="684900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180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подд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ърво има </a:t>
            </a:r>
            <a:r>
              <a:rPr lang="en" sz="180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възела</a:t>
            </a:r>
            <a:endParaRPr sz="180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5" name="Google Shape;2225;p99"/>
          <p:cNvSpPr/>
          <p:nvPr/>
        </p:nvSpPr>
        <p:spPr>
          <a:xfrm>
            <a:off x="6402901" y="880275"/>
            <a:ext cx="2416200" cy="642300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6 възела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6" name="Google Shape;2226;p99"/>
          <p:cNvSpPr/>
          <p:nvPr/>
        </p:nvSpPr>
        <p:spPr>
          <a:xfrm>
            <a:off x="7202727" y="1737625"/>
            <a:ext cx="1756800" cy="948300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височина 3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7" name="Google Shape;2227;p99"/>
          <p:cNvSpPr/>
          <p:nvPr/>
        </p:nvSpPr>
        <p:spPr>
          <a:xfrm>
            <a:off x="141649" y="1791925"/>
            <a:ext cx="1756800" cy="944700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поддърво има височина 3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Б-Дървета (B-Trees)</a:t>
            </a:r>
            <a:endParaRPr sz="3500"/>
          </a:p>
        </p:txBody>
      </p:sp>
      <p:sp>
        <p:nvSpPr>
          <p:cNvPr id="2233" name="Google Shape;2233;p100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Предназначение</a:t>
            </a:r>
            <a:endParaRPr sz="2800"/>
          </a:p>
        </p:txBody>
      </p:sp>
      <p:pic>
        <p:nvPicPr>
          <p:cNvPr id="2234" name="Google Shape;2234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942" y="1257300"/>
            <a:ext cx="6990112" cy="1943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p100"/>
          <p:cNvSpPr/>
          <p:nvPr/>
        </p:nvSpPr>
        <p:spPr>
          <a:xfrm rot="8780602">
            <a:off x="2235924" y="2010281"/>
            <a:ext cx="1425802" cy="285809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100"/>
          <p:cNvSpPr/>
          <p:nvPr/>
        </p:nvSpPr>
        <p:spPr>
          <a:xfrm rot="1885742">
            <a:off x="4475913" y="2012658"/>
            <a:ext cx="1514262" cy="285864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00"/>
          <p:cNvSpPr/>
          <p:nvPr/>
        </p:nvSpPr>
        <p:spPr>
          <a:xfrm rot="5400000">
            <a:off x="3658758" y="2039145"/>
            <a:ext cx="833400" cy="285900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01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u="sng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B-trees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са генерализация на концепцията за подредени двоични дървета за търсене (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визуализация)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Всеки възел в B-tree от ред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съхранява между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ключове и има между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b+1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2*b+1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наследника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Ключовете във всеки възел са подредени нарастващо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Всички ключове в наследниците има стойности, ограничени в диапазона на техните леви и десни родителски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могат ефективно да се съхраняват на твърди дискове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3" name="Google Shape;2243;p101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Какво са B-Trees?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Дърво - обща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Дърво от тип Т е структура, образувана от: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Елемент от тип Т, наречен “корен”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Крайно множество елементи от тип Т, наречени “поддървета”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Дървото се бележи с T = {V, E}, където: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 е множеството от възли в структурата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 е множеството от ребра в структурата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Дървета, в които T има k на брой разклонения</a:t>
            </a:r>
            <a:br>
              <a:rPr lang="en" sz="1800"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наричаме k-ични дървета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7187551" y="341669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6628401" y="387339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7885726" y="3832822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8349851" y="437859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310851" y="441274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6628401" y="441274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5853076" y="4412747"/>
            <a:ext cx="333900" cy="2970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0"/>
          <p:cNvCxnSpPr>
            <a:stCxn id="293" idx="3"/>
            <a:endCxn id="294" idx="7"/>
          </p:cNvCxnSpPr>
          <p:nvPr/>
        </p:nvCxnSpPr>
        <p:spPr>
          <a:xfrm flipH="1">
            <a:off x="6913350" y="3670202"/>
            <a:ext cx="323100" cy="2466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30"/>
          <p:cNvCxnSpPr>
            <a:stCxn id="294" idx="3"/>
            <a:endCxn id="299" idx="7"/>
          </p:cNvCxnSpPr>
          <p:nvPr/>
        </p:nvCxnSpPr>
        <p:spPr>
          <a:xfrm flipH="1">
            <a:off x="6138200" y="4126902"/>
            <a:ext cx="539100" cy="3294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30"/>
          <p:cNvCxnSpPr>
            <a:stCxn id="294" idx="4"/>
            <a:endCxn id="298" idx="0"/>
          </p:cNvCxnSpPr>
          <p:nvPr/>
        </p:nvCxnSpPr>
        <p:spPr>
          <a:xfrm>
            <a:off x="6795351" y="4170397"/>
            <a:ext cx="0" cy="2424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0"/>
          <p:cNvCxnSpPr>
            <a:stCxn id="294" idx="5"/>
            <a:endCxn id="297" idx="0"/>
          </p:cNvCxnSpPr>
          <p:nvPr/>
        </p:nvCxnSpPr>
        <p:spPr>
          <a:xfrm>
            <a:off x="6913402" y="4126902"/>
            <a:ext cx="564300" cy="2859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30"/>
          <p:cNvCxnSpPr>
            <a:stCxn id="293" idx="5"/>
            <a:endCxn id="295" idx="1"/>
          </p:cNvCxnSpPr>
          <p:nvPr/>
        </p:nvCxnSpPr>
        <p:spPr>
          <a:xfrm>
            <a:off x="7472552" y="3670202"/>
            <a:ext cx="462000" cy="2061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0"/>
          <p:cNvCxnSpPr>
            <a:stCxn id="295" idx="5"/>
            <a:endCxn id="296" idx="1"/>
          </p:cNvCxnSpPr>
          <p:nvPr/>
        </p:nvCxnSpPr>
        <p:spPr>
          <a:xfrm>
            <a:off x="8170727" y="4086327"/>
            <a:ext cx="228000" cy="335700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2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B-Tree от ред 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 познати още като 2-3 дървета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9" name="Google Shape;2249;p102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 – 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50" name="Google Shape;2250;p102"/>
          <p:cNvCxnSpPr>
            <a:stCxn id="2251" idx="2"/>
          </p:cNvCxnSpPr>
          <p:nvPr/>
        </p:nvCxnSpPr>
        <p:spPr>
          <a:xfrm flipH="1">
            <a:off x="2958017" y="1907399"/>
            <a:ext cx="1372500" cy="7854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52" name="Google Shape;2252;p102"/>
          <p:cNvCxnSpPr>
            <a:stCxn id="2253" idx="2"/>
            <a:endCxn id="2254" idx="0"/>
          </p:cNvCxnSpPr>
          <p:nvPr/>
        </p:nvCxnSpPr>
        <p:spPr>
          <a:xfrm>
            <a:off x="4704060" y="1907399"/>
            <a:ext cx="1899300" cy="7860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5" name="Google Shape;2255;p102"/>
          <p:cNvSpPr/>
          <p:nvPr/>
        </p:nvSpPr>
        <p:spPr>
          <a:xfrm>
            <a:off x="2411231" y="2693452"/>
            <a:ext cx="5469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100"/>
          </a:p>
        </p:txBody>
      </p:sp>
      <p:sp>
        <p:nvSpPr>
          <p:cNvPr id="2256" name="Google Shape;2256;p102"/>
          <p:cNvSpPr/>
          <p:nvPr/>
        </p:nvSpPr>
        <p:spPr>
          <a:xfrm>
            <a:off x="2958203" y="2693452"/>
            <a:ext cx="5736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100"/>
          </a:p>
        </p:txBody>
      </p:sp>
      <p:sp>
        <p:nvSpPr>
          <p:cNvPr id="2257" name="Google Shape;2257;p102"/>
          <p:cNvSpPr/>
          <p:nvPr/>
        </p:nvSpPr>
        <p:spPr>
          <a:xfrm>
            <a:off x="2411231" y="3013492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02"/>
          <p:cNvSpPr/>
          <p:nvPr/>
        </p:nvSpPr>
        <p:spPr>
          <a:xfrm>
            <a:off x="2784773" y="3013492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9" name="Google Shape;2259;p102"/>
          <p:cNvSpPr/>
          <p:nvPr/>
        </p:nvSpPr>
        <p:spPr>
          <a:xfrm>
            <a:off x="3158315" y="3013492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0" name="Google Shape;2260;p102"/>
          <p:cNvSpPr/>
          <p:nvPr/>
        </p:nvSpPr>
        <p:spPr>
          <a:xfrm>
            <a:off x="4143767" y="1395359"/>
            <a:ext cx="7473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100"/>
          </a:p>
        </p:txBody>
      </p:sp>
      <p:sp>
        <p:nvSpPr>
          <p:cNvPr id="2251" name="Google Shape;2251;p102"/>
          <p:cNvSpPr/>
          <p:nvPr/>
        </p:nvSpPr>
        <p:spPr>
          <a:xfrm>
            <a:off x="4143767" y="1715399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3" name="Google Shape;2253;p102"/>
          <p:cNvSpPr/>
          <p:nvPr/>
        </p:nvSpPr>
        <p:spPr>
          <a:xfrm>
            <a:off x="4517310" y="1715399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1" name="Google Shape;2261;p102"/>
          <p:cNvSpPr/>
          <p:nvPr/>
        </p:nvSpPr>
        <p:spPr>
          <a:xfrm>
            <a:off x="913448" y="3851910"/>
            <a:ext cx="5469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100"/>
          </a:p>
        </p:txBody>
      </p:sp>
      <p:sp>
        <p:nvSpPr>
          <p:cNvPr id="2262" name="Google Shape;2262;p102"/>
          <p:cNvSpPr/>
          <p:nvPr/>
        </p:nvSpPr>
        <p:spPr>
          <a:xfrm>
            <a:off x="1460420" y="3851910"/>
            <a:ext cx="5736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100"/>
          </a:p>
        </p:txBody>
      </p:sp>
      <p:sp>
        <p:nvSpPr>
          <p:cNvPr id="2263" name="Google Shape;2263;p102"/>
          <p:cNvSpPr/>
          <p:nvPr/>
        </p:nvSpPr>
        <p:spPr>
          <a:xfrm>
            <a:off x="913447" y="4171950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4" name="Google Shape;2264;p102"/>
          <p:cNvSpPr/>
          <p:nvPr/>
        </p:nvSpPr>
        <p:spPr>
          <a:xfrm>
            <a:off x="1286989" y="4171950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5" name="Google Shape;2265;p102"/>
          <p:cNvSpPr/>
          <p:nvPr/>
        </p:nvSpPr>
        <p:spPr>
          <a:xfrm>
            <a:off x="1660531" y="4171950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6" name="Google Shape;2266;p102"/>
          <p:cNvCxnSpPr>
            <a:stCxn id="2257" idx="2"/>
          </p:cNvCxnSpPr>
          <p:nvPr/>
        </p:nvCxnSpPr>
        <p:spPr>
          <a:xfrm flipH="1">
            <a:off x="1457981" y="3205492"/>
            <a:ext cx="1140000" cy="6465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67" name="Google Shape;2267;p102"/>
          <p:cNvSpPr/>
          <p:nvPr/>
        </p:nvSpPr>
        <p:spPr>
          <a:xfrm>
            <a:off x="2582119" y="3851910"/>
            <a:ext cx="7473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sp>
        <p:nvSpPr>
          <p:cNvPr id="2268" name="Google Shape;2268;p102"/>
          <p:cNvSpPr/>
          <p:nvPr/>
        </p:nvSpPr>
        <p:spPr>
          <a:xfrm>
            <a:off x="2582119" y="4171950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9" name="Google Shape;2269;p102"/>
          <p:cNvSpPr/>
          <p:nvPr/>
        </p:nvSpPr>
        <p:spPr>
          <a:xfrm>
            <a:off x="2955661" y="4171950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0" name="Google Shape;2270;p102"/>
          <p:cNvSpPr/>
          <p:nvPr/>
        </p:nvSpPr>
        <p:spPr>
          <a:xfrm>
            <a:off x="3824914" y="3853999"/>
            <a:ext cx="7473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100"/>
          </a:p>
        </p:txBody>
      </p:sp>
      <p:sp>
        <p:nvSpPr>
          <p:cNvPr id="2271" name="Google Shape;2271;p102"/>
          <p:cNvSpPr/>
          <p:nvPr/>
        </p:nvSpPr>
        <p:spPr>
          <a:xfrm>
            <a:off x="3824914" y="4174039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2" name="Google Shape;2272;p102"/>
          <p:cNvSpPr/>
          <p:nvPr/>
        </p:nvSpPr>
        <p:spPr>
          <a:xfrm>
            <a:off x="4198457" y="4174039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3" name="Google Shape;2273;p102"/>
          <p:cNvCxnSpPr>
            <a:stCxn id="2259" idx="2"/>
            <a:endCxn id="2270" idx="0"/>
          </p:cNvCxnSpPr>
          <p:nvPr/>
        </p:nvCxnSpPr>
        <p:spPr>
          <a:xfrm>
            <a:off x="3345065" y="3205492"/>
            <a:ext cx="853500" cy="6486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74" name="Google Shape;2274;p102"/>
          <p:cNvCxnSpPr>
            <a:stCxn id="2258" idx="2"/>
            <a:endCxn id="2267" idx="0"/>
          </p:cNvCxnSpPr>
          <p:nvPr/>
        </p:nvCxnSpPr>
        <p:spPr>
          <a:xfrm flipH="1">
            <a:off x="2955623" y="3205492"/>
            <a:ext cx="15900" cy="6465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4" name="Google Shape;2254;p102"/>
          <p:cNvSpPr/>
          <p:nvPr/>
        </p:nvSpPr>
        <p:spPr>
          <a:xfrm>
            <a:off x="6229781" y="2693452"/>
            <a:ext cx="7473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100"/>
          </a:p>
        </p:txBody>
      </p:sp>
      <p:sp>
        <p:nvSpPr>
          <p:cNvPr id="2275" name="Google Shape;2275;p102"/>
          <p:cNvSpPr/>
          <p:nvPr/>
        </p:nvSpPr>
        <p:spPr>
          <a:xfrm>
            <a:off x="6229781" y="3013492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6" name="Google Shape;2276;p102"/>
          <p:cNvSpPr/>
          <p:nvPr/>
        </p:nvSpPr>
        <p:spPr>
          <a:xfrm>
            <a:off x="6603324" y="3013492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7" name="Google Shape;2277;p102"/>
          <p:cNvSpPr/>
          <p:nvPr/>
        </p:nvSpPr>
        <p:spPr>
          <a:xfrm>
            <a:off x="5165202" y="3851908"/>
            <a:ext cx="7473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 sz="1100"/>
          </a:p>
        </p:txBody>
      </p:sp>
      <p:sp>
        <p:nvSpPr>
          <p:cNvPr id="2278" name="Google Shape;2278;p102"/>
          <p:cNvSpPr/>
          <p:nvPr/>
        </p:nvSpPr>
        <p:spPr>
          <a:xfrm>
            <a:off x="5165202" y="4171948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9" name="Google Shape;2279;p102"/>
          <p:cNvSpPr/>
          <p:nvPr/>
        </p:nvSpPr>
        <p:spPr>
          <a:xfrm>
            <a:off x="5538745" y="4171948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0" name="Google Shape;2280;p102"/>
          <p:cNvSpPr/>
          <p:nvPr/>
        </p:nvSpPr>
        <p:spPr>
          <a:xfrm>
            <a:off x="7281421" y="3851908"/>
            <a:ext cx="5469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100"/>
          </a:p>
        </p:txBody>
      </p:sp>
      <p:sp>
        <p:nvSpPr>
          <p:cNvPr id="2281" name="Google Shape;2281;p102"/>
          <p:cNvSpPr/>
          <p:nvPr/>
        </p:nvSpPr>
        <p:spPr>
          <a:xfrm>
            <a:off x="7828393" y="3851908"/>
            <a:ext cx="573600" cy="3198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100"/>
          </a:p>
        </p:txBody>
      </p:sp>
      <p:sp>
        <p:nvSpPr>
          <p:cNvPr id="2282" name="Google Shape;2282;p102"/>
          <p:cNvSpPr/>
          <p:nvPr/>
        </p:nvSpPr>
        <p:spPr>
          <a:xfrm>
            <a:off x="7281420" y="4171948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3" name="Google Shape;2283;p102"/>
          <p:cNvSpPr/>
          <p:nvPr/>
        </p:nvSpPr>
        <p:spPr>
          <a:xfrm>
            <a:off x="7654963" y="4171948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4" name="Google Shape;2284;p102"/>
          <p:cNvSpPr/>
          <p:nvPr/>
        </p:nvSpPr>
        <p:spPr>
          <a:xfrm>
            <a:off x="8028505" y="4171948"/>
            <a:ext cx="373500" cy="192000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5" name="Google Shape;2285;p102"/>
          <p:cNvCxnSpPr>
            <a:stCxn id="2276" idx="2"/>
          </p:cNvCxnSpPr>
          <p:nvPr/>
        </p:nvCxnSpPr>
        <p:spPr>
          <a:xfrm>
            <a:off x="6790074" y="3205492"/>
            <a:ext cx="1038300" cy="6465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86" name="Google Shape;2286;p102"/>
          <p:cNvCxnSpPr>
            <a:stCxn id="2275" idx="2"/>
            <a:endCxn id="2277" idx="0"/>
          </p:cNvCxnSpPr>
          <p:nvPr/>
        </p:nvCxnSpPr>
        <p:spPr>
          <a:xfrm flipH="1">
            <a:off x="5538731" y="3205492"/>
            <a:ext cx="877800" cy="646500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103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Възлите в B-Trees могат да имат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много наследници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нямат нужда от често пребалансиране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са добри за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индексиране в бази от данни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Защото всеки възел може да се съхрани в отделен клъстер на твърдия диск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Минимизация на дисковите операции (които са много бавни)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са почти перфектно балансирани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1" indent="-17145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Броя на възлите от корена до кой да е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възел са едни и същи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2" name="Google Shape;2292;p103"/>
          <p:cNvSpPr txBox="1">
            <a:spLocks noGrp="1"/>
          </p:cNvSpPr>
          <p:nvPr>
            <p:ph type="title" idx="4294967295"/>
          </p:nvPr>
        </p:nvSpPr>
        <p:spPr>
          <a:xfrm>
            <a:off x="141650" y="30250"/>
            <a:ext cx="89346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и други балансирани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0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Червено-черни дървета</a:t>
            </a:r>
            <a:endParaRPr sz="3500"/>
          </a:p>
        </p:txBody>
      </p:sp>
      <p:sp>
        <p:nvSpPr>
          <p:cNvPr id="2298" name="Google Shape;2298;p10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Семпла репрезентация на 2-3 дървета</a:t>
            </a:r>
            <a:endParaRPr sz="2800"/>
          </a:p>
        </p:txBody>
      </p:sp>
      <p:cxnSp>
        <p:nvCxnSpPr>
          <p:cNvPr id="2299" name="Google Shape;2299;p104"/>
          <p:cNvCxnSpPr/>
          <p:nvPr/>
        </p:nvCxnSpPr>
        <p:spPr>
          <a:xfrm>
            <a:off x="5289161" y="1560820"/>
            <a:ext cx="150600" cy="2088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104"/>
          <p:cNvCxnSpPr/>
          <p:nvPr/>
        </p:nvCxnSpPr>
        <p:spPr>
          <a:xfrm>
            <a:off x="4808197" y="1049786"/>
            <a:ext cx="60000" cy="933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1" name="Google Shape;2301;p104"/>
          <p:cNvSpPr/>
          <p:nvPr/>
        </p:nvSpPr>
        <p:spPr>
          <a:xfrm>
            <a:off x="4229010" y="628650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2" name="Google Shape;2302;p104"/>
          <p:cNvSpPr/>
          <p:nvPr/>
        </p:nvSpPr>
        <p:spPr>
          <a:xfrm>
            <a:off x="4800659" y="1039651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100"/>
          </a:p>
        </p:txBody>
      </p:sp>
      <p:sp>
        <p:nvSpPr>
          <p:cNvPr id="2303" name="Google Shape;2303;p104"/>
          <p:cNvSpPr/>
          <p:nvPr/>
        </p:nvSpPr>
        <p:spPr>
          <a:xfrm>
            <a:off x="5289161" y="1738425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100"/>
          </a:p>
        </p:txBody>
      </p:sp>
      <p:cxnSp>
        <p:nvCxnSpPr>
          <p:cNvPr id="2304" name="Google Shape;2304;p104"/>
          <p:cNvCxnSpPr/>
          <p:nvPr/>
        </p:nvCxnSpPr>
        <p:spPr>
          <a:xfrm flipH="1">
            <a:off x="5337584" y="2265749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104"/>
          <p:cNvCxnSpPr/>
          <p:nvPr/>
        </p:nvCxnSpPr>
        <p:spPr>
          <a:xfrm>
            <a:off x="5772786" y="2255445"/>
            <a:ext cx="150900" cy="192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104"/>
          <p:cNvCxnSpPr/>
          <p:nvPr/>
        </p:nvCxnSpPr>
        <p:spPr>
          <a:xfrm flipH="1">
            <a:off x="4203019" y="1047587"/>
            <a:ext cx="72600" cy="954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104"/>
          <p:cNvCxnSpPr/>
          <p:nvPr/>
        </p:nvCxnSpPr>
        <p:spPr>
          <a:xfrm flipH="1">
            <a:off x="4826391" y="1566975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104"/>
          <p:cNvSpPr/>
          <p:nvPr/>
        </p:nvSpPr>
        <p:spPr>
          <a:xfrm>
            <a:off x="3672924" y="1035844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100"/>
          </a:p>
        </p:txBody>
      </p:sp>
      <p:sp>
        <p:nvSpPr>
          <p:cNvPr id="2309" name="Google Shape;2309;p104"/>
          <p:cNvSpPr/>
          <p:nvPr/>
        </p:nvSpPr>
        <p:spPr>
          <a:xfrm>
            <a:off x="4964616" y="2437199"/>
            <a:ext cx="613200" cy="571200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100"/>
          </a:p>
        </p:txBody>
      </p:sp>
      <p:sp>
        <p:nvSpPr>
          <p:cNvPr id="2310" name="Google Shape;2310;p104"/>
          <p:cNvSpPr/>
          <p:nvPr/>
        </p:nvSpPr>
        <p:spPr>
          <a:xfrm>
            <a:off x="3183373" y="1631527"/>
            <a:ext cx="613200" cy="571200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100"/>
          </a:p>
        </p:txBody>
      </p:sp>
      <p:cxnSp>
        <p:nvCxnSpPr>
          <p:cNvPr id="2311" name="Google Shape;2311;p104"/>
          <p:cNvCxnSpPr/>
          <p:nvPr/>
        </p:nvCxnSpPr>
        <p:spPr>
          <a:xfrm flipH="1">
            <a:off x="3687663" y="1550194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2" name="Google Shape;2312;p104"/>
          <p:cNvSpPr/>
          <p:nvPr/>
        </p:nvSpPr>
        <p:spPr>
          <a:xfrm>
            <a:off x="3657883" y="2295766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00"/>
          </a:p>
        </p:txBody>
      </p:sp>
      <p:cxnSp>
        <p:nvCxnSpPr>
          <p:cNvPr id="2313" name="Google Shape;2313;p104"/>
          <p:cNvCxnSpPr/>
          <p:nvPr/>
        </p:nvCxnSpPr>
        <p:spPr>
          <a:xfrm>
            <a:off x="3686974" y="2139013"/>
            <a:ext cx="1374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104"/>
          <p:cNvSpPr/>
          <p:nvPr/>
        </p:nvSpPr>
        <p:spPr>
          <a:xfrm>
            <a:off x="2824290" y="2285179"/>
            <a:ext cx="613200" cy="571200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5" name="Google Shape;2315;p104"/>
          <p:cNvSpPr/>
          <p:nvPr/>
        </p:nvSpPr>
        <p:spPr>
          <a:xfrm>
            <a:off x="2423568" y="2921372"/>
            <a:ext cx="613200" cy="571200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6" name="Google Shape;2316;p104"/>
          <p:cNvCxnSpPr/>
          <p:nvPr/>
        </p:nvCxnSpPr>
        <p:spPr>
          <a:xfrm flipH="1">
            <a:off x="3183529" y="2116919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104"/>
          <p:cNvCxnSpPr/>
          <p:nvPr/>
        </p:nvCxnSpPr>
        <p:spPr>
          <a:xfrm flipH="1">
            <a:off x="2814999" y="2767967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104"/>
          <p:cNvCxnSpPr/>
          <p:nvPr/>
        </p:nvCxnSpPr>
        <p:spPr>
          <a:xfrm flipH="1">
            <a:off x="2423538" y="3432169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104"/>
          <p:cNvCxnSpPr/>
          <p:nvPr/>
        </p:nvCxnSpPr>
        <p:spPr>
          <a:xfrm flipH="1">
            <a:off x="3687662" y="2806585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0" name="Google Shape;2320;p104"/>
          <p:cNvCxnSpPr/>
          <p:nvPr/>
        </p:nvCxnSpPr>
        <p:spPr>
          <a:xfrm flipH="1">
            <a:off x="5048768" y="2983755"/>
            <a:ext cx="117000" cy="171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104"/>
          <p:cNvCxnSpPr/>
          <p:nvPr/>
        </p:nvCxnSpPr>
        <p:spPr>
          <a:xfrm>
            <a:off x="5430601" y="2961805"/>
            <a:ext cx="150900" cy="192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104"/>
          <p:cNvCxnSpPr/>
          <p:nvPr/>
        </p:nvCxnSpPr>
        <p:spPr>
          <a:xfrm>
            <a:off x="4088001" y="2803757"/>
            <a:ext cx="150900" cy="192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104"/>
          <p:cNvCxnSpPr/>
          <p:nvPr/>
        </p:nvCxnSpPr>
        <p:spPr>
          <a:xfrm>
            <a:off x="2929572" y="3411563"/>
            <a:ext cx="150900" cy="1920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05"/>
          <p:cNvSpPr txBox="1">
            <a:spLocks noGrp="1"/>
          </p:cNvSpPr>
          <p:nvPr>
            <p:ph type="body" idx="4294967295"/>
          </p:nvPr>
        </p:nvSpPr>
        <p:spPr>
          <a:xfrm>
            <a:off x="142847" y="863341"/>
            <a:ext cx="88557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81000" lvl="0" indent="-3683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Всички листа са черни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381000" lvl="0" indent="-3683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Корена е черен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381000" lvl="0" indent="-3683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Няма възел, който да има две червени връзки към него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381000" lvl="0" indent="-3683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Всеки път от даден възел до листо в негово поддърво има еднакъв брой черни възли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381000" lvl="0" indent="-3683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Червените възли са винаги от ляво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9" name="Google Shape;2329;p105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Свойства на червено-черни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06"/>
          <p:cNvSpPr/>
          <p:nvPr/>
        </p:nvSpPr>
        <p:spPr>
          <a:xfrm>
            <a:off x="515425" y="1106025"/>
            <a:ext cx="8055900" cy="364560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5" name="Google Shape;233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24" y="1177898"/>
            <a:ext cx="7103899" cy="34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6" name="Google Shape;2336;p106"/>
          <p:cNvSpPr txBox="1">
            <a:spLocks noGrp="1"/>
          </p:cNvSpPr>
          <p:nvPr>
            <p:ph type="title" idx="4294967295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Червено-черно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2" name="Google Shape;2342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98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Дървета и дървовидни структури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Подредени двоични дървета, балансирани дървета, В-дървета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структура от данни “дърво”, използване на класове и библиотеки за дървовидни структури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Обхождания в дълбочина и ширина (DFS и BFS)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обхождане в дълбочина (DFS)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обхождане в ширина (BFS)</a:t>
            </a:r>
            <a:endParaRPr sz="2400"/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3" name="Google Shape;23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801" y="2846951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0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Дървовидни структури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2354" name="Google Shape;2354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55" name="Google Shape;2355;p109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Дървовидни структури от данни - терминология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Възел, Ребро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Корен, Родител, Дете, Брат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Дълбочина, Височина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Под-дърво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Вътрешен възел, листо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Предшественик, Наследник</a:t>
            </a:r>
            <a:endParaRPr sz="2000"/>
          </a:p>
        </p:txBody>
      </p:sp>
      <p:sp>
        <p:nvSpPr>
          <p:cNvPr id="312" name="Google Shape;312;p31"/>
          <p:cNvSpPr txBox="1"/>
          <p:nvPr/>
        </p:nvSpPr>
        <p:spPr>
          <a:xfrm>
            <a:off x="7411625" y="1795025"/>
            <a:ext cx="1593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7412150" y="2728450"/>
            <a:ext cx="1593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7412150" y="3691325"/>
            <a:ext cx="1593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4698334" y="1890673"/>
            <a:ext cx="2713301" cy="2158797"/>
            <a:chOff x="2845389" y="3634852"/>
            <a:chExt cx="3185374" cy="2530829"/>
          </a:xfrm>
        </p:grpSpPr>
        <p:cxnSp>
          <p:nvCxnSpPr>
            <p:cNvPr id="316" name="Google Shape;316;p31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1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1"/>
            <p:cNvCxnSpPr/>
            <p:nvPr/>
          </p:nvCxnSpPr>
          <p:spPr>
            <a:xfrm>
              <a:off x="3952908" y="5142992"/>
              <a:ext cx="221400" cy="4101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1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1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1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31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006044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7233050" y="4625250"/>
            <a:ext cx="1772100" cy="404700"/>
          </a:xfrm>
          <a:prstGeom prst="wedgeRoundRectCallout">
            <a:avLst>
              <a:gd name="adj1" fmla="val -60865"/>
              <a:gd name="adj2" fmla="val -1732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Височина =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4924230" y="1592574"/>
            <a:ext cx="874800" cy="404700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Корен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5752572" y="4196649"/>
            <a:ext cx="874800" cy="404700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Листо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4522001" y="2470608"/>
            <a:ext cx="1884300" cy="1645500"/>
          </a:xfrm>
          <a:prstGeom prst="triangle">
            <a:avLst>
              <a:gd name="adj" fmla="val 50272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4016</Words>
  <Application>Microsoft Office PowerPoint</Application>
  <PresentationFormat>On-screen Show (16:9)</PresentationFormat>
  <Paragraphs>1074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SoftUni 16x9</vt:lpstr>
      <vt:lpstr>Дървовидни структури от данни и алгоритми върху тях</vt:lpstr>
      <vt:lpstr>Съдържание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Дървета - дефиниция</vt:lpstr>
      <vt:lpstr>Дърво - обща дефиниция</vt:lpstr>
      <vt:lpstr>Дървовидни структури от данни - терминология</vt:lpstr>
      <vt:lpstr>Двоични дървета</vt:lpstr>
      <vt:lpstr>Двоични дървета</vt:lpstr>
      <vt:lpstr>Рекурсивна дефиниция на дървета</vt:lpstr>
      <vt:lpstr>Структурата Tree&lt;T&gt; - Пример</vt:lpstr>
      <vt:lpstr>Задача: Реализирайте възел на дърво</vt:lpstr>
      <vt:lpstr>Задача: Отпечатайте елементите на дърво</vt:lpstr>
      <vt:lpstr>Решение: Отпечатайте елементите на дърво</vt:lpstr>
      <vt:lpstr>Обхождане на дървовидни структури</vt:lpstr>
      <vt:lpstr>Обхождане на дървовидни структури</vt:lpstr>
      <vt:lpstr>Обхождане в дълбочина (DFS)</vt:lpstr>
      <vt:lpstr>DFS в действие (стъпка 1)</vt:lpstr>
      <vt:lpstr>DFS в действие (стъпка 2)</vt:lpstr>
      <vt:lpstr>DFS в действие (стъпка 3)</vt:lpstr>
      <vt:lpstr>DFS в действие (стъпка 4)</vt:lpstr>
      <vt:lpstr>DFS в действие (стъпка 5)</vt:lpstr>
      <vt:lpstr>DFS в действие (стъпка 6)</vt:lpstr>
      <vt:lpstr>DFS в действие (стъпка 7)</vt:lpstr>
      <vt:lpstr>DFS в действие (стъпка 8)</vt:lpstr>
      <vt:lpstr>DFS в действие (стъпка 9)</vt:lpstr>
      <vt:lpstr>DFS в действие (стъпка 10)</vt:lpstr>
      <vt:lpstr>DFS в действие (стъпка 11)</vt:lpstr>
      <vt:lpstr>DFS в действие (стъпка 12)</vt:lpstr>
      <vt:lpstr>DFS в действие (стъпка 13)</vt:lpstr>
      <vt:lpstr>DFS в действие (стъпка 14)</vt:lpstr>
      <vt:lpstr>DFS в действие (стъпка 15)</vt:lpstr>
      <vt:lpstr>DFS в действие (стъпка 16)</vt:lpstr>
      <vt:lpstr>DFS в действие (стъпка 17)</vt:lpstr>
      <vt:lpstr>DFS в действие (стъпка 18)</vt:lpstr>
      <vt:lpstr>Задача: Извличане на елементи от дърво (DFS)</vt:lpstr>
      <vt:lpstr>Задача: Извличане на елементи от дърво (DFS)</vt:lpstr>
      <vt:lpstr>Обхождане в ширина (BFS)</vt:lpstr>
      <vt:lpstr>BFS в действие (стъпка 1)</vt:lpstr>
      <vt:lpstr>BFS в действие (стъпка 2)</vt:lpstr>
      <vt:lpstr>BFS в действие (стъпка 3)</vt:lpstr>
      <vt:lpstr>BFS в действие (стъпка 4)</vt:lpstr>
      <vt:lpstr>BFS в действие (стъпка 5)</vt:lpstr>
      <vt:lpstr>BFS в действие (стъпка 6)</vt:lpstr>
      <vt:lpstr>BFS в действие (стъпка 7)</vt:lpstr>
      <vt:lpstr>BFS в действие (стъпка 8)</vt:lpstr>
      <vt:lpstr>BFS в действие (стъпка 9)</vt:lpstr>
      <vt:lpstr>BFS в действие (стъпка 10)</vt:lpstr>
      <vt:lpstr>BFS в действие (стъпка 11)</vt:lpstr>
      <vt:lpstr>BFS в действие (стъпка 12)</vt:lpstr>
      <vt:lpstr>BFS в действие (стъпка 13)</vt:lpstr>
      <vt:lpstr>BFS в действие (стъпка 14)</vt:lpstr>
      <vt:lpstr>BFS в действие (стъпка 15)</vt:lpstr>
      <vt:lpstr>BFS в действие (стъпка 16)</vt:lpstr>
      <vt:lpstr>BFS в действие (стъпка 17)</vt:lpstr>
      <vt:lpstr>BFS в действие (стъпка 18)</vt:lpstr>
      <vt:lpstr>BFS в действие (стъпка 19)</vt:lpstr>
      <vt:lpstr>Двоични дървета за търсене</vt:lpstr>
      <vt:lpstr>Двоични дървета за търсене</vt:lpstr>
      <vt:lpstr>Двоично дърво за търсене - възел</vt:lpstr>
      <vt:lpstr>Двоично дърво за търсене - търсене</vt:lpstr>
      <vt:lpstr>Своично дърво за търсене - търсене</vt:lpstr>
      <vt:lpstr>Двоично дърво за търсене - добавяне</vt:lpstr>
      <vt:lpstr>Двоично дърво за търсене - добавяне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Балансирани дървета</vt:lpstr>
      <vt:lpstr>Двоични дървета за търсене – сложност</vt:lpstr>
      <vt:lpstr>Двоично дърво за търсене - най-добър случай</vt:lpstr>
      <vt:lpstr>Двоично дърво за търсене - стандартен случай</vt:lpstr>
      <vt:lpstr>Двоично дърво за търсене - най-лош случай</vt:lpstr>
      <vt:lpstr>Балансирани двоични дървета за търсене</vt:lpstr>
      <vt:lpstr>Балансирани двоични дървета за търсене</vt:lpstr>
      <vt:lpstr>Б-Дървета (B-Trees)</vt:lpstr>
      <vt:lpstr>Какво са B-Trees?</vt:lpstr>
      <vt:lpstr>B-Tree – пример</vt:lpstr>
      <vt:lpstr>B-Trees и други балансирани дървета за търсене</vt:lpstr>
      <vt:lpstr>Червено-черни дървета</vt:lpstr>
      <vt:lpstr>Свойства на червено-черни дървета</vt:lpstr>
      <vt:lpstr>Червено-черно дърво</vt:lpstr>
      <vt:lpstr>Обобщение</vt:lpstr>
      <vt:lpstr>Дървовидни структури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Дървовидни структури от данни и алгоритми върху тях</dc:title>
  <cp:lastModifiedBy>Никола Вълчанов</cp:lastModifiedBy>
  <cp:revision>10</cp:revision>
  <dcterms:modified xsi:type="dcterms:W3CDTF">2019-08-26T10:00:42Z</dcterms:modified>
</cp:coreProperties>
</file>