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6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0AA24B-2B43-4812-9206-26700A12B449}">
  <a:tblStyle styleId="{640AA24B-2B43-4812-9206-26700A12B4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5f6f1e3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5f6f1e3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7f54dd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7f54dd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869fb6b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869fb6b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87dbf7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87dbf7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87dbf7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87dbf7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e87dbf7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e87dbf7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87dbf74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87dbf74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87dbf74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e87dbf74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e869fb6b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e869fb6b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e869fb6b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e869fb6b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e869fb6b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e869fb6b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7f54ddc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7f54ddc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e87dbf74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e87dbf74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87dbf74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e87dbf74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87dbf74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e87dbf74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87dbf74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87dbf74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e87dbf74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e87dbf74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87dbf74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87dbf74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87dbf74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e87dbf74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e87dbf74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e87dbf74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e87dbf74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e87dbf74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e87dbf74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e87dbf74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7f54dd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7f54dd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e87dbf74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e87dbf74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87dbf741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87dbf741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87dbf74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e87dbf74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e87dbf74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e87dbf74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e87dbf74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e87dbf74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e87dbf741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e87dbf741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87dbf74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87dbf74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e87dbf7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e87dbf7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e87dbf74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e87dbf74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e87dbf741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e87dbf741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7f54dd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7f54dd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e87dbf741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e87dbf741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e87dbf741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e87dbf741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e87dbf741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e87dbf741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e87dbf741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e87dbf741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e87dbf741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e87dbf741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e87dbf74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e87dbf74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e87dbf741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5e87dbf741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e87dbf74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e87dbf74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e87dbf741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e87dbf741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87dbf74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e87dbf74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869fb6b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869fb6b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e87dbf7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e87dbf7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e87dbf741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e87dbf741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e87dbf741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e87dbf741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e87dbf74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e87dbf741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e87dbf741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e87dbf741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5e87dbf741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5e87dbf741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e8ad919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e8ad919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5e87dbf74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5e87dbf74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e87dbf741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e87dbf741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5fe0b0e5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5fe0b0e5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869fb6b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869fb6b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869fb6b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869fb6b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869fb6b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869fb6b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6" name="Google Shape;86;p16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7" name="Google Shape;87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8" name="Google Shape;88;p16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89" name="Google Shape;89;p16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0" name="Google Shape;90;p16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1" name="Google Shape;91;p16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2" name="Google Shape;92;p16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3" name="Google Shape;93;p16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sz="41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en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sz="3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Хеширане и 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sz="18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Модулна аритметика и хеш таблици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85500" cy="973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Имаме масив с размер 16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Въвеждаме “Pesho”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403673" y="2313989"/>
            <a:ext cx="5865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511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88" name="Google Shape;188;p26"/>
          <p:cNvGraphicFramePr/>
          <p:nvPr>
            <p:extLst>
              <p:ext uri="{D42A27DB-BD31-4B8C-83A1-F6EECF244321}">
                <p14:modId xmlns:p14="http://schemas.microsoft.com/office/powerpoint/2010/main" val="3266480209"/>
              </p:ext>
            </p:extLst>
          </p:nvPr>
        </p:nvGraphicFramePr>
        <p:xfrm>
          <a:off x="7143765" y="217080"/>
          <a:ext cx="1957975" cy="480624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4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/>
                        <a:t>0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…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…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D9D4C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800" dirty="0">
                        <a:solidFill>
                          <a:srgbClr val="D9D4C6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9" name="Google Shape;189;p26"/>
          <p:cNvSpPr/>
          <p:nvPr/>
        </p:nvSpPr>
        <p:spPr>
          <a:xfrm>
            <a:off x="2366478" y="2261014"/>
            <a:ext cx="1957975" cy="747711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90" name="Google Shape;190;p26"/>
          <p:cNvCxnSpPr>
            <a:stCxn id="189" idx="1"/>
          </p:cNvCxnSpPr>
          <p:nvPr/>
        </p:nvCxnSpPr>
        <p:spPr>
          <a:xfrm rot="10800000">
            <a:off x="1330878" y="2634870"/>
            <a:ext cx="10356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26"/>
          <p:cNvCxnSpPr>
            <a:endCxn id="189" idx="3"/>
          </p:cNvCxnSpPr>
          <p:nvPr/>
        </p:nvCxnSpPr>
        <p:spPr>
          <a:xfrm rot="10800000">
            <a:off x="4324452" y="2634870"/>
            <a:ext cx="5883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6"/>
          <p:cNvSpPr txBox="1"/>
          <p:nvPr/>
        </p:nvSpPr>
        <p:spPr>
          <a:xfrm>
            <a:off x="1331103" y="2313989"/>
            <a:ext cx="8847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4693450" y="1221275"/>
            <a:ext cx="2149200" cy="905100"/>
          </a:xfrm>
          <a:prstGeom prst="wedgeRoundRectCallout">
            <a:avLst>
              <a:gd name="adj1" fmla="val -32782"/>
              <a:gd name="adj2" fmla="val 7389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511 е извън размера на хеш таблицата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4912801" y="4644425"/>
            <a:ext cx="1808400" cy="375000"/>
          </a:xfrm>
          <a:prstGeom prst="wedgeRoundRectCallout">
            <a:avLst>
              <a:gd name="adj1" fmla="val -28947"/>
              <a:gd name="adj2" fmla="val -13858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511 % 16 = 15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311700" y="3057475"/>
            <a:ext cx="6385500" cy="19620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Използваме остатъка от делението за да извлечем валидна позиция: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GetHashCode() / Array.Length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6968137" y="445025"/>
          <a:ext cx="2032150" cy="45721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6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2" name="Google Shape;202;p27"/>
          <p:cNvSpPr/>
          <p:nvPr/>
        </p:nvSpPr>
        <p:spPr>
          <a:xfrm>
            <a:off x="717150" y="2500175"/>
            <a:ext cx="2032150" cy="6881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324425" y="2500175"/>
            <a:ext cx="3034200" cy="1335000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1800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6968137" y="445025"/>
          <a:ext cx="2032150" cy="45721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6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0" name="Google Shape;210;p28"/>
          <p:cNvSpPr/>
          <p:nvPr/>
        </p:nvSpPr>
        <p:spPr>
          <a:xfrm>
            <a:off x="717150" y="2500175"/>
            <a:ext cx="2032150" cy="6881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324425" y="2500175"/>
            <a:ext cx="3034200" cy="1335000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1800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17" name="Google Shape;217;p29"/>
          <p:cNvGraphicFramePr/>
          <p:nvPr/>
        </p:nvGraphicFramePr>
        <p:xfrm>
          <a:off x="6968137" y="445025"/>
          <a:ext cx="2032150" cy="45721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6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8" name="Google Shape;218;p29"/>
          <p:cNvSpPr/>
          <p:nvPr/>
        </p:nvSpPr>
        <p:spPr>
          <a:xfrm>
            <a:off x="717150" y="2500175"/>
            <a:ext cx="2032150" cy="6881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3324425" y="2500175"/>
            <a:ext cx="3034200" cy="1335000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1800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25" name="Google Shape;225;p30"/>
          <p:cNvGraphicFramePr/>
          <p:nvPr/>
        </p:nvGraphicFramePr>
        <p:xfrm>
          <a:off x="6968137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6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ivan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6" name="Google Shape;226;p30"/>
          <p:cNvSpPr/>
          <p:nvPr/>
        </p:nvSpPr>
        <p:spPr>
          <a:xfrm>
            <a:off x="717150" y="2500175"/>
            <a:ext cx="2032150" cy="6881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gosho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3324425" y="2500175"/>
            <a:ext cx="3034200" cy="1335000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1800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6968137" y="445025"/>
          <a:ext cx="2032150" cy="45721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6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ivan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gosho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4" name="Google Shape;234;p31"/>
          <p:cNvSpPr/>
          <p:nvPr/>
        </p:nvSpPr>
        <p:spPr>
          <a:xfrm>
            <a:off x="717150" y="2500175"/>
            <a:ext cx="2032150" cy="6881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3324425" y="2500175"/>
            <a:ext cx="3034200" cy="1335000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1800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Работа с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41" name="Google Shape;241;p32"/>
          <p:cNvGraphicFramePr/>
          <p:nvPr/>
        </p:nvGraphicFramePr>
        <p:xfrm>
          <a:off x="6968137" y="445025"/>
          <a:ext cx="2032150" cy="45721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6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stamat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F76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ivan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mitko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</a:rPr>
                        <a:t>gosho</a:t>
                      </a:r>
                      <a:endParaRPr sz="20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</a:rPr>
                        <a:t>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2" name="Google Shape;242;p32"/>
          <p:cNvSpPr txBox="1"/>
          <p:nvPr/>
        </p:nvSpPr>
        <p:spPr>
          <a:xfrm>
            <a:off x="3324425" y="2500175"/>
            <a:ext cx="3034200" cy="1335000"/>
          </a:xfrm>
          <a:prstGeom prst="rect">
            <a:avLst/>
          </a:prstGeom>
          <a:solidFill>
            <a:srgbClr val="272727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Hash Function % 10</a:t>
            </a:r>
            <a:endParaRPr sz="1800" b="1"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4158837" y="1225350"/>
            <a:ext cx="2362200" cy="951600"/>
          </a:xfrm>
          <a:prstGeom prst="wedgeRoundRectCallout">
            <a:avLst>
              <a:gd name="adj1" fmla="val 78543"/>
              <a:gd name="adj2" fmla="val 10625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Колизия</a:t>
            </a:r>
            <a:endParaRPr sz="3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4" name="Google Shape;244;p32" descr="Clo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1021" y="1644225"/>
            <a:ext cx="2596400" cy="25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в 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Колизия настъпва, когато хеш функцията генерира един и същ хеш за различни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) = h(k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for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k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≠ k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 нисък брой колизии, бързодействието на хеш таблиците не се афектира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в 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Стратегии за разрешаване на колизии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Свързване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на елементите в колизия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Използване на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други клетки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от таблицата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Cuckoo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хеширане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други...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62" name="Google Shape;262;p35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263" name="Google Shape;263;p35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4" name="Google Shape;264;p35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265" name="Google Shape;265;p35"/>
          <p:cNvGraphicFramePr/>
          <p:nvPr/>
        </p:nvGraphicFramePr>
        <p:xfrm>
          <a:off x="303212" y="2819400"/>
          <a:ext cx="8520600" cy="91442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" name="Google Shape;266;p35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Управление на колизии в хеш таблици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Упражнения: хеш таблици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654" y="2312325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Колизии - свързване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на елементи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72" name="Google Shape;272;p36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273" name="Google Shape;273;p36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4" name="Google Shape;274;p36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275" name="Google Shape;275;p36"/>
          <p:cNvGraphicFramePr/>
          <p:nvPr/>
        </p:nvGraphicFramePr>
        <p:xfrm>
          <a:off x="303212" y="2819400"/>
          <a:ext cx="8520600" cy="91442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" name="Google Shape;276;p36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34984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83" name="Google Shape;283;p37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284" name="Google Shape;284;p37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5" name="Google Shape;285;p37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286" name="Google Shape;286;p37"/>
          <p:cNvGraphicFramePr/>
          <p:nvPr/>
        </p:nvGraphicFramePr>
        <p:xfrm>
          <a:off x="303212" y="2819400"/>
          <a:ext cx="8520600" cy="91442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" name="Google Shape;287;p37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34984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562858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95" name="Google Shape;295;p38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296" name="Google Shape;296;p38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7" name="Google Shape;297;p38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298" name="Google Shape;298;p38"/>
          <p:cNvGraphicFramePr/>
          <p:nvPr/>
        </p:nvGraphicFramePr>
        <p:xfrm>
          <a:off x="303212" y="2819400"/>
          <a:ext cx="8520600" cy="91442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9" name="Google Shape;299;p38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4984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562858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2433356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08" name="Google Shape;308;p39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309" name="Google Shape;309;p39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10" name="Google Shape;310;p39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11" name="Google Shape;311;p39"/>
          <p:cNvGraphicFramePr/>
          <p:nvPr/>
        </p:nvGraphicFramePr>
        <p:xfrm>
          <a:off x="303212" y="2819400"/>
          <a:ext cx="8520600" cy="91442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" name="Google Shape;312;p39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34984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562858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2433356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3498431" y="401183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17" name="Google Shape;317;p39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3901187" y="3596862"/>
            <a:ext cx="2595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9"/>
          <p:cNvSpPr/>
          <p:nvPr/>
        </p:nvSpPr>
        <p:spPr>
          <a:xfrm>
            <a:off x="423775" y="4162675"/>
            <a:ext cx="2698800" cy="675900"/>
          </a:xfrm>
          <a:prstGeom prst="wedgeRoundRectCallout">
            <a:avLst>
              <a:gd name="adj1" fmla="val 59792"/>
              <a:gd name="adj2" fmla="val -7525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Елементите се свързват в свързан списък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24" name="Google Shape;324;p40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325" name="Google Shape;325;p40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6" name="Google Shape;326;p40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27" name="Google Shape;327;p40"/>
          <p:cNvGraphicFramePr/>
          <p:nvPr/>
        </p:nvGraphicFramePr>
        <p:xfrm>
          <a:off x="303212" y="2819400"/>
          <a:ext cx="8520600" cy="91442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" name="Google Shape;328;p40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34984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562858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2433356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3498431" y="401183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3" name="Google Shape;333;p40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3901187" y="3596862"/>
            <a:ext cx="2595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/>
          <p:nvPr/>
        </p:nvSpPr>
        <p:spPr>
          <a:xfrm>
            <a:off x="77587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40" name="Google Shape;340;p41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341" name="Google Shape;341;p41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2" name="Google Shape;342;p41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43" name="Google Shape;343;p41"/>
          <p:cNvGraphicFramePr/>
          <p:nvPr/>
        </p:nvGraphicFramePr>
        <p:xfrm>
          <a:off x="303212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4" name="Google Shape;344;p41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34984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41"/>
          <p:cNvSpPr/>
          <p:nvPr/>
        </p:nvSpPr>
        <p:spPr>
          <a:xfrm>
            <a:off x="562858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2433356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3498431" y="401183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49" name="Google Shape;349;p41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3901187" y="3596862"/>
            <a:ext cx="2595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/>
          <p:nvPr/>
        </p:nvSpPr>
        <p:spPr>
          <a:xfrm>
            <a:off x="77587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5628581" y="401183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2" name="Google Shape;352;p41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34787" y="3596862"/>
            <a:ext cx="2595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58" name="Google Shape;358;p42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359" name="Google Shape;359;p42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60" name="Google Shape;360;p42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61" name="Google Shape;361;p42"/>
          <p:cNvGraphicFramePr/>
          <p:nvPr/>
        </p:nvGraphicFramePr>
        <p:xfrm>
          <a:off x="303212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2" name="Google Shape;362;p42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34984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562858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2433356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6" name="Google Shape;366;p42"/>
          <p:cNvSpPr/>
          <p:nvPr/>
        </p:nvSpPr>
        <p:spPr>
          <a:xfrm>
            <a:off x="3498431" y="401183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67" name="Google Shape;367;p42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3901187" y="3596862"/>
            <a:ext cx="2595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/>
          <p:nvPr/>
        </p:nvSpPr>
        <p:spPr>
          <a:xfrm>
            <a:off x="77587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5628581" y="401183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70" name="Google Shape;370;p42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34787" y="3596862"/>
            <a:ext cx="2595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2"/>
          <p:cNvSpPr/>
          <p:nvPr/>
        </p:nvSpPr>
        <p:spPr>
          <a:xfrm>
            <a:off x="311706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свързване на елементи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77" name="Google Shape;377;p43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378" name="Google Shape;378;p43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79" name="Google Shape;379;p43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380" name="Google Shape;380;p43"/>
          <p:cNvGraphicFramePr/>
          <p:nvPr/>
        </p:nvGraphicFramePr>
        <p:xfrm>
          <a:off x="303212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1" name="Google Shape;381;p43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2" name="Google Shape;382;p43"/>
          <p:cNvSpPr/>
          <p:nvPr/>
        </p:nvSpPr>
        <p:spPr>
          <a:xfrm>
            <a:off x="34984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562858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2433356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stamat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3498431" y="401183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6" name="Google Shape;386;p43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3901187" y="3596862"/>
            <a:ext cx="2595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/>
          <p:nvPr/>
        </p:nvSpPr>
        <p:spPr>
          <a:xfrm>
            <a:off x="7758731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5628581" y="401183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9" name="Google Shape;389;p43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34787" y="3596862"/>
            <a:ext cx="2595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3"/>
          <p:cNvSpPr/>
          <p:nvPr/>
        </p:nvSpPr>
        <p:spPr>
          <a:xfrm>
            <a:off x="311706" y="3276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5628581" y="46862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2" name="Google Shape;392;p43" descr="Line Arrow: Stra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66487" y="4314357"/>
            <a:ext cx="196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отворена адресация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Отворена адресация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е стратегия за разрешаване на колизии, при която конфликтните елементи се съхраняват в друга клетка на хеш таблицата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Линейно пробване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- взима се следващия празен слот след позицията на колизията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h(key, i) = h(key) + i</a:t>
            </a:r>
            <a:endParaRPr sz="240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където 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е поредния брой на опита: 0, 1, 2, …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(key) + 1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h(key) + 2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h(key) + 3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, и т.н.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отворена адресация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4" name="Google Shape;404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810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400"/>
              <a:buFont typeface="Cambria"/>
              <a:buChar char="▪"/>
            </a:pP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Квадратично пробване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-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2400" b="1" baseline="30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тата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следваща позиция се определя от квадратна функция (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и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са константи и от тях зависи кои позиции ще бъдат пробвани)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h(key, i) = h(key) + c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*i + c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*i</a:t>
            </a:r>
            <a:r>
              <a:rPr lang="en" sz="2400" b="1" baseline="30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40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h(key)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 b="1" baseline="30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h(key)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 b="1" baseline="30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h(key)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400" b="1" baseline="30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, etc.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400"/>
              <a:buFont typeface="Cambria"/>
              <a:buChar char="▪"/>
            </a:pPr>
            <a:r>
              <a:rPr lang="en" sz="24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Двойно хеширане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- използване на втора хеш функция за колизиите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h(key, i) = h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(key) + i*h</a:t>
            </a:r>
            <a:r>
              <a:rPr lang="en" sz="2400" b="1" baseline="-250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(key)</a:t>
            </a:r>
            <a:endParaRPr sz="240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70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Хеширащите функции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конвертират ключ от произволен тип до стойност от целочислен тип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675690" y="2222872"/>
            <a:ext cx="1915090" cy="815263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180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9" name="Google Shape;119;p19"/>
          <p:cNvCxnSpPr>
            <a:stCxn id="118" idx="1"/>
          </p:cNvCxnSpPr>
          <p:nvPr/>
        </p:nvCxnSpPr>
        <p:spPr>
          <a:xfrm rot="10800000">
            <a:off x="4662890" y="2630504"/>
            <a:ext cx="10128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19"/>
          <p:cNvCxnSpPr>
            <a:endCxn id="118" idx="3"/>
          </p:cNvCxnSpPr>
          <p:nvPr/>
        </p:nvCxnSpPr>
        <p:spPr>
          <a:xfrm rot="10800000">
            <a:off x="7590780" y="2630504"/>
            <a:ext cx="5754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9"/>
          <p:cNvSpPr txBox="1"/>
          <p:nvPr/>
        </p:nvSpPr>
        <p:spPr>
          <a:xfrm>
            <a:off x="4662993" y="2280633"/>
            <a:ext cx="865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Пешо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668265" y="2280633"/>
            <a:ext cx="573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511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807387" y="2222872"/>
            <a:ext cx="1915090" cy="815263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4" name="Google Shape;124;p19"/>
          <p:cNvCxnSpPr>
            <a:stCxn id="123" idx="1"/>
          </p:cNvCxnSpPr>
          <p:nvPr/>
        </p:nvCxnSpPr>
        <p:spPr>
          <a:xfrm rot="10800000">
            <a:off x="794587" y="2630504"/>
            <a:ext cx="10128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9"/>
          <p:cNvCxnSpPr>
            <a:endCxn id="123" idx="3"/>
          </p:cNvCxnSpPr>
          <p:nvPr/>
        </p:nvCxnSpPr>
        <p:spPr>
          <a:xfrm rot="10800000">
            <a:off x="3722477" y="2630504"/>
            <a:ext cx="5754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19"/>
          <p:cNvSpPr txBox="1"/>
          <p:nvPr/>
        </p:nvSpPr>
        <p:spPr>
          <a:xfrm>
            <a:off x="740924" y="2280625"/>
            <a:ext cx="773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Иван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799963" y="2280633"/>
            <a:ext cx="573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398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357170" y="3960584"/>
            <a:ext cx="1915090" cy="815263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9" name="Google Shape;129;p19"/>
          <p:cNvCxnSpPr>
            <a:stCxn id="128" idx="1"/>
          </p:cNvCxnSpPr>
          <p:nvPr/>
        </p:nvCxnSpPr>
        <p:spPr>
          <a:xfrm rot="10800000">
            <a:off x="4344370" y="4368215"/>
            <a:ext cx="10128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9"/>
          <p:cNvCxnSpPr>
            <a:endCxn id="128" idx="3"/>
          </p:cNvCxnSpPr>
          <p:nvPr/>
        </p:nvCxnSpPr>
        <p:spPr>
          <a:xfrm rot="10800000">
            <a:off x="7272260" y="4368215"/>
            <a:ext cx="575400" cy="0"/>
          </a:xfrm>
          <a:prstGeom prst="straightConnector1">
            <a:avLst/>
          </a:prstGeom>
          <a:noFill/>
          <a:ln w="25400" cap="flat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9"/>
          <p:cNvSpPr txBox="1"/>
          <p:nvPr/>
        </p:nvSpPr>
        <p:spPr>
          <a:xfrm>
            <a:off x="4268709" y="3394750"/>
            <a:ext cx="1011000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Иван</a:t>
            </a:r>
            <a:endParaRPr sz="180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Петров</a:t>
            </a:r>
            <a:endParaRPr sz="180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349745" y="4018345"/>
            <a:ext cx="865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25950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087593" y="3479267"/>
            <a:ext cx="2634900" cy="1408735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class Person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  string firstName;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  string lastName;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  int age;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EEC9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10" name="Google Shape;410;p46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411" name="Google Shape;411;p46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12" name="Google Shape;412;p46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13" name="Google Shape;413;p46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" name="Google Shape;414;p46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20" name="Google Shape;420;p47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421" name="Google Shape;421;p47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22" name="Google Shape;422;p47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23" name="Google Shape;423;p47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4" name="Google Shape;424;p47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31" name="Google Shape;431;p48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432" name="Google Shape;432;p48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33" name="Google Shape;433;p48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34" name="Google Shape;434;p48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5" name="Google Shape;435;p48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48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48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43" name="Google Shape;443;p49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444" name="Google Shape;444;p49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45" name="Google Shape;445;p49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46" name="Google Shape;446;p49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7" name="Google Shape;447;p49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p49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56" name="Google Shape;456;p50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457" name="Google Shape;457;p50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58" name="Google Shape;458;p50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59" name="Google Shape;459;p50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" name="Google Shape;460;p50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50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2" name="Google Shape;462;p50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3498431" y="35051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69" name="Google Shape;469;p51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470" name="Google Shape;470;p51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71" name="Google Shape;471;p51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72" name="Google Shape;472;p51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" name="Google Shape;473;p51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51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51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51"/>
          <p:cNvSpPr/>
          <p:nvPr/>
        </p:nvSpPr>
        <p:spPr>
          <a:xfrm>
            <a:off x="4572006" y="35051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2" name="Google Shape;482;p52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483" name="Google Shape;483;p52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84" name="Google Shape;484;p52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85" name="Google Shape;485;p52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6" name="Google Shape;486;p52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52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52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9" name="Google Shape;489;p52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0" name="Google Shape;490;p52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96" name="Google Shape;496;p53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497" name="Google Shape;497;p53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8" name="Google Shape;498;p53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499" name="Google Shape;499;p53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0" name="Google Shape;500;p53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53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2" name="Google Shape;502;p53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3" name="Google Shape;503;p53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4" name="Google Shape;504;p53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5" name="Google Shape;505;p53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11" name="Google Shape;511;p54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512" name="Google Shape;512;p54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3" name="Google Shape;513;p54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14" name="Google Shape;514;p54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5" name="Google Shape;515;p54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6" name="Google Shape;516;p54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7" name="Google Shape;517;p54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8" name="Google Shape;518;p54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9" name="Google Shape;519;p54"/>
          <p:cNvSpPr/>
          <p:nvPr/>
        </p:nvSpPr>
        <p:spPr>
          <a:xfrm>
            <a:off x="5628581" y="35051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26" name="Google Shape;526;p55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527" name="Google Shape;527;p55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8" name="Google Shape;528;p55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29" name="Google Shape;529;p55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0" name="Google Shape;530;p55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1" name="Google Shape;531;p55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2" name="Google Shape;532;p55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3" name="Google Shape;533;p55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4" name="Google Shape;534;p55"/>
          <p:cNvSpPr/>
          <p:nvPr/>
        </p:nvSpPr>
        <p:spPr>
          <a:xfrm>
            <a:off x="6693656" y="35051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5" name="Google Shape;535;p55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984225" y="1170125"/>
            <a:ext cx="7065600" cy="39375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class Person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string firstName;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string lastName;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int age;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firstNameHash = firstName.GetHashCode() * age;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lastNameHash = lastName.GetHashCode() * age;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return firstNameHash + lastNameHash;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1597975" y="3461150"/>
            <a:ext cx="6247775" cy="1125150"/>
          </a:xfrm>
          <a:prstGeom prst="flowChartProcess">
            <a:avLst/>
          </a:prstGeom>
          <a:solidFill>
            <a:srgbClr val="F0A22E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mbria"/>
                <a:ea typeface="Cambria"/>
                <a:cs typeface="Cambria"/>
                <a:sym typeface="Cambria"/>
              </a:rPr>
              <a:t>Хеш функция</a:t>
            </a:r>
            <a:endParaRPr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41" name="Google Shape;541;p56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542" name="Google Shape;542;p56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43" name="Google Shape;543;p56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44" name="Google Shape;544;p56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5" name="Google Shape;545;p56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66936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57" name="Google Shape;557;p57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558" name="Google Shape;558;p57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9" name="Google Shape;559;p57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60" name="Google Shape;560;p57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1" name="Google Shape;561;p57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2" name="Google Shape;562;p57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3" name="Google Shape;563;p57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4" name="Google Shape;564;p57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5" name="Google Shape;565;p57"/>
          <p:cNvSpPr/>
          <p:nvPr/>
        </p:nvSpPr>
        <p:spPr>
          <a:xfrm>
            <a:off x="66936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6" name="Google Shape;566;p57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3998631" y="1883863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8" name="Google Shape;568;p57"/>
          <p:cNvSpPr/>
          <p:nvPr/>
        </p:nvSpPr>
        <p:spPr>
          <a:xfrm>
            <a:off x="3032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74" name="Google Shape;574;p58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575" name="Google Shape;575;p58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76" name="Google Shape;576;p58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77" name="Google Shape;577;p58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8" name="Google Shape;578;p58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9" name="Google Shape;579;p58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0" name="Google Shape;580;p58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1" name="Google Shape;581;p58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2" name="Google Shape;582;p58"/>
          <p:cNvSpPr/>
          <p:nvPr/>
        </p:nvSpPr>
        <p:spPr>
          <a:xfrm>
            <a:off x="66936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3" name="Google Shape;583;p58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4" name="Google Shape;584;p58"/>
          <p:cNvSpPr/>
          <p:nvPr/>
        </p:nvSpPr>
        <p:spPr>
          <a:xfrm>
            <a:off x="5628581" y="35051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85" name="Google Shape;585;p58"/>
          <p:cNvSpPr/>
          <p:nvPr/>
        </p:nvSpPr>
        <p:spPr>
          <a:xfrm>
            <a:off x="3032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91" name="Google Shape;591;p59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592" name="Google Shape;592;p59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93" name="Google Shape;593;p59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594" name="Google Shape;594;p59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5" name="Google Shape;595;p59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6" name="Google Shape;596;p59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7" name="Google Shape;597;p59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8" name="Google Shape;598;p59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9" name="Google Shape;599;p59"/>
          <p:cNvSpPr/>
          <p:nvPr/>
        </p:nvSpPr>
        <p:spPr>
          <a:xfrm>
            <a:off x="66936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0" name="Google Shape;600;p59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1" name="Google Shape;601;p59"/>
          <p:cNvSpPr/>
          <p:nvPr/>
        </p:nvSpPr>
        <p:spPr>
          <a:xfrm>
            <a:off x="6693656" y="35051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2" name="Google Shape;602;p59"/>
          <p:cNvSpPr/>
          <p:nvPr/>
        </p:nvSpPr>
        <p:spPr>
          <a:xfrm>
            <a:off x="3032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08" name="Google Shape;608;p60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609" name="Google Shape;609;p60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10" name="Google Shape;610;p60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611" name="Google Shape;611;p60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2" name="Google Shape;612;p60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3" name="Google Shape;613;p60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4" name="Google Shape;614;p60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5" name="Google Shape;615;p60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6" name="Google Shape;616;p60"/>
          <p:cNvSpPr/>
          <p:nvPr/>
        </p:nvSpPr>
        <p:spPr>
          <a:xfrm>
            <a:off x="66936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7" name="Google Shape;617;p60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8" name="Google Shape;618;p60"/>
          <p:cNvSpPr/>
          <p:nvPr/>
        </p:nvSpPr>
        <p:spPr>
          <a:xfrm>
            <a:off x="7758731" y="35051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9" name="Google Shape;619;p60"/>
          <p:cNvSpPr/>
          <p:nvPr/>
        </p:nvSpPr>
        <p:spPr>
          <a:xfrm>
            <a:off x="3032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25" name="Google Shape;625;p61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626" name="Google Shape;626;p61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7" name="Google Shape;627;p61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628" name="Google Shape;628;p61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9" name="Google Shape;629;p61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0" name="Google Shape;630;p61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1" name="Google Shape;631;p61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2" name="Google Shape;632;p61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3" name="Google Shape;633;p61"/>
          <p:cNvSpPr/>
          <p:nvPr/>
        </p:nvSpPr>
        <p:spPr>
          <a:xfrm>
            <a:off x="66936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4" name="Google Shape;634;p61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5" name="Google Shape;635;p61"/>
          <p:cNvSpPr/>
          <p:nvPr/>
        </p:nvSpPr>
        <p:spPr>
          <a:xfrm>
            <a:off x="303206" y="35051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6" name="Google Shape;636;p61"/>
          <p:cNvSpPr/>
          <p:nvPr/>
        </p:nvSpPr>
        <p:spPr>
          <a:xfrm>
            <a:off x="3032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42" name="Google Shape;642;p62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643" name="Google Shape;643;p62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44" name="Google Shape;644;p62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645" name="Google Shape;645;p62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6" name="Google Shape;646;p62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7" name="Google Shape;647;p62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8" name="Google Shape;648;p62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9" name="Google Shape;649;p62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0" name="Google Shape;650;p62"/>
          <p:cNvSpPr/>
          <p:nvPr/>
        </p:nvSpPr>
        <p:spPr>
          <a:xfrm>
            <a:off x="66936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1" name="Google Shape;651;p62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2" name="Google Shape;652;p62"/>
          <p:cNvSpPr/>
          <p:nvPr/>
        </p:nvSpPr>
        <p:spPr>
          <a:xfrm>
            <a:off x="1368281" y="35051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3" name="Google Shape;653;p62"/>
          <p:cNvSpPr/>
          <p:nvPr/>
        </p:nvSpPr>
        <p:spPr>
          <a:xfrm>
            <a:off x="3032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Колизии - линейно пробване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59" name="Google Shape;659;p63"/>
          <p:cNvGrpSpPr/>
          <p:nvPr/>
        </p:nvGrpSpPr>
        <p:grpSpPr>
          <a:xfrm>
            <a:off x="3153808" y="1170812"/>
            <a:ext cx="2819370" cy="1495500"/>
            <a:chOff x="4265612" y="2728913"/>
            <a:chExt cx="3352800" cy="1495500"/>
          </a:xfrm>
        </p:grpSpPr>
        <p:sp>
          <p:nvSpPr>
            <p:cNvPr id="660" name="Google Shape;660;p63"/>
            <p:cNvSpPr txBox="1"/>
            <p:nvPr/>
          </p:nvSpPr>
          <p:spPr>
            <a:xfrm>
              <a:off x="4265612" y="2728913"/>
              <a:ext cx="3352800" cy="1495500"/>
            </a:xfrm>
            <a:prstGeom prst="rect">
              <a:avLst/>
            </a:prstGeom>
            <a:solidFill>
              <a:srgbClr val="D9D4C6">
                <a:alpha val="14900"/>
              </a:srgbClr>
            </a:solidFill>
            <a:ln w="12700" cap="flat" cmpd="sng">
              <a:solidFill>
                <a:srgbClr val="C6BE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0" tIns="91425" rIns="180000" bIns="914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61" name="Google Shape;661;p63"/>
            <p:cNvSpPr txBox="1"/>
            <p:nvPr/>
          </p:nvSpPr>
          <p:spPr>
            <a:xfrm>
              <a:off x="4265612" y="2728913"/>
              <a:ext cx="3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3CC5F"/>
                  </a:solidFill>
                  <a:latin typeface="Cambria"/>
                  <a:ea typeface="Cambria"/>
                  <a:cs typeface="Cambria"/>
                  <a:sym typeface="Cambria"/>
                </a:rPr>
                <a:t>Хеш функция</a:t>
              </a:r>
              <a:endParaRPr sz="24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aphicFrame>
        <p:nvGraphicFramePr>
          <p:cNvPr id="662" name="Google Shape;662;p63"/>
          <p:cNvGraphicFramePr/>
          <p:nvPr/>
        </p:nvGraphicFramePr>
        <p:xfrm>
          <a:off x="303212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0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4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3" name="Google Shape;663;p63"/>
          <p:cNvSpPr/>
          <p:nvPr/>
        </p:nvSpPr>
        <p:spPr>
          <a:xfrm>
            <a:off x="34984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maria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4" name="Google Shape;664;p63"/>
          <p:cNvSpPr/>
          <p:nvPr/>
        </p:nvSpPr>
        <p:spPr>
          <a:xfrm>
            <a:off x="56285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ivan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5" name="Google Shape;665;p63"/>
          <p:cNvSpPr/>
          <p:nvPr/>
        </p:nvSpPr>
        <p:spPr>
          <a:xfrm>
            <a:off x="24333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stanat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6" name="Google Shape;666;p63"/>
          <p:cNvSpPr/>
          <p:nvPr/>
        </p:nvSpPr>
        <p:spPr>
          <a:xfrm>
            <a:off x="45635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pesho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7" name="Google Shape;667;p63"/>
          <p:cNvSpPr/>
          <p:nvPr/>
        </p:nvSpPr>
        <p:spPr>
          <a:xfrm>
            <a:off x="669365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joro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8" name="Google Shape;668;p63"/>
          <p:cNvSpPr/>
          <p:nvPr/>
        </p:nvSpPr>
        <p:spPr>
          <a:xfrm>
            <a:off x="775873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mitko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9" name="Google Shape;669;p63"/>
          <p:cNvSpPr/>
          <p:nvPr/>
        </p:nvSpPr>
        <p:spPr>
          <a:xfrm>
            <a:off x="1368281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alex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0" name="Google Shape;670;p63"/>
          <p:cNvSpPr/>
          <p:nvPr/>
        </p:nvSpPr>
        <p:spPr>
          <a:xfrm>
            <a:off x="303206" y="4419588"/>
            <a:ext cx="1065075" cy="457200"/>
          </a:xfrm>
          <a:prstGeom prst="flowChartProcess">
            <a:avLst/>
          </a:prstGeom>
          <a:solidFill>
            <a:srgbClr val="F0A22E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rosi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Упражнение: сравняване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6" name="Google Shape;676;p64"/>
          <p:cNvSpPr txBox="1"/>
          <p:nvPr/>
        </p:nvSpPr>
        <p:spPr>
          <a:xfrm>
            <a:off x="995246" y="4086441"/>
            <a:ext cx="7153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Сравняване на ключове</a:t>
            </a:r>
            <a:endParaRPr sz="3000" b="1">
              <a:solidFill>
                <a:srgbClr val="F3BE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995246" y="4539831"/>
            <a:ext cx="71535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0A22E"/>
                </a:solidFill>
                <a:latin typeface="Cambria"/>
                <a:ea typeface="Cambria"/>
                <a:cs typeface="Cambria"/>
                <a:sym typeface="Cambria"/>
              </a:rPr>
              <a:t>при работа със собствени класове</a:t>
            </a:r>
            <a:endParaRPr sz="3000">
              <a:solidFill>
                <a:srgbClr val="F0A22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78" name="Google Shape;678;p64"/>
          <p:cNvPicPr preferRelativeResize="0"/>
          <p:nvPr/>
        </p:nvPicPr>
        <p:blipFill rotWithShape="1">
          <a:blip r:embed="rId3">
            <a:alphaModFix/>
          </a:blip>
          <a:srcRect t="-21743" r="-26071"/>
          <a:stretch/>
        </p:blipFill>
        <p:spPr>
          <a:xfrm>
            <a:off x="3596252" y="1359372"/>
            <a:ext cx="2561100" cy="25764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Сравняване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4" name="Google Shape;684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40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Dictionary&lt;TKey,TValue&gt;</a:t>
            </a:r>
            <a:r>
              <a:rPr lang="en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използва: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19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Object.Equals()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– за сравнение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19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Object.GetHashCode()</a:t>
            </a:r>
            <a:r>
              <a:rPr lang="en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– за изчисляване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93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SortedDictionary&lt;TKey,TValue&gt;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използва</a:t>
            </a:r>
            <a:endParaRPr>
              <a:solidFill>
                <a:srgbClr val="ED941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19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IComparable&lt;T&gt;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за подредба на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984225" y="1170125"/>
            <a:ext cx="7065600" cy="39375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class Person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string firstName;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string lastName;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int age;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" sz="1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firstNameHash = firstName.GetHashCode() * age;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int lastNameHash = lastName.GetHashCode() * age;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return firstNameHash + lastNameHash;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Реализация на Equals() и GetHashCode()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0" name="Google Shape;690;p66"/>
          <p:cNvSpPr/>
          <p:nvPr/>
        </p:nvSpPr>
        <p:spPr>
          <a:xfrm>
            <a:off x="397875" y="1327800"/>
            <a:ext cx="8045700" cy="36072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public class Point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X { get; set;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Y { get; set;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override bool </a:t>
            </a:r>
            <a:r>
              <a:rPr lang="en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(Object obj)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if (!(obj is Point) || (obj == null)) 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Point p = (Point)obj;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return (X == p.X) &amp;&amp; (Y == p.Y);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override int </a:t>
            </a:r>
            <a:r>
              <a:rPr lang="en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GetHashCode</a:t>
            </a: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  return (X &lt;&lt; 16 | X &gt;&gt; 16) ^ 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Реализация на IComparable&lt;T&gt;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6" name="Google Shape;696;p67"/>
          <p:cNvSpPr/>
          <p:nvPr/>
        </p:nvSpPr>
        <p:spPr>
          <a:xfrm>
            <a:off x="397875" y="1327800"/>
            <a:ext cx="8045700" cy="360720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public class Point : IComparable&lt;Point&gt;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X { get; set;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Y { get; set;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1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public int </a:t>
            </a:r>
            <a:r>
              <a:rPr lang="en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(Point otherPoint)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if (X != otherPoint.X)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  return this.X.CompareTo(otherPoint.X);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  return this.Y.CompareTo(otherPoint.Y);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Речници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2" name="Google Shape;702;p68"/>
          <p:cNvSpPr txBox="1"/>
          <p:nvPr/>
        </p:nvSpPr>
        <p:spPr>
          <a:xfrm>
            <a:off x="-269437" y="3575700"/>
            <a:ext cx="103632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Речници</a:t>
            </a:r>
            <a:endParaRPr sz="5400" b="1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68"/>
          <p:cNvSpPr txBox="1"/>
          <p:nvPr/>
        </p:nvSpPr>
        <p:spPr>
          <a:xfrm>
            <a:off x="-269437" y="4301468"/>
            <a:ext cx="103632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  <a:t>Дефиниция и функционалност</a:t>
            </a:r>
            <a:endParaRPr sz="4000">
              <a:solidFill>
                <a:srgbClr val="F0A2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68"/>
          <p:cNvSpPr/>
          <p:nvPr/>
        </p:nvSpPr>
        <p:spPr>
          <a:xfrm>
            <a:off x="3242525" y="1506550"/>
            <a:ext cx="3339300" cy="2065200"/>
          </a:xfrm>
          <a:prstGeom prst="roundRect">
            <a:avLst>
              <a:gd name="adj" fmla="val 6659"/>
            </a:avLst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>
                <a:alpha val="49800"/>
              </a:srgb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Font typeface="Noto Sans Symbols"/>
              <a:buNone/>
            </a:pPr>
            <a:endParaRPr sz="24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05" name="Google Shape;705;p68"/>
          <p:cNvGraphicFramePr/>
          <p:nvPr/>
        </p:nvGraphicFramePr>
        <p:xfrm>
          <a:off x="3337720" y="1986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 Smith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+1-555-8976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 Doe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+1-555-5030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 Smith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+1-555-4542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 Doe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Consolas"/>
                        <a:buNone/>
                      </a:pPr>
                      <a:r>
                        <a:rPr lang="en" b="1" i="0" u="none" strike="noStrike" cap="none">
                          <a:solidFill>
                            <a:srgbClr val="FBEEC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+1-555-3527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" name="Google Shape;706;p68"/>
          <p:cNvSpPr txBox="1"/>
          <p:nvPr/>
        </p:nvSpPr>
        <p:spPr>
          <a:xfrm>
            <a:off x="3338008" y="1571034"/>
            <a:ext cx="14967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68"/>
          <p:cNvSpPr txBox="1"/>
          <p:nvPr/>
        </p:nvSpPr>
        <p:spPr>
          <a:xfrm>
            <a:off x="4844109" y="1574304"/>
            <a:ext cx="16272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Речник: Dictionary (MAP)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3" name="Google Shape;713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40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Абстрактния тип данни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“речник”</a:t>
            </a:r>
            <a:r>
              <a:rPr lang="en">
                <a:solidFill>
                  <a:srgbClr val="ED941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асоциира стойности с уникални ключове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Тази структура е позната като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карта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или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асоциативен масив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 набор от наредени двойки от тип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{key, value}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937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Имплементации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таблици, балансирани дървета, списъци, масиви и др.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Dictionary&lt;TKey, TValue&gt;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9" name="Google Shape;719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40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746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▪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Основна функционалност: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74650" algn="l" rtl="0">
              <a:spcBef>
                <a:spcPts val="1200"/>
              </a:spcBef>
              <a:spcAft>
                <a:spcPts val="0"/>
              </a:spcAft>
              <a:buClr>
                <a:srgbClr val="ED9411"/>
              </a:buClr>
              <a:buSzPts val="2300"/>
              <a:buChar char="▪"/>
            </a:pP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Add(key, value)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 – добавя елемент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74650" algn="l" rtl="0">
              <a:spcBef>
                <a:spcPts val="1200"/>
              </a:spcBef>
              <a:spcAft>
                <a:spcPts val="0"/>
              </a:spcAft>
              <a:buClr>
                <a:srgbClr val="ED9411"/>
              </a:buClr>
              <a:buSzPts val="2300"/>
              <a:buChar char="▪"/>
            </a:pP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Remove(key) 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– премахва елемент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74650" algn="l" rtl="0">
              <a:spcBef>
                <a:spcPts val="1200"/>
              </a:spcBef>
              <a:spcAft>
                <a:spcPts val="0"/>
              </a:spcAft>
              <a:buClr>
                <a:srgbClr val="ED9411"/>
              </a:buClr>
              <a:buSzPts val="2300"/>
              <a:buChar char="▪"/>
            </a:pP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this[key]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3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value 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– добавя или подменя елемент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74650" algn="l" rtl="0">
              <a:spcBef>
                <a:spcPts val="1200"/>
              </a:spcBef>
              <a:spcAft>
                <a:spcPts val="0"/>
              </a:spcAft>
              <a:buClr>
                <a:srgbClr val="ED9411"/>
              </a:buClr>
              <a:buSzPts val="2300"/>
              <a:buChar char="▪"/>
            </a:pP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this[key]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 – извлича елемент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74650" algn="l" rtl="0">
              <a:spcBef>
                <a:spcPts val="1200"/>
              </a:spcBef>
              <a:spcAft>
                <a:spcPts val="0"/>
              </a:spcAft>
              <a:buClr>
                <a:srgbClr val="ED9411"/>
              </a:buClr>
              <a:buSzPts val="2300"/>
              <a:buChar char="▪"/>
            </a:pP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Keys</a:t>
            </a:r>
            <a:r>
              <a:rPr lang="en" sz="230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– връща всички ключове (по ред на добавяне)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74650" algn="l" rtl="0">
              <a:spcBef>
                <a:spcPts val="1200"/>
              </a:spcBef>
              <a:spcAft>
                <a:spcPts val="0"/>
              </a:spcAft>
              <a:buClr>
                <a:srgbClr val="ED9411"/>
              </a:buClr>
              <a:buSzPts val="2300"/>
              <a:buChar char="▪"/>
            </a:pP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Values</a:t>
            </a:r>
            <a:r>
              <a:rPr lang="en" sz="2300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– връща всички стойности (по ред на добавяне)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Dictionary&lt;TKey, TValue&gt;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5" name="Google Shape;725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marR="0" lvl="0" indent="-3746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mbria"/>
              <a:buChar char="▪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Основна функционалност: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9411"/>
              </a:buClr>
              <a:buSzPts val="2300"/>
              <a:buChar char="▪"/>
            </a:pP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ContainsKey(key)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 – проверява дали ключа е в речника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9411"/>
              </a:buClr>
              <a:buSzPts val="2300"/>
              <a:buChar char="▪"/>
            </a:pP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ContainsValue(value) </a:t>
            </a: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– проверява дали стойността е в речника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74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9411"/>
              </a:buClr>
              <a:buSzPts val="2300"/>
              <a:buFont typeface="Cambria"/>
              <a:buChar char="▪"/>
            </a:pPr>
            <a:r>
              <a:rPr lang="en" sz="2300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TryGetValue(key, out value)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Ако намери стойността я записва във параметъра </a:t>
            </a:r>
            <a:r>
              <a:rPr lang="en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value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и връща </a:t>
            </a:r>
            <a:r>
              <a:rPr lang="en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endParaRPr b="1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371600" lvl="2" indent="-3746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Иначе връща </a:t>
            </a:r>
            <a:r>
              <a:rPr lang="en" b="1">
                <a:solidFill>
                  <a:srgbClr val="F3CD60"/>
                </a:solidFill>
                <a:latin typeface="Cambria"/>
                <a:ea typeface="Cambria"/>
                <a:cs typeface="Cambria"/>
                <a:sym typeface="Cambria"/>
              </a:rPr>
              <a:t>false</a:t>
            </a:r>
            <a:endParaRPr b="1">
              <a:solidFill>
                <a:srgbClr val="F3CD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Упражнение: реализация на 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1" name="Google Shape;731;p72"/>
          <p:cNvSpPr txBox="1"/>
          <p:nvPr/>
        </p:nvSpPr>
        <p:spPr>
          <a:xfrm>
            <a:off x="995246" y="4086441"/>
            <a:ext cx="7153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Реализация на хеш таблица</a:t>
            </a:r>
            <a:endParaRPr sz="3000" b="1">
              <a:solidFill>
                <a:srgbClr val="F3BE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2" name="Google Shape;732;p72"/>
          <p:cNvSpPr txBox="1"/>
          <p:nvPr/>
        </p:nvSpPr>
        <p:spPr>
          <a:xfrm>
            <a:off x="192875" y="4539825"/>
            <a:ext cx="8786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0A22E"/>
                </a:solidFill>
                <a:latin typeface="Cambria"/>
                <a:ea typeface="Cambria"/>
                <a:cs typeface="Cambria"/>
                <a:sym typeface="Cambria"/>
              </a:rPr>
              <a:t>стратегия за колизии - свързване на елементи</a:t>
            </a:r>
            <a:endParaRPr sz="3000">
              <a:solidFill>
                <a:srgbClr val="F0A22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33" name="Google Shape;733;p72"/>
          <p:cNvPicPr preferRelativeResize="0"/>
          <p:nvPr/>
        </p:nvPicPr>
        <p:blipFill rotWithShape="1">
          <a:blip r:embed="rId3">
            <a:alphaModFix/>
          </a:blip>
          <a:srcRect t="-21743" r="-26071"/>
          <a:stretch/>
        </p:blipFill>
        <p:spPr>
          <a:xfrm>
            <a:off x="3596252" y="1359372"/>
            <a:ext cx="2561100" cy="25764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9" name="Google Shape;73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Char char="▪"/>
            </a:pPr>
            <a:r>
              <a:rPr lang="en"/>
              <a:t>Хеширащи функции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Char char="▪"/>
            </a:pPr>
            <a:r>
              <a:rPr lang="en"/>
              <a:t>Хеш таблици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Char char="▪"/>
            </a:pPr>
            <a:r>
              <a:rPr lang="en"/>
              <a:t>Управление на колизии в хеш таблици</a:t>
            </a:r>
            <a:endParaRPr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Char char="▪"/>
            </a:pPr>
            <a:r>
              <a:rPr lang="en"/>
              <a:t>Упражнения: хеш таблици</a:t>
            </a:r>
            <a:endParaRPr/>
          </a:p>
        </p:txBody>
      </p:sp>
      <p:pic>
        <p:nvPicPr>
          <p:cNvPr id="740" name="Google Shape;7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4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Хеширане и хеш таблици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751" name="Google Shape;751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304746" lvl="0" indent="-241246" algn="l" rtl="0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04746" marR="0" lvl="0" indent="-2031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▪"/>
            </a:pPr>
            <a:r>
              <a:rPr lang="en" sz="1800"/>
              <a:t>Благодарности: настоящият материал може да съдържа части от следните източници​:</a:t>
            </a:r>
            <a:endParaRPr sz="18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▪"/>
            </a:pPr>
            <a:r>
              <a:rPr lang="en" sz="1400"/>
              <a:t>Книга "Основи на програмирането със C#" от Светлин Наков и колектив с лиценз CC-BY-SA​</a:t>
            </a:r>
            <a:endParaRPr sz="1400"/>
          </a:p>
          <a:p>
            <a:pPr marL="609493" marR="0" lvl="1" indent="-1579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400"/>
              <a:t>Курс “Алгоритми” от СофтУни с лиценз CC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52" name="Google Shape;752;p75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1683" y="4286172"/>
            <a:ext cx="2175600" cy="761100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таблица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 таблица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е стандартен масив, който съдържа набор от наредени двойки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{ключ, стойност}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Техниката, с която се определя кой ключ на коя позиция в масива да се съхрани се нарича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хеширане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1275194" y="4080275"/>
          <a:ext cx="5789775" cy="686375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22"/>
          <p:cNvGraphicFramePr/>
          <p:nvPr/>
        </p:nvGraphicFramePr>
        <p:xfrm>
          <a:off x="1275193" y="3546875"/>
          <a:ext cx="5789775" cy="419472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m-1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p22"/>
          <p:cNvSpPr txBox="1"/>
          <p:nvPr/>
        </p:nvSpPr>
        <p:spPr>
          <a:xfrm>
            <a:off x="775557" y="4189847"/>
            <a:ext cx="38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196902" y="3194674"/>
            <a:ext cx="1868400" cy="767100"/>
          </a:xfrm>
          <a:prstGeom prst="wedgeRoundRectCallout">
            <a:avLst>
              <a:gd name="adj1" fmla="val -50933"/>
              <a:gd name="adj2" fmla="val 9056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Хеш таблица с размер </a:t>
            </a:r>
            <a:r>
              <a:rPr lang="en" sz="1800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функции и хеширане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38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таблицата (масива) има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позиции, индексирани от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до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m-1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 функцията конвертира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ключовете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до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индекси в масив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1224444" y="3574425"/>
          <a:ext cx="5789775" cy="686375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2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45725" marB="457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ECE9E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9E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4;p23"/>
          <p:cNvGraphicFramePr/>
          <p:nvPr/>
        </p:nvGraphicFramePr>
        <p:xfrm>
          <a:off x="1224443" y="3041025"/>
          <a:ext cx="5789775" cy="419472"/>
        </p:xfrm>
        <a:graphic>
          <a:graphicData uri="http://schemas.openxmlformats.org/drawingml/2006/table">
            <a:tbl>
              <a:tblPr>
                <a:noFill/>
                <a:tableStyleId>{640AA24B-2B43-4812-9206-26700A12B449}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nsolas"/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m-1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48000" marR="48000" marT="36000" marB="36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/>
          <p:nvPr/>
        </p:nvSpPr>
        <p:spPr>
          <a:xfrm>
            <a:off x="724807" y="3683997"/>
            <a:ext cx="38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2057437" y="4636701"/>
            <a:ext cx="342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k.GetHashCode()</a:t>
            </a:r>
            <a:endParaRPr sz="2400" b="1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 rot="10800000">
            <a:off x="3755317" y="4359631"/>
            <a:ext cx="0" cy="3366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8" name="Google Shape;168;p23"/>
          <p:cNvSpPr/>
          <p:nvPr/>
        </p:nvSpPr>
        <p:spPr>
          <a:xfrm>
            <a:off x="5786450" y="4430102"/>
            <a:ext cx="3357600" cy="633300"/>
          </a:xfrm>
          <a:prstGeom prst="wedgeRoundRectCallout">
            <a:avLst>
              <a:gd name="adj1" fmla="val -68830"/>
              <a:gd name="adj2" fmla="val 1260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Връща 32 битово цяло число</a:t>
            </a:r>
            <a:endParaRPr sz="21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25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Перфектно хеширане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Перфектно хешираща функция е тази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f(k)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която прави 1:1 съответствие за всяко уникално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към уникално число в интервала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[0, m-1]</a:t>
            </a:r>
            <a:endParaRPr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Перфектно хеширащата функция свързва всеки ключ към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уникално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цяло число в рамките на конкретен интервал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 повечето случаи перфектното хеширане е невъзможно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Хеширащи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93700" algn="l" rtl="0"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Свойства на добрата хешираща функция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Консистентност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- еднакви ключове трябва да произвеждат един и същ хеш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Ефективност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- ефективни при изчисляването на хеш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mbria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Равномерност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- хешовете, произведени от хеширащата функция трябва да се равномерно разпределени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Microsoft Office PowerPoint</Application>
  <PresentationFormat>On-screen Show (16:9)</PresentationFormat>
  <Paragraphs>761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</vt:lpstr>
      <vt:lpstr>Consolas</vt:lpstr>
      <vt:lpstr>Noto Sans Symbols</vt:lpstr>
      <vt:lpstr>Master</vt:lpstr>
      <vt:lpstr>Master</vt:lpstr>
      <vt:lpstr>Хеширане и хеш таблици</vt:lpstr>
      <vt:lpstr>Съдържание</vt:lpstr>
      <vt:lpstr>Хеширащи функции</vt:lpstr>
      <vt:lpstr>Хеширащи функции</vt:lpstr>
      <vt:lpstr>Хеширащи функции</vt:lpstr>
      <vt:lpstr>Хеш таблица</vt:lpstr>
      <vt:lpstr>Хеш функции и хеширане</vt:lpstr>
      <vt:lpstr>Хеширащи функции</vt:lpstr>
      <vt:lpstr>Хеширащи функции</vt:lpstr>
      <vt:lpstr>Модулна аритметика и хеш таблици</vt:lpstr>
      <vt:lpstr>Работа с хеш таблица</vt:lpstr>
      <vt:lpstr>Работа с хеш таблица</vt:lpstr>
      <vt:lpstr>Работа с хеш таблица</vt:lpstr>
      <vt:lpstr>Работа с хеш таблица</vt:lpstr>
      <vt:lpstr>Работа с хеш таблица</vt:lpstr>
      <vt:lpstr>Работа с хеш таблица</vt:lpstr>
      <vt:lpstr>Колизии в хеш таблици</vt:lpstr>
      <vt:lpstr>Колизии в хеш таблици</vt:lpstr>
      <vt:lpstr>Колизии - свързване на елементи</vt:lpstr>
      <vt:lpstr>Колизии - свързване на елементи</vt:lpstr>
      <vt:lpstr>Колизии - свързване на елементи</vt:lpstr>
      <vt:lpstr>Колизии - свързване на елементи</vt:lpstr>
      <vt:lpstr>Колизии - свързване на елементи</vt:lpstr>
      <vt:lpstr>Колизии - свързване на елементи</vt:lpstr>
      <vt:lpstr>Колизии - свързване на елементи</vt:lpstr>
      <vt:lpstr>Колизии - свързване на елементи</vt:lpstr>
      <vt:lpstr>Колизии - свързване на елементи</vt:lpstr>
      <vt:lpstr>Колизии - отворена адресация</vt:lpstr>
      <vt:lpstr>Колизии - отворена адресация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Колизии - линейно пробване</vt:lpstr>
      <vt:lpstr>Упражнение: сравняване на ключове</vt:lpstr>
      <vt:lpstr>Сравняване на ключове</vt:lpstr>
      <vt:lpstr>Реализация на Equals() и GetHashCode()</vt:lpstr>
      <vt:lpstr>Реализация на IComparable&lt;T&gt;</vt:lpstr>
      <vt:lpstr>Речници</vt:lpstr>
      <vt:lpstr>Речник: Dictionary (MAP)</vt:lpstr>
      <vt:lpstr>Dictionary&lt;TKey, TValue&gt;</vt:lpstr>
      <vt:lpstr>Dictionary&lt;TKey, TValue&gt;</vt:lpstr>
      <vt:lpstr>Упражнение: реализация на хеш таблица</vt:lpstr>
      <vt:lpstr>Обобщение</vt:lpstr>
      <vt:lpstr>Хеширане и хеш таблици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Хеширане и хеш таблици</dc:title>
  <cp:lastModifiedBy>Никола Вълчанов</cp:lastModifiedBy>
  <cp:revision>2</cp:revision>
  <dcterms:modified xsi:type="dcterms:W3CDTF">2019-08-26T10:03:20Z</dcterms:modified>
</cp:coreProperties>
</file>