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1DAAF-7D24-4F2A-89DC-7DEFC5D3C23A}">
  <a:tblStyle styleId="{5C01DAAF-7D24-4F2A-89DC-7DEFC5D3C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3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3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c2ab9f0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c2ab9f0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c2ab9f0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c2ab9f0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c2ab9f0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c2ab9f0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c2ab9f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c2ab9f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2ab9f0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2ab9f0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2ab9f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2ab9f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c2ab9f0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c2ab9f0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c932acd0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c932acd0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c932acd0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c932acd0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6e4dd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6e4dd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fc932acd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fc932acd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c932acd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c932acd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fc932acd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fc932acd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c932acd0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fc932acd0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fc932acd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fc932acd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fc932acd0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fc932acd0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c932acd0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fc932acd0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fc932acd0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fc932acd0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fc932acd0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fc932acd0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fc932acd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fc932acd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c2ab9f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c2ab9f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c932acd0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c932acd0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fc932acd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fc932acd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fc932acd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fc932acd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fc932acd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fc932acd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ec2ab9f0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ec2ab9f0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fc932a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fc932a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fc932a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fc932a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fc932a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fc932a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c932ac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c932ac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c2ab9f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c2ab9f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fc932acd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fc932acd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fc932acd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fc932acd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fc932acd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fc932acd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fc932acd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fc932acd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fc932acd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fc932acd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fc932acd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fc932acd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fc932acd0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fc932acd0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fc932acd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fc932acd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e6e4ddff3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e6e4ddff3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e4dd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e4dd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5e6e4ddff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5e6e4ddff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e6e4ddff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e6e4ddff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e6e4ddff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e6e4ddff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e6e4ddff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e6e4ddff3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5e6e4ddff3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5e6e4ddff3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e6e4ddff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e6e4ddff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e6e4ddff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e6e4ddff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e6e4ddff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e6e4ddff3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fc932acd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fc932acd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e6e4ddff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e6e4ddff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e4ddf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e4ddf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e6e4ddff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e6e4ddff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e6e4ddff3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e6e4ddff3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e6e4ddff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e6e4ddff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e6e4ddff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e6e4ddff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5e6e4ddff3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5e6e4ddff3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e6e4ddff3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5e6e4ddff3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e6e4ddff3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e6e4ddff3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5e6e4ddff3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5e6e4ddff3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5e6e4ddff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5e6e4ddff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c2ab9f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c2ab9f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5e6e4ddff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5e6e4ddff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5e6e4ddff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5e6e4ddff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c2ab9f0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c2ab9f0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c2ab9f0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c2ab9f0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Графи и алгоритми върху графи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Път в граф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i1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= 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il 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пътя се нарича цикъл.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Граф, съдържащ поне един цикъл наричаме цикличен, в противен случай казваме, че е ацикличен.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Графа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G={V, E}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ще наричаме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свързан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ако за всяка двойка върхове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∊ V съществува път от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до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цикъл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3" name="Google Shape;233;p26"/>
          <p:cNvCxnSpPr>
            <a:stCxn id="229" idx="5"/>
            <a:endCxn id="230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>
            <a:stCxn id="230" idx="6"/>
            <a:endCxn id="231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>
            <a:stCxn id="231" idx="0"/>
            <a:endCxn id="232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>
            <a:stCxn id="230" idx="6"/>
            <a:endCxn id="232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1" name="Google Shape;241;p26"/>
          <p:cNvCxnSpPr>
            <a:stCxn id="229" idx="6"/>
            <a:endCxn id="232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6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00" y="1374100"/>
            <a:ext cx="4762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съседите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Всеки връхсъдържа списък на своите съседи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-&gt; 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0" name="Google Shape;260;p28"/>
          <p:cNvCxnSpPr>
            <a:stCxn id="256" idx="5"/>
            <a:endCxn id="257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8"/>
          <p:cNvCxnSpPr>
            <a:stCxn id="257" idx="6"/>
            <a:endCxn id="258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8"/>
          <p:cNvCxnSpPr>
            <a:stCxn id="258" idx="0"/>
            <a:endCxn id="259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8"/>
          <p:cNvCxnSpPr>
            <a:stCxn id="257" idx="6"/>
            <a:endCxn id="259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8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8" name="Google Shape;268;p28"/>
          <p:cNvCxnSpPr>
            <a:stCxn id="256" idx="6"/>
            <a:endCxn id="259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1 - ако има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29"/>
          <p:cNvCxnSpPr>
            <a:stCxn id="276" idx="5"/>
            <a:endCxn id="277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9"/>
          <p:cNvCxnSpPr>
            <a:stCxn id="277" idx="6"/>
            <a:endCxn id="278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78" idx="0"/>
            <a:endCxn id="279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9"/>
          <p:cNvCxnSpPr>
            <a:stCxn id="277" idx="6"/>
            <a:endCxn id="279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9"/>
          <p:cNvCxnSpPr>
            <a:stCxn id="276" idx="6"/>
            <a:endCxn id="279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85" name="Google Shape;285;p29"/>
          <p:cNvGraphicFramePr/>
          <p:nvPr/>
        </p:nvGraphicFramePr>
        <p:xfrm>
          <a:off x="5529775" y="1017725"/>
          <a:ext cx="2745125" cy="1905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Стойността на теглото -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има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6" name="Google Shape;296;p30"/>
          <p:cNvCxnSpPr>
            <a:stCxn id="292" idx="5"/>
            <a:endCxn id="293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0"/>
          <p:cNvCxnSpPr>
            <a:stCxn id="293" idx="6"/>
            <a:endCxn id="294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0"/>
          <p:cNvCxnSpPr>
            <a:stCxn id="294" idx="0"/>
            <a:endCxn id="295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>
            <a:stCxn id="293" idx="6"/>
            <a:endCxn id="295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0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4" name="Google Shape;304;p30"/>
          <p:cNvCxnSpPr>
            <a:stCxn id="292" idx="6"/>
            <a:endCxn id="295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0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06" name="Google Shape;306;p30"/>
          <p:cNvGraphicFramePr/>
          <p:nvPr/>
        </p:nvGraphicFramePr>
        <p:xfrm>
          <a:off x="5802350" y="1017725"/>
          <a:ext cx="2745125" cy="1905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ребрата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Изброяват се всички ребра, прекарани в графа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7" name="Google Shape;317;p31"/>
          <p:cNvCxnSpPr>
            <a:stCxn id="313" idx="5"/>
            <a:endCxn id="314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1"/>
          <p:cNvCxnSpPr>
            <a:stCxn id="314" idx="6"/>
            <a:endCxn id="315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1"/>
          <p:cNvCxnSpPr>
            <a:stCxn id="315" idx="0"/>
            <a:endCxn id="316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4" idx="6"/>
            <a:endCxn id="316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3" idx="6"/>
            <a:endCxn id="316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1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Топологично сортиране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13" y="258650"/>
            <a:ext cx="223778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Топологично сортиране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Топологично сортиране (подреждане) на ориентиран граф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Линейно подреждане на върховете му, така че за всяко насочено ребро от върха u до връх v, u идва преди v в подреждането.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→ 5 → 3 → 11 → 8 → 2 → 9 → 10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→ 5 → 7 → 8 → 11 → 2 → 9 → 10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 → 7 → 3 → 8 → 11 → 10 → 9 → 2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5471050" y="2461075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4959500" y="2923425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5659900" y="3224325"/>
            <a:ext cx="501600" cy="361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6785750" y="2270850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414050" y="2923425"/>
            <a:ext cx="5016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9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157450" y="3329300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524825" y="3809275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6529000" y="3864300"/>
            <a:ext cx="5016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48" name="Google Shape;348;p33"/>
          <p:cNvCxnSpPr>
            <a:stCxn id="340" idx="6"/>
            <a:endCxn id="343" idx="2"/>
          </p:cNvCxnSpPr>
          <p:nvPr/>
        </p:nvCxnSpPr>
        <p:spPr>
          <a:xfrm rot="10800000" flipH="1">
            <a:off x="5904250" y="2421325"/>
            <a:ext cx="8814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33"/>
          <p:cNvCxnSpPr>
            <a:stCxn id="340" idx="4"/>
            <a:endCxn id="342" idx="0"/>
          </p:cNvCxnSpPr>
          <p:nvPr/>
        </p:nvCxnSpPr>
        <p:spPr>
          <a:xfrm>
            <a:off x="5687650" y="2761975"/>
            <a:ext cx="22290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33"/>
          <p:cNvCxnSpPr>
            <a:stCxn id="341" idx="5"/>
            <a:endCxn id="342" idx="1"/>
          </p:cNvCxnSpPr>
          <p:nvPr/>
        </p:nvCxnSpPr>
        <p:spPr>
          <a:xfrm>
            <a:off x="5329259" y="3180259"/>
            <a:ext cx="404100" cy="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33"/>
          <p:cNvCxnSpPr>
            <a:stCxn id="342" idx="6"/>
            <a:endCxn id="344" idx="3"/>
          </p:cNvCxnSpPr>
          <p:nvPr/>
        </p:nvCxnSpPr>
        <p:spPr>
          <a:xfrm rot="10800000" flipH="1">
            <a:off x="6161500" y="3180225"/>
            <a:ext cx="3261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3"/>
          <p:cNvCxnSpPr>
            <a:stCxn id="343" idx="4"/>
            <a:endCxn id="344" idx="7"/>
          </p:cNvCxnSpPr>
          <p:nvPr/>
        </p:nvCxnSpPr>
        <p:spPr>
          <a:xfrm flipH="1">
            <a:off x="6842150" y="2571750"/>
            <a:ext cx="16020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3"/>
          <p:cNvCxnSpPr>
            <a:stCxn id="345" idx="0"/>
            <a:endCxn id="343" idx="5"/>
          </p:cNvCxnSpPr>
          <p:nvPr/>
        </p:nvCxnSpPr>
        <p:spPr>
          <a:xfrm rot="10800000">
            <a:off x="7155650" y="2527700"/>
            <a:ext cx="218400" cy="8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3"/>
          <p:cNvCxnSpPr>
            <a:stCxn id="345" idx="3"/>
            <a:endCxn id="347" idx="7"/>
          </p:cNvCxnSpPr>
          <p:nvPr/>
        </p:nvCxnSpPr>
        <p:spPr>
          <a:xfrm flipH="1">
            <a:off x="6957191" y="3586134"/>
            <a:ext cx="2637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3"/>
          <p:cNvCxnSpPr>
            <a:stCxn id="342" idx="5"/>
            <a:endCxn id="347" idx="1"/>
          </p:cNvCxnSpPr>
          <p:nvPr/>
        </p:nvCxnSpPr>
        <p:spPr>
          <a:xfrm>
            <a:off x="6088042" y="3532628"/>
            <a:ext cx="514500" cy="3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3"/>
          <p:cNvCxnSpPr>
            <a:stCxn id="342" idx="4"/>
            <a:endCxn id="346" idx="0"/>
          </p:cNvCxnSpPr>
          <p:nvPr/>
        </p:nvCxnSpPr>
        <p:spPr>
          <a:xfrm flipH="1">
            <a:off x="5741500" y="3585525"/>
            <a:ext cx="16920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Топологично сортиране - правила</a:t>
            </a: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Топологично сортиране не може да бъде направено при: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неориентиран граф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цикличен граф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Сортирането не е уникално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Съществуват различни сортирания и те дават различни резултати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1. Намираме възел без входящи ребра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638150" y="17174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566700" y="900638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A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1549250" y="1770550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35"/>
          <p:cNvCxnSpPr>
            <a:stCxn id="368" idx="6"/>
            <a:endCxn id="369" idx="2"/>
          </p:cNvCxnSpPr>
          <p:nvPr/>
        </p:nvCxnSpPr>
        <p:spPr>
          <a:xfrm rot="10800000" flipH="1">
            <a:off x="3125050" y="1750450"/>
            <a:ext cx="1062300" cy="1839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5"/>
          <p:cNvCxnSpPr>
            <a:stCxn id="368" idx="4"/>
            <a:endCxn id="371" idx="0"/>
          </p:cNvCxnSpPr>
          <p:nvPr/>
        </p:nvCxnSpPr>
        <p:spPr>
          <a:xfrm>
            <a:off x="2881600" y="2151250"/>
            <a:ext cx="227100" cy="939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stCxn id="371" idx="6"/>
            <a:endCxn id="373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Начини на представяне на графите. Компоненти на свързаност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намиране на компоненти на свързаност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Топологично сортиране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топологично сортиране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Пътища в граф, алгоритъм на Дейкстра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пътища в граф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Други алгоритми върху графи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други алгоритми върху графи</a:t>
            </a:r>
            <a:endParaRPr sz="2000"/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379" y="24012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2. Премахваме възел А и съответните му ребра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2638075" y="17174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97" name="Google Shape;397;p36"/>
          <p:cNvCxnSpPr>
            <a:stCxn id="391" idx="6"/>
            <a:endCxn id="392" idx="2"/>
          </p:cNvCxnSpPr>
          <p:nvPr/>
        </p:nvCxnSpPr>
        <p:spPr>
          <a:xfrm rot="10800000" flipH="1">
            <a:off x="3124975" y="1750400"/>
            <a:ext cx="1062600" cy="1839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6"/>
          <p:cNvCxnSpPr>
            <a:stCxn id="391" idx="4"/>
            <a:endCxn id="394" idx="0"/>
          </p:cNvCxnSpPr>
          <p:nvPr/>
        </p:nvCxnSpPr>
        <p:spPr>
          <a:xfrm>
            <a:off x="2881525" y="2151200"/>
            <a:ext cx="227100" cy="939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6"/>
          <p:cNvCxnSpPr>
            <a:stCxn id="392" idx="4"/>
            <a:endCxn id="395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6"/>
          <p:cNvCxnSpPr>
            <a:stCxn id="392" idx="6"/>
            <a:endCxn id="393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6"/>
          <p:cNvCxnSpPr>
            <a:stCxn id="393" idx="3"/>
            <a:endCxn id="395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6"/>
          <p:cNvCxnSpPr>
            <a:stCxn id="395" idx="6"/>
            <a:endCxn id="396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6"/>
          <p:cNvCxnSpPr>
            <a:stCxn id="394" idx="6"/>
            <a:endCxn id="396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6"/>
          <p:cNvCxnSpPr>
            <a:stCxn id="395" idx="2"/>
            <a:endCxn id="394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36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1751575" y="2036150"/>
            <a:ext cx="886500" cy="241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3. Намираме възел без входящи ребра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4328600" y="80326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В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3146700" y="1635550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0" name="Google Shape;420;p37"/>
          <p:cNvCxnSpPr>
            <a:stCxn id="413" idx="4"/>
            <a:endCxn id="416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7"/>
          <p:cNvCxnSpPr>
            <a:stCxn id="413" idx="6"/>
            <a:endCxn id="414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37"/>
          <p:cNvCxnSpPr>
            <a:stCxn id="414" idx="3"/>
            <a:endCxn id="416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37"/>
          <p:cNvCxnSpPr>
            <a:stCxn id="416" idx="6"/>
            <a:endCxn id="417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37"/>
          <p:cNvCxnSpPr>
            <a:stCxn id="415" idx="6"/>
            <a:endCxn id="41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37"/>
          <p:cNvCxnSpPr>
            <a:stCxn id="416" idx="2"/>
            <a:endCxn id="415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4. Премахваме възел В и съответните му ребра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38" name="Google Shape;438;p38"/>
          <p:cNvCxnSpPr>
            <a:stCxn id="433" idx="4"/>
            <a:endCxn id="436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38"/>
          <p:cNvCxnSpPr>
            <a:stCxn id="433" idx="6"/>
            <a:endCxn id="434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38"/>
          <p:cNvCxnSpPr>
            <a:stCxn id="434" idx="3"/>
            <a:endCxn id="436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8"/>
          <p:cNvCxnSpPr>
            <a:stCxn id="436" idx="6"/>
            <a:endCxn id="437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8"/>
          <p:cNvCxnSpPr>
            <a:stCxn id="435" idx="6"/>
            <a:endCxn id="43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38"/>
          <p:cNvCxnSpPr>
            <a:stCxn id="436" idx="2"/>
            <a:endCxn id="435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38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1496125" y="1487275"/>
            <a:ext cx="1368900" cy="308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5. Намираме възел без входящи ребра</a:t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5629975" y="98031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Е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4409375" y="1813025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39"/>
          <p:cNvCxnSpPr>
            <a:stCxn id="452" idx="3"/>
            <a:endCxn id="454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39"/>
          <p:cNvCxnSpPr>
            <a:stCxn id="454" idx="6"/>
            <a:endCxn id="455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39"/>
          <p:cNvCxnSpPr>
            <a:stCxn id="453" idx="6"/>
            <a:endCxn id="455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39"/>
          <p:cNvCxnSpPr>
            <a:stCxn id="454" idx="2"/>
            <a:endCxn id="453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6. Премахваме възел Е и съответните му ребра</a:t>
            </a:r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73" name="Google Shape;473;p40"/>
          <p:cNvCxnSpPr>
            <a:stCxn id="469" idx="3"/>
            <a:endCxn id="471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0"/>
          <p:cNvCxnSpPr>
            <a:stCxn id="471" idx="6"/>
            <a:endCxn id="472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40"/>
          <p:cNvCxnSpPr>
            <a:stCxn id="470" idx="6"/>
            <a:endCxn id="472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0"/>
          <p:cNvCxnSpPr>
            <a:stCxn id="471" idx="2"/>
            <a:endCxn id="470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40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1496125" y="1487275"/>
            <a:ext cx="1368900" cy="308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7. Намираме възел без входящи ребра</a:t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3960625" y="188331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D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41"/>
          <p:cNvSpPr/>
          <p:nvPr/>
        </p:nvSpPr>
        <p:spPr>
          <a:xfrm rot="1093237">
            <a:off x="2994652" y="2444594"/>
            <a:ext cx="938349" cy="3274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0" name="Google Shape;490;p41"/>
          <p:cNvCxnSpPr>
            <a:stCxn id="486" idx="6"/>
            <a:endCxn id="487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41"/>
          <p:cNvCxnSpPr>
            <a:stCxn id="485" idx="6"/>
            <a:endCxn id="48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41"/>
          <p:cNvCxnSpPr>
            <a:stCxn id="486" idx="2"/>
            <a:endCxn id="485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41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8. Премахваме възел Е и съответните му ребра</a:t>
            </a:r>
            <a:endParaRPr/>
          </a:p>
        </p:txBody>
      </p:sp>
      <p:sp>
        <p:nvSpPr>
          <p:cNvPr id="500" name="Google Shape;500;p42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4041375" y="26565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03" name="Google Shape;503;p42"/>
          <p:cNvCxnSpPr>
            <a:stCxn id="501" idx="6"/>
            <a:endCxn id="502" idx="1"/>
          </p:cNvCxnSpPr>
          <p:nvPr/>
        </p:nvCxnSpPr>
        <p:spPr>
          <a:xfrm>
            <a:off x="4528275" y="2873400"/>
            <a:ext cx="890700" cy="280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42"/>
          <p:cNvCxnSpPr>
            <a:stCxn id="500" idx="6"/>
            <a:endCxn id="502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42"/>
          <p:cNvCxnSpPr>
            <a:stCxn id="501" idx="2"/>
            <a:endCxn id="500" idx="7"/>
          </p:cNvCxnSpPr>
          <p:nvPr/>
        </p:nvCxnSpPr>
        <p:spPr>
          <a:xfrm flipH="1">
            <a:off x="3280875" y="2873400"/>
            <a:ext cx="760500" cy="280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42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Е, 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1496125" y="2656500"/>
            <a:ext cx="1368900" cy="1918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9. Намираме възел без входящи ребра</a:t>
            </a: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2676975" y="2216438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C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1826060" y="3143406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518;p43"/>
          <p:cNvCxnSpPr>
            <a:stCxn id="514" idx="6"/>
            <a:endCxn id="515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43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E, 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10. Премахваме възел C и съответните му ребра</a:t>
            </a: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7" name="Google Shape;527;p44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28" name="Google Shape;528;p44"/>
          <p:cNvCxnSpPr>
            <a:stCxn id="526" idx="6"/>
            <a:endCxn id="52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9" name="Google Shape;529;p44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Е, D, C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1496125" y="3133900"/>
            <a:ext cx="1159800" cy="144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11. Намираме възел без входящи ребра</a:t>
            </a:r>
            <a:endParaRPr/>
          </a:p>
        </p:txBody>
      </p:sp>
      <p:sp>
        <p:nvSpPr>
          <p:cNvPr id="537" name="Google Shape;537;p45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8" name="Google Shape;538;p45"/>
          <p:cNvSpPr/>
          <p:nvPr/>
        </p:nvSpPr>
        <p:spPr>
          <a:xfrm>
            <a:off x="5235450" y="226956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F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4297060" y="3143406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1" name="Google Shape;541;p45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E, D, C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Определения и терминология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00" y="1374100"/>
            <a:ext cx="4762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12. Премахваме възел F и съответните му ребра</a:t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46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Е, D, C, F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46"/>
          <p:cNvSpPr/>
          <p:nvPr/>
        </p:nvSpPr>
        <p:spPr>
          <a:xfrm>
            <a:off x="1496125" y="3133900"/>
            <a:ext cx="1159800" cy="144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Резултат от топологичното сортиране</a:t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1434175" y="208927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2664775" y="208927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3895375" y="208927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9" name="Google Shape;559;p47"/>
          <p:cNvSpPr/>
          <p:nvPr/>
        </p:nvSpPr>
        <p:spPr>
          <a:xfrm>
            <a:off x="5969225" y="21148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4932300" y="21148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1" name="Google Shape;561;p47"/>
          <p:cNvSpPr/>
          <p:nvPr/>
        </p:nvSpPr>
        <p:spPr>
          <a:xfrm>
            <a:off x="6879325" y="21148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2" name="Google Shape;562;p47"/>
          <p:cNvCxnSpPr>
            <a:stCxn id="556" idx="6"/>
            <a:endCxn id="557" idx="2"/>
          </p:cNvCxnSpPr>
          <p:nvPr/>
        </p:nvCxnSpPr>
        <p:spPr>
          <a:xfrm>
            <a:off x="1921075" y="2306175"/>
            <a:ext cx="7437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47"/>
          <p:cNvCxnSpPr>
            <a:stCxn id="557" idx="6"/>
            <a:endCxn id="558" idx="2"/>
          </p:cNvCxnSpPr>
          <p:nvPr/>
        </p:nvCxnSpPr>
        <p:spPr>
          <a:xfrm>
            <a:off x="3151675" y="2306175"/>
            <a:ext cx="7437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7"/>
          <p:cNvCxnSpPr>
            <a:endCxn id="560" idx="2"/>
          </p:cNvCxnSpPr>
          <p:nvPr/>
        </p:nvCxnSpPr>
        <p:spPr>
          <a:xfrm>
            <a:off x="4382400" y="2331750"/>
            <a:ext cx="5499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7"/>
          <p:cNvCxnSpPr>
            <a:stCxn id="559" idx="6"/>
            <a:endCxn id="561" idx="2"/>
          </p:cNvCxnSpPr>
          <p:nvPr/>
        </p:nvCxnSpPr>
        <p:spPr>
          <a:xfrm>
            <a:off x="6456125" y="2331750"/>
            <a:ext cx="4233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7"/>
          <p:cNvCxnSpPr>
            <a:stCxn id="560" idx="6"/>
            <a:endCxn id="559" idx="2"/>
          </p:cNvCxnSpPr>
          <p:nvPr/>
        </p:nvCxnSpPr>
        <p:spPr>
          <a:xfrm>
            <a:off x="5419200" y="2331750"/>
            <a:ext cx="5499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47"/>
          <p:cNvSpPr/>
          <p:nvPr/>
        </p:nvSpPr>
        <p:spPr>
          <a:xfrm>
            <a:off x="1708600" y="993838"/>
            <a:ext cx="4747500" cy="953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2940400" y="2664700"/>
            <a:ext cx="2283900" cy="549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7"/>
          <p:cNvSpPr/>
          <p:nvPr/>
        </p:nvSpPr>
        <p:spPr>
          <a:xfrm>
            <a:off x="5269775" y="2651500"/>
            <a:ext cx="1998300" cy="549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Топологично сортиране: DFS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427475" y="1017725"/>
            <a:ext cx="8080500" cy="34581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sortedNodes = { }  </a:t>
            </a:r>
            <a:r>
              <a:rPr lang="en" sz="180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свързан списък, който съдържа резултата</a:t>
            </a:r>
            <a:endParaRPr sz="180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visitedNodes = { }  </a:t>
            </a:r>
            <a:r>
              <a:rPr lang="en" sz="180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набор от посетени възли</a:t>
            </a:r>
            <a:endParaRPr sz="180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foreach node in graphNodes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TopSortDFS(node)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TopSortDFS(node)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∉ visitedNodes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visitedNodes ← node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for each child c of node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    	TopSortDFS(c)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добави node възела в sortedNodes</a:t>
            </a:r>
            <a:endParaRPr sz="180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424925" y="4697125"/>
            <a:ext cx="8127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Визуализация: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https://www.cs.usfca.edu/~galles/visualization/TopoSortDFS.html</a:t>
            </a:r>
            <a:endParaRPr sz="1200" u="sng">
              <a:solidFill>
                <a:schemeClr val="hlink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Топологично сортиране: DFS </a:t>
            </a:r>
            <a:r>
              <a:rPr lang="bg-BG">
                <a:latin typeface="Cambria"/>
                <a:ea typeface="Cambria"/>
                <a:cs typeface="Cambria"/>
                <a:sym typeface="Cambria"/>
              </a:rPr>
              <a:t>+ цикъл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427475" y="1017725"/>
            <a:ext cx="8080500" cy="39360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sortedNodes = { }  </a:t>
            </a:r>
            <a:r>
              <a:rPr lang="en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свързан списък, съдържащ резултата</a:t>
            </a:r>
            <a:endParaRPr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visitedNodes = { }  </a:t>
            </a:r>
            <a:r>
              <a:rPr lang="en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списък от посетените възли</a:t>
            </a:r>
            <a:endParaRPr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cycleNodes = { }  </a:t>
            </a:r>
            <a:r>
              <a:rPr lang="en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набор от възли в настоящия цикъл от обхождането в дълбочина</a:t>
            </a:r>
            <a:endParaRPr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foreach node in graphNodes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TopSortDFS(node)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TopSortDFS(node)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ϵ cycleNodes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return "Грешка: намерен е цикъл"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∉ visitedNodes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visitedNodes ← node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cycleNodes ← node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for each child c of node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    	TopSortDFS(c)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премахни node от cycleNodes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добави node в sortedNodes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BEEC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50" y="1696388"/>
            <a:ext cx="4946826" cy="1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Намиране на  минимален път в претеглен граф с неотрицателни тегла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0" name="Google Shape;600;p51"/>
          <p:cNvCxnSpPr>
            <a:stCxn id="595" idx="7"/>
            <a:endCxn id="596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51"/>
          <p:cNvCxnSpPr>
            <a:stCxn id="596" idx="5"/>
            <a:endCxn id="598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51"/>
          <p:cNvCxnSpPr>
            <a:stCxn id="595" idx="6"/>
            <a:endCxn id="598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51"/>
          <p:cNvCxnSpPr>
            <a:stCxn id="596" idx="7"/>
            <a:endCxn id="597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51"/>
          <p:cNvCxnSpPr>
            <a:stCxn id="598" idx="0"/>
            <a:endCxn id="597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51"/>
          <p:cNvCxnSpPr>
            <a:stCxn id="597" idx="6"/>
            <a:endCxn id="599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51"/>
          <p:cNvCxnSpPr>
            <a:stCxn id="598" idx="6"/>
            <a:endCxn id="599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51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1" name="Google Shape;611;p51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51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19" name="Google Shape;61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Представяне на графа като матрица W, на която елементът Wij е равен на дължината на реброто, съединяващо i-тия и j-ия връх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Означаваме с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∞ ребрата, чиито върхове не са инцидентни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20" name="Google Shape;620;p52"/>
          <p:cNvGraphicFramePr/>
          <p:nvPr/>
        </p:nvGraphicFramePr>
        <p:xfrm>
          <a:off x="1076425" y="24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26" name="Google Shape;62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върхове даваме стойност на масива L: l(i)=∞, освен този с номер u1, т.е. l(u1)=0.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въpхове се дава стойност на масива H: h(i)=0, а за h(u1)=1;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Започваме от връх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u1,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той е текущ  и полагаме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p=u1;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върхове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i,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за които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h(i)=0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и са инцидентни /съседни/ с върха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преизчисляваме по формулата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l(i)=min{l(i), l(t)+W[t,i]}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Измежду тях намираме такъв, за който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l(i)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минимално, ако не е намерен такъв минимум, т.е. стойността на всички посетени върхове е безкрайност, то не съществува път и КРАЙ;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Полагаме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да е равен на намерения връх с минимална стойност и правим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h[p]=1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Ако p=u2, то е намерен път със стойност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l(u2)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и КРАЙ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иначе отиваме на стъпка 4.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32" name="Google Shape;63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Търсим минимален път от връх a до връх 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u1= a, u2=e;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l[a]=0;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l[b]=...=l[e]=100;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Предполагаме, че няма да надхвърлим път с дължина 100.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3" name="Google Shape;633;p54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4" name="Google Shape;634;p54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54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7" name="Google Shape;637;p54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8" name="Google Shape;638;p54"/>
          <p:cNvCxnSpPr>
            <a:stCxn id="633" idx="7"/>
            <a:endCxn id="634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54"/>
          <p:cNvCxnSpPr>
            <a:stCxn id="634" idx="5"/>
            <a:endCxn id="636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54"/>
          <p:cNvCxnSpPr>
            <a:stCxn id="633" idx="6"/>
            <a:endCxn id="636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54"/>
          <p:cNvCxnSpPr>
            <a:stCxn id="634" idx="7"/>
            <a:endCxn id="635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4"/>
          <p:cNvCxnSpPr>
            <a:stCxn id="636" idx="0"/>
            <a:endCxn id="635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54"/>
          <p:cNvCxnSpPr>
            <a:stCxn id="635" idx="6"/>
            <a:endCxn id="637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54"/>
          <p:cNvCxnSpPr>
            <a:stCxn id="636" idx="6"/>
            <a:endCxn id="637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54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7" name="Google Shape;647;p54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54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p=a, h(a)=1;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Съседните на върха а са b, и d.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8" name="Google Shape;658;p55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9" name="Google Shape;659;p55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0" name="Google Shape;660;p55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1" name="Google Shape;661;p55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2" name="Google Shape;662;p55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63" name="Google Shape;663;p55"/>
          <p:cNvCxnSpPr>
            <a:stCxn id="658" idx="7"/>
            <a:endCxn id="659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55"/>
          <p:cNvCxnSpPr>
            <a:stCxn id="659" idx="5"/>
            <a:endCxn id="661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55"/>
          <p:cNvCxnSpPr>
            <a:stCxn id="658" idx="6"/>
            <a:endCxn id="661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55"/>
          <p:cNvCxnSpPr>
            <a:stCxn id="659" idx="7"/>
            <a:endCxn id="660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55"/>
          <p:cNvCxnSpPr>
            <a:stCxn id="661" idx="0"/>
            <a:endCxn id="660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55"/>
          <p:cNvCxnSpPr>
            <a:stCxn id="660" idx="6"/>
            <a:endCxn id="662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55"/>
          <p:cNvCxnSpPr>
            <a:stCxn id="661" idx="6"/>
            <a:endCxn id="662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55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55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3" name="Google Shape;673;p55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4" name="Google Shape;674;p55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77" name="Google Shape;677;p55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мултиграф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71300" cy="3601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V=(v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,…v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 - множество на върховете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E=(e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,…e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)- множество на ребрата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: Е -&gt; VxV 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– свързваща функция, съпоставяща на всеки елемент на Е наредена двойка върхове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355425" y="2865750"/>
            <a:ext cx="2043600" cy="12198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254525" y="35398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v5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786200" y="3481150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640300" y="2939300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543125" y="34443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866525" y="30808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928625" y="2944350"/>
            <a:ext cx="2043600" cy="12198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273575" y="30808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e3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814875" y="3512288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183675" y="3159300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" name="Google Shape;136;p20"/>
          <p:cNvCxnSpPr>
            <a:stCxn id="131" idx="7"/>
            <a:endCxn id="129" idx="2"/>
          </p:cNvCxnSpPr>
          <p:nvPr/>
        </p:nvCxnSpPr>
        <p:spPr>
          <a:xfrm>
            <a:off x="2258050" y="3148094"/>
            <a:ext cx="382200" cy="20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0"/>
          <p:cNvSpPr/>
          <p:nvPr/>
        </p:nvSpPr>
        <p:spPr>
          <a:xfrm rot="5400000">
            <a:off x="3867225" y="510000"/>
            <a:ext cx="961200" cy="4337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956175" y="4023000"/>
            <a:ext cx="1055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върхове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516525" y="4108025"/>
            <a:ext cx="1055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ребра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891500" y="2258850"/>
            <a:ext cx="1055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 sz="1800" baseline="-2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83" name="Google Shape;68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l(b)=min{l(b), l(a)+3}=min{100, 0+3} =3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l(a)+7}=min{100, 0+7} =7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56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56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6" name="Google Shape;686;p56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7" name="Google Shape;687;p56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8" name="Google Shape;688;p56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9" name="Google Shape;689;p56"/>
          <p:cNvCxnSpPr>
            <a:stCxn id="684" idx="7"/>
            <a:endCxn id="685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56"/>
          <p:cNvCxnSpPr>
            <a:stCxn id="685" idx="5"/>
            <a:endCxn id="687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6"/>
          <p:cNvCxnSpPr>
            <a:stCxn id="684" idx="6"/>
            <a:endCxn id="687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6"/>
          <p:cNvCxnSpPr>
            <a:stCxn id="685" idx="7"/>
            <a:endCxn id="686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56"/>
          <p:cNvCxnSpPr>
            <a:stCxn id="687" idx="0"/>
            <a:endCxn id="686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56"/>
          <p:cNvCxnSpPr>
            <a:stCxn id="686" idx="6"/>
            <a:endCxn id="688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56"/>
          <p:cNvCxnSpPr>
            <a:stCxn id="687" idx="6"/>
            <a:endCxn id="688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56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8" name="Google Shape;698;p56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0" name="Google Shape;700;p56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2" name="Google Shape;702;p56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03" name="Google Shape;703;p56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Най-малката стойност е на l(b) и тя е 3.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p=b и този връх го маркираме.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h(b)=1;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0" name="Google Shape;710;p57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1" name="Google Shape;711;p57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57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5" name="Google Shape;715;p57"/>
          <p:cNvCxnSpPr>
            <a:stCxn id="710" idx="7"/>
            <a:endCxn id="711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57"/>
          <p:cNvCxnSpPr>
            <a:stCxn id="711" idx="5"/>
            <a:endCxn id="713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57"/>
          <p:cNvCxnSpPr>
            <a:stCxn id="710" idx="6"/>
            <a:endCxn id="713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57"/>
          <p:cNvCxnSpPr>
            <a:stCxn id="711" idx="7"/>
            <a:endCxn id="712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57"/>
          <p:cNvCxnSpPr>
            <a:stCxn id="713" idx="0"/>
            <a:endCxn id="712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57"/>
          <p:cNvCxnSpPr>
            <a:stCxn id="712" idx="6"/>
            <a:endCxn id="714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7"/>
          <p:cNvCxnSpPr>
            <a:stCxn id="713" idx="6"/>
            <a:endCxn id="714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57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4" name="Google Shape;724;p57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5" name="Google Shape;725;p57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6" name="Google Shape;726;p57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8" name="Google Shape;728;p57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29" name="Google Shape;729;p57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35" name="Google Shape;73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Съседните немаркирани върхове на b са c и 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l(c)=min{l(c), l(b)+1}=min{100, 3+1} =4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l(b)+2}=min{7, 3+2} =5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8" name="Google Shape;738;p58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58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0" name="Google Shape;740;p58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41" name="Google Shape;741;p58"/>
          <p:cNvCxnSpPr>
            <a:stCxn id="736" idx="7"/>
            <a:endCxn id="737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8"/>
          <p:cNvCxnSpPr>
            <a:stCxn id="737" idx="5"/>
            <a:endCxn id="739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58"/>
          <p:cNvCxnSpPr>
            <a:stCxn id="736" idx="6"/>
            <a:endCxn id="739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58"/>
          <p:cNvCxnSpPr>
            <a:stCxn id="737" idx="7"/>
            <a:endCxn id="738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58"/>
          <p:cNvCxnSpPr>
            <a:stCxn id="739" idx="0"/>
            <a:endCxn id="738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58"/>
          <p:cNvCxnSpPr>
            <a:stCxn id="738" idx="6"/>
            <a:endCxn id="740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58"/>
          <p:cNvCxnSpPr>
            <a:stCxn id="739" idx="6"/>
            <a:endCxn id="740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58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9" name="Google Shape;749;p58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0" name="Google Shape;750;p58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1" name="Google Shape;751;p58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2" name="Google Shape;752;p58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3" name="Google Shape;753;p58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4" name="Google Shape;754;p58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55" name="Google Shape;755;p58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61" name="Google Shape;76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Най-малката стойност е на l(c) и тя е 4.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p=c и този връх го маркираме.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h(c)=1;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2" name="Google Shape;762;p59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3" name="Google Shape;763;p59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4" name="Google Shape;764;p59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5" name="Google Shape;765;p59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6" name="Google Shape;766;p59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67" name="Google Shape;767;p59"/>
          <p:cNvCxnSpPr>
            <a:stCxn id="762" idx="7"/>
            <a:endCxn id="763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9"/>
          <p:cNvCxnSpPr>
            <a:stCxn id="763" idx="5"/>
            <a:endCxn id="765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59"/>
          <p:cNvCxnSpPr>
            <a:stCxn id="762" idx="6"/>
            <a:endCxn id="765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59"/>
          <p:cNvCxnSpPr>
            <a:stCxn id="763" idx="7"/>
            <a:endCxn id="764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9"/>
          <p:cNvCxnSpPr>
            <a:stCxn id="765" idx="0"/>
            <a:endCxn id="764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59"/>
          <p:cNvCxnSpPr>
            <a:stCxn id="764" idx="6"/>
            <a:endCxn id="766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59"/>
          <p:cNvCxnSpPr>
            <a:stCxn id="765" idx="6"/>
            <a:endCxn id="766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4" name="Google Shape;774;p59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5" name="Google Shape;775;p59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6" name="Google Shape;776;p59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9" name="Google Shape;779;p59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0" name="Google Shape;780;p59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81" name="Google Shape;781;p59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87" name="Google Shape;78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Съседните немаркирани върхове на c са d и 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l(c)+4}=min{5, 4+4} =5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l(e)=min{l(e), l(c)+6}=min{100, 4+6} =10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8" name="Google Shape;788;p60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9" name="Google Shape;789;p60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0" name="Google Shape;790;p60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1" name="Google Shape;791;p60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60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93" name="Google Shape;793;p60"/>
          <p:cNvCxnSpPr>
            <a:stCxn id="788" idx="7"/>
            <a:endCxn id="789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60"/>
          <p:cNvCxnSpPr>
            <a:stCxn id="789" idx="5"/>
            <a:endCxn id="791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60"/>
          <p:cNvCxnSpPr>
            <a:stCxn id="788" idx="6"/>
            <a:endCxn id="791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0"/>
          <p:cNvCxnSpPr>
            <a:stCxn id="789" idx="7"/>
            <a:endCxn id="790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60"/>
          <p:cNvCxnSpPr>
            <a:stCxn id="791" idx="0"/>
            <a:endCxn id="790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60"/>
          <p:cNvCxnSpPr>
            <a:stCxn id="790" idx="6"/>
            <a:endCxn id="792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60"/>
          <p:cNvCxnSpPr>
            <a:stCxn id="791" idx="6"/>
            <a:endCxn id="792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60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1" name="Google Shape;801;p60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2" name="Google Shape;802;p60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3" name="Google Shape;803;p60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4" name="Google Shape;804;p60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5" name="Google Shape;805;p60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07" name="Google Shape;807;p60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813" name="Google Shape;81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Най-малката стойност е на l(d) и тя е 5.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p=d и този връх го маркираме.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h(d)=1;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19" name="Google Shape;819;p61"/>
          <p:cNvCxnSpPr>
            <a:stCxn id="814" idx="7"/>
            <a:endCxn id="815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61"/>
          <p:cNvCxnSpPr>
            <a:stCxn id="815" idx="5"/>
            <a:endCxn id="817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1"/>
          <p:cNvCxnSpPr>
            <a:stCxn id="814" idx="6"/>
            <a:endCxn id="817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1"/>
          <p:cNvCxnSpPr>
            <a:stCxn id="815" idx="7"/>
            <a:endCxn id="816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61"/>
          <p:cNvCxnSpPr>
            <a:stCxn id="817" idx="0"/>
            <a:endCxn id="816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61"/>
          <p:cNvCxnSpPr>
            <a:stCxn id="816" idx="6"/>
            <a:endCxn id="818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61"/>
          <p:cNvCxnSpPr>
            <a:stCxn id="817" idx="6"/>
            <a:endCxn id="818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61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7" name="Google Shape;827;p61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8" name="Google Shape;828;p61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9" name="Google Shape;829;p61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0" name="Google Shape;830;p61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1" name="Google Shape;831;p61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2" name="Google Shape;832;p61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33" name="Google Shape;833;p61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839" name="Google Shape;83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Съседен, немаркиран връх на d e само 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l(е)=min{l(е), l(d)+4}=min{10, 5+4} =9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Достигнахме u2=e;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Край на алгоритъма.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0" name="Google Shape;840;p62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1" name="Google Shape;841;p62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2" name="Google Shape;842;p62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3" name="Google Shape;843;p62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4" name="Google Shape;844;p62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45" name="Google Shape;845;p62"/>
          <p:cNvCxnSpPr>
            <a:stCxn id="840" idx="7"/>
            <a:endCxn id="841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62"/>
          <p:cNvCxnSpPr>
            <a:stCxn id="841" idx="5"/>
            <a:endCxn id="843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62"/>
          <p:cNvCxnSpPr>
            <a:stCxn id="840" idx="6"/>
            <a:endCxn id="843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62"/>
          <p:cNvCxnSpPr>
            <a:stCxn id="841" idx="7"/>
            <a:endCxn id="842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62"/>
          <p:cNvCxnSpPr>
            <a:stCxn id="843" idx="0"/>
            <a:endCxn id="842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2"/>
          <p:cNvCxnSpPr>
            <a:stCxn id="842" idx="6"/>
            <a:endCxn id="844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2"/>
          <p:cNvCxnSpPr>
            <a:stCxn id="843" idx="6"/>
            <a:endCxn id="844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62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3" name="Google Shape;853;p62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4" name="Google Shape;854;p62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5" name="Google Shape;855;p62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6" name="Google Shape;856;p62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7" name="Google Shape;857;p62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8" name="Google Shape;858;p62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59" name="Google Shape;859;p62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99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0" name="Google Shape;860;p62"/>
          <p:cNvSpPr/>
          <p:nvPr/>
        </p:nvSpPr>
        <p:spPr>
          <a:xfrm>
            <a:off x="4178550" y="990525"/>
            <a:ext cx="3169200" cy="678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2"/>
          <p:cNvSpPr txBox="1"/>
          <p:nvPr/>
        </p:nvSpPr>
        <p:spPr>
          <a:xfrm>
            <a:off x="6099600" y="1603875"/>
            <a:ext cx="2416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Стойността на минималния път от връх </a:t>
            </a:r>
            <a:r>
              <a:rPr lang="en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до връх </a:t>
            </a:r>
            <a:r>
              <a:rPr lang="en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е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9.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Други алгоритми в графи</a:t>
            </a:r>
            <a:endParaRPr/>
          </a:p>
        </p:txBody>
      </p:sp>
      <p:sp>
        <p:nvSpPr>
          <p:cNvPr id="867" name="Google Shape;867;p6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Прим</a:t>
            </a:r>
            <a:endParaRPr/>
          </a:p>
        </p:txBody>
      </p:sp>
      <p:pic>
        <p:nvPicPr>
          <p:cNvPr id="868" name="Google Shape;8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649" y="874900"/>
            <a:ext cx="3388100" cy="28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</a:rPr>
              <a:t>Prim’s algorithm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874" name="Google Shape;8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В община Х има път между всеки две селища. Общинският съвет взел решение да асфалтира всички междуселищни пътища, но времето за изпълнение било малко, а финансите - недостатъчни. За целта решили да асфалтират само някои от тях, така, че да се стига от всяко селище до друго.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stCxn id="880" idx="7"/>
            <a:endCxn id="881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stCxn id="881" idx="6"/>
            <a:endCxn id="884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stCxn id="884" idx="5"/>
            <a:endCxn id="883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stCxn id="883" idx="3"/>
            <a:endCxn id="882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stCxn id="882" idx="3"/>
            <a:endCxn id="879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stCxn id="880" idx="5"/>
            <a:endCxn id="879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stCxn id="880" idx="6"/>
            <a:endCxn id="882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stCxn id="882" idx="1"/>
            <a:endCxn id="881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stCxn id="881" idx="5"/>
            <a:endCxn id="883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65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5" name="Google Shape;895;p65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6" name="Google Shape;896;p65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7" name="Google Shape;897;p65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8" name="Google Shape;898;p65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9" name="Google Shape;899;p65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1" name="Google Shape;901;p65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2" name="Google Shape;902;p65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65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Нека е даден граф с 6 върха и 9 ребра, със съответни тегла.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мултиграф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71300" cy="3601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G={V, E, f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}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" sz="16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мултиграф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 и 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са (точки) върхове, които са свързани със стрелки (ребра)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. Означава се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e=(v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 един ориентиран мултиграф може да съществуват: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изолиран връх – в който не влизат и не излизат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примка – ребро, чието начало и край съвпадат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повече от едно ориентирано ребро между два върха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194900" y="3649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741625" y="45210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402400" y="42997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295100" y="3472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21"/>
          <p:cNvCxnSpPr>
            <a:stCxn id="149" idx="1"/>
            <a:endCxn id="147" idx="6"/>
          </p:cNvCxnSpPr>
          <p:nvPr/>
        </p:nvCxnSpPr>
        <p:spPr>
          <a:xfrm rot="10800000">
            <a:off x="2695182" y="3876435"/>
            <a:ext cx="1780500" cy="489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5"/>
            <a:endCxn id="149" idx="2"/>
          </p:cNvCxnSpPr>
          <p:nvPr/>
        </p:nvCxnSpPr>
        <p:spPr>
          <a:xfrm>
            <a:off x="2622018" y="4037190"/>
            <a:ext cx="1780500" cy="489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49" idx="3"/>
            <a:endCxn id="148" idx="6"/>
          </p:cNvCxnSpPr>
          <p:nvPr/>
        </p:nvCxnSpPr>
        <p:spPr>
          <a:xfrm flipH="1">
            <a:off x="3242082" y="4687715"/>
            <a:ext cx="1233600" cy="60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>
            <a:stCxn id="147" idx="4"/>
            <a:endCxn id="148" idx="1"/>
          </p:cNvCxnSpPr>
          <p:nvPr/>
        </p:nvCxnSpPr>
        <p:spPr>
          <a:xfrm>
            <a:off x="2445100" y="4103750"/>
            <a:ext cx="369900" cy="483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>
            <a:stCxn id="147" idx="7"/>
            <a:endCxn id="147" idx="2"/>
          </p:cNvCxnSpPr>
          <p:nvPr/>
        </p:nvCxnSpPr>
        <p:spPr>
          <a:xfrm rot="5400000">
            <a:off x="2328018" y="3582610"/>
            <a:ext cx="160800" cy="427200"/>
          </a:xfrm>
          <a:prstGeom prst="curvedConnector4">
            <a:avLst>
              <a:gd name="adj1" fmla="val -189481"/>
              <a:gd name="adj2" fmla="val 155722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2294883" y="4134900"/>
            <a:ext cx="478550" cy="469200"/>
          </a:xfrm>
          <a:custGeom>
            <a:avLst/>
            <a:gdLst/>
            <a:ahLst/>
            <a:cxnLst/>
            <a:rect l="l" t="t" r="r" b="b"/>
            <a:pathLst>
              <a:path w="19142" h="18768" extrusionOk="0">
                <a:moveTo>
                  <a:pt x="6631" y="0"/>
                </a:moveTo>
                <a:cubicBezTo>
                  <a:pt x="5588" y="2502"/>
                  <a:pt x="-1710" y="11886"/>
                  <a:pt x="375" y="15014"/>
                </a:cubicBezTo>
                <a:cubicBezTo>
                  <a:pt x="2460" y="18142"/>
                  <a:pt x="16014" y="18142"/>
                  <a:pt x="19142" y="18768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2658750" y="3780400"/>
            <a:ext cx="2306700" cy="604750"/>
          </a:xfrm>
          <a:custGeom>
            <a:avLst/>
            <a:gdLst/>
            <a:ahLst/>
            <a:cxnLst/>
            <a:rect l="l" t="t" r="r" b="b"/>
            <a:pathLst>
              <a:path w="92268" h="24190" extrusionOk="0">
                <a:moveTo>
                  <a:pt x="86748" y="24190"/>
                </a:moveTo>
                <a:cubicBezTo>
                  <a:pt x="86540" y="20923"/>
                  <a:pt x="99955" y="8620"/>
                  <a:pt x="85497" y="4588"/>
                </a:cubicBezTo>
                <a:cubicBezTo>
                  <a:pt x="71039" y="556"/>
                  <a:pt x="14250" y="765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9" name="Google Shape;909;p66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1" name="Google Shape;911;p66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66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14" name="Google Shape;914;p66"/>
          <p:cNvCxnSpPr>
            <a:stCxn id="909" idx="7"/>
            <a:endCxn id="910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66"/>
          <p:cNvCxnSpPr>
            <a:stCxn id="910" idx="6"/>
            <a:endCxn id="913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66"/>
          <p:cNvCxnSpPr>
            <a:stCxn id="913" idx="5"/>
            <a:endCxn id="912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66"/>
          <p:cNvCxnSpPr>
            <a:stCxn id="912" idx="3"/>
            <a:endCxn id="911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66"/>
          <p:cNvCxnSpPr>
            <a:stCxn id="911" idx="3"/>
            <a:endCxn id="908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Google Shape;919;p66"/>
          <p:cNvCxnSpPr>
            <a:stCxn id="909" idx="5"/>
            <a:endCxn id="908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66"/>
          <p:cNvCxnSpPr>
            <a:stCxn id="909" idx="6"/>
            <a:endCxn id="911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6"/>
          <p:cNvCxnSpPr>
            <a:stCxn id="911" idx="1"/>
            <a:endCxn id="910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6"/>
          <p:cNvCxnSpPr>
            <a:stCxn id="910" idx="5"/>
            <a:endCxn id="912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3" name="Google Shape;923;p66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4" name="Google Shape;924;p66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5" name="Google Shape;925;p66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6" name="Google Shape;926;p66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7" name="Google Shape;927;p66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8" name="Google Shape;928;p66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9" name="Google Shape;929;p66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0" name="Google Shape;930;p66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1" name="Google Shape;931;p66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1: Избираме един връх. Нека да е 1. Маркираме го. Търсим съседен на него, който не е маркиран и свързващото им ребро да е с минимално тегло. Това са 5 и 2. Нека изберем 5. Маркираме го.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7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8" name="Google Shape;938;p67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9" name="Google Shape;939;p67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40" name="Google Shape;940;p67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1" name="Google Shape;941;p67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2" name="Google Shape;942;p67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43" name="Google Shape;943;p67"/>
          <p:cNvCxnSpPr>
            <a:stCxn id="938" idx="7"/>
            <a:endCxn id="939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67"/>
          <p:cNvCxnSpPr>
            <a:stCxn id="939" idx="6"/>
            <a:endCxn id="942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67"/>
          <p:cNvCxnSpPr>
            <a:stCxn id="942" idx="5"/>
            <a:endCxn id="941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67"/>
          <p:cNvCxnSpPr>
            <a:stCxn id="941" idx="3"/>
            <a:endCxn id="940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67"/>
          <p:cNvCxnSpPr>
            <a:stCxn id="940" idx="3"/>
            <a:endCxn id="937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67"/>
          <p:cNvCxnSpPr>
            <a:stCxn id="938" idx="5"/>
            <a:endCxn id="937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67"/>
          <p:cNvCxnSpPr>
            <a:stCxn id="938" idx="6"/>
            <a:endCxn id="940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67"/>
          <p:cNvCxnSpPr>
            <a:stCxn id="940" idx="1"/>
            <a:endCxn id="939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67"/>
          <p:cNvCxnSpPr>
            <a:stCxn id="939" idx="5"/>
            <a:endCxn id="941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67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5" name="Google Shape;955;p67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6" name="Google Shape;956;p67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7" name="Google Shape;957;p67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8" name="Google Shape;958;p67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9" name="Google Shape;959;p67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0" name="Google Shape;960;p67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1" name="Google Shape;961;p67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2: Намираме следващото най-късо ребро, на което един от върховете е 1 или 5, а другият не е маркиран. Приемаме, че е (5,2). Маркираме не маркирания връх 2.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8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7" name="Google Shape;967;p68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8" name="Google Shape;968;p68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9" name="Google Shape;969;p68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0" name="Google Shape;970;p68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1" name="Google Shape;971;p68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72" name="Google Shape;972;p68"/>
          <p:cNvCxnSpPr>
            <a:stCxn id="967" idx="7"/>
            <a:endCxn id="968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68"/>
          <p:cNvCxnSpPr>
            <a:stCxn id="968" idx="6"/>
            <a:endCxn id="971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68"/>
          <p:cNvCxnSpPr>
            <a:stCxn id="971" idx="5"/>
            <a:endCxn id="970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68"/>
          <p:cNvCxnSpPr>
            <a:stCxn id="970" idx="3"/>
            <a:endCxn id="969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68"/>
          <p:cNvCxnSpPr>
            <a:stCxn id="969" idx="3"/>
            <a:endCxn id="966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68"/>
          <p:cNvCxnSpPr>
            <a:stCxn id="967" idx="5"/>
            <a:endCxn id="966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68"/>
          <p:cNvCxnSpPr>
            <a:stCxn id="967" idx="6"/>
            <a:endCxn id="969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68"/>
          <p:cNvCxnSpPr>
            <a:stCxn id="969" idx="1"/>
            <a:endCxn id="968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68"/>
          <p:cNvCxnSpPr>
            <a:stCxn id="968" idx="5"/>
            <a:endCxn id="970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68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2" name="Google Shape;982;p68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3" name="Google Shape;983;p68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4" name="Google Shape;984;p68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5" name="Google Shape;985;p68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6" name="Google Shape;986;p68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7" name="Google Shape;987;p68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8" name="Google Shape;988;p68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9" name="Google Shape;989;p68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0" name="Google Shape;990;p68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3: Намираме следващото най-късо ребро, на което един от върховете е 1,2 или 5, а другият не е маркиран. Приемаме, че е (1,3). Маркираме не маркирания връх 3.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9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8" name="Google Shape;998;p69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9" name="Google Shape;999;p69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0" name="Google Shape;1000;p69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01" name="Google Shape;1001;p69"/>
          <p:cNvCxnSpPr>
            <a:stCxn id="996" idx="7"/>
            <a:endCxn id="997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69"/>
          <p:cNvCxnSpPr>
            <a:stCxn id="997" idx="6"/>
            <a:endCxn id="1000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69"/>
          <p:cNvCxnSpPr>
            <a:stCxn id="1000" idx="5"/>
            <a:endCxn id="999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69"/>
          <p:cNvCxnSpPr>
            <a:stCxn id="999" idx="3"/>
            <a:endCxn id="998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69"/>
          <p:cNvCxnSpPr>
            <a:stCxn id="998" idx="3"/>
            <a:endCxn id="995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69"/>
          <p:cNvCxnSpPr>
            <a:stCxn id="996" idx="5"/>
            <a:endCxn id="995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9"/>
          <p:cNvCxnSpPr>
            <a:stCxn id="996" idx="6"/>
            <a:endCxn id="998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69"/>
          <p:cNvCxnSpPr>
            <a:stCxn id="998" idx="1"/>
            <a:endCxn id="997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69"/>
          <p:cNvCxnSpPr>
            <a:stCxn id="997" idx="5"/>
            <a:endCxn id="999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69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1" name="Google Shape;1011;p69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2" name="Google Shape;1012;p69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3" name="Google Shape;1013;p69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4" name="Google Shape;1014;p69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5" name="Google Shape;1015;p69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6" name="Google Shape;1016;p69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7" name="Google Shape;1017;p69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8" name="Google Shape;1018;p69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9" name="Google Shape;1019;p69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</a:t>
            </a: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тъпка 4: Намираме следващото най-късо ребро, на което един от върховете е 1,2,3 или 5, а другият не е маркиран. Това е (3,6). Маркираме не маркирания връх 6.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0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5" name="Google Shape;1025;p70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6" name="Google Shape;1026;p70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7" name="Google Shape;1027;p70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8" name="Google Shape;1028;p70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9" name="Google Shape;1029;p70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30" name="Google Shape;1030;p70"/>
          <p:cNvCxnSpPr>
            <a:stCxn id="1025" idx="7"/>
            <a:endCxn id="1026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70"/>
          <p:cNvCxnSpPr>
            <a:stCxn id="1026" idx="6"/>
            <a:endCxn id="1029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70"/>
          <p:cNvCxnSpPr>
            <a:stCxn id="1029" idx="5"/>
            <a:endCxn id="1028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70"/>
          <p:cNvCxnSpPr>
            <a:stCxn id="1028" idx="3"/>
            <a:endCxn id="1027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70"/>
          <p:cNvCxnSpPr>
            <a:stCxn id="1027" idx="3"/>
            <a:endCxn id="1024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70"/>
          <p:cNvCxnSpPr>
            <a:stCxn id="1025" idx="5"/>
            <a:endCxn id="1024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70"/>
          <p:cNvCxnSpPr>
            <a:stCxn id="1025" idx="6"/>
            <a:endCxn id="1027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70"/>
          <p:cNvCxnSpPr>
            <a:stCxn id="1027" idx="1"/>
            <a:endCxn id="1026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70"/>
          <p:cNvCxnSpPr>
            <a:stCxn id="1026" idx="5"/>
            <a:endCxn id="1028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70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0" name="Google Shape;1040;p70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1" name="Google Shape;1041;p70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2" name="Google Shape;1042;p70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3" name="Google Shape;1043;p70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4" name="Google Shape;1044;p70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5" name="Google Shape;1045;p70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70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5: Намираме следващото най-късо ребро, на което един от върховете е 1,2,3,5 или 6, а другият не е маркиран. Избираме който и да е от двата. Нека да е (6,4). Маркираме не маркирания връх 4.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1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4" name="Google Shape;1054;p71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5" name="Google Shape;1055;p71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6" name="Google Shape;1056;p71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7" name="Google Shape;1057;p71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8" name="Google Shape;1058;p71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59" name="Google Shape;1059;p71"/>
          <p:cNvCxnSpPr>
            <a:stCxn id="1055" idx="6"/>
            <a:endCxn id="1058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71"/>
          <p:cNvCxnSpPr>
            <a:stCxn id="1058" idx="5"/>
            <a:endCxn id="1057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71"/>
          <p:cNvCxnSpPr>
            <a:stCxn id="1056" idx="3"/>
            <a:endCxn id="1053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71"/>
          <p:cNvCxnSpPr>
            <a:stCxn id="1054" idx="5"/>
            <a:endCxn id="1053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71"/>
          <p:cNvCxnSpPr>
            <a:stCxn id="1056" idx="1"/>
            <a:endCxn id="1055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4" name="Google Shape;1064;p71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5" name="Google Shape;1065;p71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6" name="Google Shape;1066;p71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7" name="Google Shape;1067;p71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8" name="Google Shape;1068;p71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9" name="Google Shape;1069;p71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6: Всички върхове са маркирани. Край на алгоритъма.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>
                <a:solidFill>
                  <a:srgbClr val="F3BE60"/>
                </a:solidFill>
              </a:rPr>
              <a:t>Prim’s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5" name="Google Shape;107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Prim към дадения граф</a:t>
            </a:r>
            <a:endParaRPr sz="1800"/>
          </a:p>
        </p:txBody>
      </p:sp>
      <p:sp>
        <p:nvSpPr>
          <p:cNvPr id="1076" name="Google Shape;1076;p72"/>
          <p:cNvSpPr/>
          <p:nvPr/>
        </p:nvSpPr>
        <p:spPr>
          <a:xfrm>
            <a:off x="3097000" y="25103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404030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3097000" y="3531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9" name="Google Shape;1079;p72"/>
          <p:cNvSpPr/>
          <p:nvPr/>
        </p:nvSpPr>
        <p:spPr>
          <a:xfrm>
            <a:off x="5006700" y="35526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0" name="Google Shape;1080;p72"/>
          <p:cNvSpPr/>
          <p:nvPr/>
        </p:nvSpPr>
        <p:spPr>
          <a:xfrm>
            <a:off x="5006700" y="25103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81" name="Google Shape;1081;p72"/>
          <p:cNvCxnSpPr>
            <a:stCxn id="1076" idx="6"/>
            <a:endCxn id="1080" idx="2"/>
          </p:cNvCxnSpPr>
          <p:nvPr/>
        </p:nvCxnSpPr>
        <p:spPr>
          <a:xfrm>
            <a:off x="3466900" y="2699975"/>
            <a:ext cx="153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72"/>
          <p:cNvCxnSpPr>
            <a:stCxn id="1080" idx="4"/>
            <a:endCxn id="1079" idx="0"/>
          </p:cNvCxnSpPr>
          <p:nvPr/>
        </p:nvCxnSpPr>
        <p:spPr>
          <a:xfrm>
            <a:off x="5191650" y="2889575"/>
            <a:ext cx="0" cy="6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72"/>
          <p:cNvCxnSpPr>
            <a:stCxn id="1078" idx="6"/>
            <a:endCxn id="1079" idx="2"/>
          </p:cNvCxnSpPr>
          <p:nvPr/>
        </p:nvCxnSpPr>
        <p:spPr>
          <a:xfrm>
            <a:off x="3466900" y="3721275"/>
            <a:ext cx="15399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72"/>
          <p:cNvCxnSpPr>
            <a:stCxn id="1076" idx="4"/>
            <a:endCxn id="1078" idx="0"/>
          </p:cNvCxnSpPr>
          <p:nvPr/>
        </p:nvCxnSpPr>
        <p:spPr>
          <a:xfrm>
            <a:off x="3281950" y="2889575"/>
            <a:ext cx="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72"/>
          <p:cNvCxnSpPr>
            <a:stCxn id="1078" idx="7"/>
            <a:endCxn id="1077" idx="3"/>
          </p:cNvCxnSpPr>
          <p:nvPr/>
        </p:nvCxnSpPr>
        <p:spPr>
          <a:xfrm rot="10800000" flipH="1">
            <a:off x="3412729" y="3333108"/>
            <a:ext cx="6816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72"/>
          <p:cNvCxnSpPr>
            <a:stCxn id="1077" idx="7"/>
            <a:endCxn id="1080" idx="3"/>
          </p:cNvCxnSpPr>
          <p:nvPr/>
        </p:nvCxnSpPr>
        <p:spPr>
          <a:xfrm rot="10800000" flipH="1">
            <a:off x="4356029" y="2833983"/>
            <a:ext cx="7047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72"/>
          <p:cNvCxnSpPr>
            <a:stCxn id="1077" idx="1"/>
            <a:endCxn id="1076" idx="5"/>
          </p:cNvCxnSpPr>
          <p:nvPr/>
        </p:nvCxnSpPr>
        <p:spPr>
          <a:xfrm rot="10800000">
            <a:off x="3412871" y="2833983"/>
            <a:ext cx="6816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72"/>
          <p:cNvCxnSpPr>
            <a:stCxn id="1077" idx="5"/>
            <a:endCxn id="1079" idx="1"/>
          </p:cNvCxnSpPr>
          <p:nvPr/>
        </p:nvCxnSpPr>
        <p:spPr>
          <a:xfrm>
            <a:off x="4356029" y="3333117"/>
            <a:ext cx="704700" cy="2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72"/>
          <p:cNvSpPr/>
          <p:nvPr/>
        </p:nvSpPr>
        <p:spPr>
          <a:xfrm>
            <a:off x="2795200" y="30614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0" name="Google Shape;1090;p72"/>
          <p:cNvSpPr/>
          <p:nvPr/>
        </p:nvSpPr>
        <p:spPr>
          <a:xfrm>
            <a:off x="3602688" y="33053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1" name="Google Shape;1091;p72"/>
          <p:cNvSpPr/>
          <p:nvPr/>
        </p:nvSpPr>
        <p:spPr>
          <a:xfrm>
            <a:off x="3602688" y="28894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2" name="Google Shape;1092;p72"/>
          <p:cNvSpPr/>
          <p:nvPr/>
        </p:nvSpPr>
        <p:spPr>
          <a:xfrm>
            <a:off x="4557538" y="28201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3" name="Google Shape;1093;p72"/>
          <p:cNvSpPr/>
          <p:nvPr/>
        </p:nvSpPr>
        <p:spPr>
          <a:xfrm>
            <a:off x="4492088" y="32660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4" name="Google Shape;1094;p72"/>
          <p:cNvSpPr/>
          <p:nvPr/>
        </p:nvSpPr>
        <p:spPr>
          <a:xfrm>
            <a:off x="4085900" y="38553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5" name="Google Shape;1095;p72"/>
          <p:cNvSpPr/>
          <p:nvPr/>
        </p:nvSpPr>
        <p:spPr>
          <a:xfrm>
            <a:off x="4074350" y="23764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6" name="Google Shape;1096;p72"/>
          <p:cNvSpPr/>
          <p:nvPr/>
        </p:nvSpPr>
        <p:spPr>
          <a:xfrm>
            <a:off x="5322575" y="30940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>
                <a:solidFill>
                  <a:srgbClr val="F3BE60"/>
                </a:solidFill>
              </a:rPr>
              <a:t>Prim’s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2" name="Google Shape;1102;p73"/>
          <p:cNvSpPr txBox="1">
            <a:spLocks noGrp="1"/>
          </p:cNvSpPr>
          <p:nvPr>
            <p:ph type="body" idx="1"/>
          </p:nvPr>
        </p:nvSpPr>
        <p:spPr>
          <a:xfrm>
            <a:off x="311700" y="963150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Prim към дадения граф</a:t>
            </a:r>
            <a:endParaRPr sz="1800"/>
          </a:p>
        </p:txBody>
      </p:sp>
      <p:sp>
        <p:nvSpPr>
          <p:cNvPr id="1103" name="Google Shape;1103;p73"/>
          <p:cNvSpPr/>
          <p:nvPr/>
        </p:nvSpPr>
        <p:spPr>
          <a:xfrm>
            <a:off x="3602700" y="2307813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4" name="Google Shape;1104;p73"/>
          <p:cNvSpPr/>
          <p:nvPr/>
        </p:nvSpPr>
        <p:spPr>
          <a:xfrm>
            <a:off x="4571988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5" name="Google Shape;1105;p73"/>
          <p:cNvSpPr/>
          <p:nvPr/>
        </p:nvSpPr>
        <p:spPr>
          <a:xfrm>
            <a:off x="257975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6" name="Google Shape;1106;p73"/>
          <p:cNvSpPr/>
          <p:nvPr/>
        </p:nvSpPr>
        <p:spPr>
          <a:xfrm>
            <a:off x="353460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7" name="Google Shape;1107;p73"/>
          <p:cNvSpPr/>
          <p:nvPr/>
        </p:nvSpPr>
        <p:spPr>
          <a:xfrm>
            <a:off x="4546000" y="23070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8" name="Google Shape;1108;p73"/>
          <p:cNvSpPr/>
          <p:nvPr/>
        </p:nvSpPr>
        <p:spPr>
          <a:xfrm>
            <a:off x="2903575" y="2464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9" name="Google Shape;1109;p73"/>
          <p:cNvSpPr/>
          <p:nvPr/>
        </p:nvSpPr>
        <p:spPr>
          <a:xfrm>
            <a:off x="4108388" y="47898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0" name="Google Shape;1110;p73"/>
          <p:cNvSpPr/>
          <p:nvPr/>
        </p:nvSpPr>
        <p:spPr>
          <a:xfrm>
            <a:off x="2043988" y="34550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1" name="Google Shape;1111;p73"/>
          <p:cNvSpPr/>
          <p:nvPr/>
        </p:nvSpPr>
        <p:spPr>
          <a:xfrm>
            <a:off x="5392288" y="2464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2" name="Google Shape;1112;p73"/>
          <p:cNvSpPr/>
          <p:nvPr/>
        </p:nvSpPr>
        <p:spPr>
          <a:xfrm>
            <a:off x="2903563" y="44106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3" name="Google Shape;1113;p73"/>
          <p:cNvSpPr/>
          <p:nvPr/>
        </p:nvSpPr>
        <p:spPr>
          <a:xfrm>
            <a:off x="6068525" y="35526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4" name="Google Shape;1114;p73"/>
          <p:cNvSpPr/>
          <p:nvPr/>
        </p:nvSpPr>
        <p:spPr>
          <a:xfrm>
            <a:off x="4108400" y="20876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5" name="Google Shape;1115;p73"/>
          <p:cNvSpPr/>
          <p:nvPr/>
        </p:nvSpPr>
        <p:spPr>
          <a:xfrm>
            <a:off x="5392300" y="4473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6" name="Google Shape;1116;p73"/>
          <p:cNvSpPr/>
          <p:nvPr/>
        </p:nvSpPr>
        <p:spPr>
          <a:xfrm>
            <a:off x="5558850" y="30094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7" name="Google Shape;1117;p73"/>
          <p:cNvSpPr/>
          <p:nvPr/>
        </p:nvSpPr>
        <p:spPr>
          <a:xfrm>
            <a:off x="55588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8" name="Google Shape;1118;p73"/>
          <p:cNvSpPr/>
          <p:nvPr/>
        </p:nvSpPr>
        <p:spPr>
          <a:xfrm>
            <a:off x="45720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9" name="Google Shape;1119;p73"/>
          <p:cNvSpPr/>
          <p:nvPr/>
        </p:nvSpPr>
        <p:spPr>
          <a:xfrm>
            <a:off x="35346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0" name="Google Shape;1120;p73"/>
          <p:cNvSpPr/>
          <p:nvPr/>
        </p:nvSpPr>
        <p:spPr>
          <a:xfrm>
            <a:off x="25797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1" name="Google Shape;1121;p73"/>
          <p:cNvSpPr/>
          <p:nvPr/>
        </p:nvSpPr>
        <p:spPr>
          <a:xfrm>
            <a:off x="35346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2" name="Google Shape;1122;p73"/>
          <p:cNvSpPr/>
          <p:nvPr/>
        </p:nvSpPr>
        <p:spPr>
          <a:xfrm>
            <a:off x="45460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23" name="Google Shape;1123;p73"/>
          <p:cNvCxnSpPr>
            <a:stCxn id="1103" idx="6"/>
            <a:endCxn id="1107" idx="2"/>
          </p:cNvCxnSpPr>
          <p:nvPr/>
        </p:nvCxnSpPr>
        <p:spPr>
          <a:xfrm rot="10800000" flipH="1">
            <a:off x="3972600" y="2496513"/>
            <a:ext cx="573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73"/>
          <p:cNvCxnSpPr>
            <a:stCxn id="1107" idx="5"/>
            <a:endCxn id="1116" idx="1"/>
          </p:cNvCxnSpPr>
          <p:nvPr/>
        </p:nvCxnSpPr>
        <p:spPr>
          <a:xfrm>
            <a:off x="4861729" y="2630667"/>
            <a:ext cx="75120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73"/>
          <p:cNvCxnSpPr>
            <a:stCxn id="1116" idx="4"/>
            <a:endCxn id="1117" idx="0"/>
          </p:cNvCxnSpPr>
          <p:nvPr/>
        </p:nvCxnSpPr>
        <p:spPr>
          <a:xfrm>
            <a:off x="5743800" y="3388675"/>
            <a:ext cx="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73"/>
          <p:cNvCxnSpPr>
            <a:stCxn id="1117" idx="3"/>
            <a:endCxn id="1122" idx="6"/>
          </p:cNvCxnSpPr>
          <p:nvPr/>
        </p:nvCxnSpPr>
        <p:spPr>
          <a:xfrm flipH="1">
            <a:off x="4915821" y="4130367"/>
            <a:ext cx="6972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73"/>
          <p:cNvCxnSpPr>
            <a:stCxn id="1122" idx="2"/>
            <a:endCxn id="1121" idx="6"/>
          </p:cNvCxnSpPr>
          <p:nvPr/>
        </p:nvCxnSpPr>
        <p:spPr>
          <a:xfrm rot="10800000">
            <a:off x="3904600" y="4600275"/>
            <a:ext cx="64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73"/>
          <p:cNvCxnSpPr>
            <a:stCxn id="1121" idx="1"/>
            <a:endCxn id="1120" idx="5"/>
          </p:cNvCxnSpPr>
          <p:nvPr/>
        </p:nvCxnSpPr>
        <p:spPr>
          <a:xfrm rot="10800000">
            <a:off x="2895471" y="4130508"/>
            <a:ext cx="6933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73"/>
          <p:cNvCxnSpPr>
            <a:stCxn id="1105" idx="4"/>
            <a:endCxn id="1120" idx="0"/>
          </p:cNvCxnSpPr>
          <p:nvPr/>
        </p:nvCxnSpPr>
        <p:spPr>
          <a:xfrm>
            <a:off x="276470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73"/>
          <p:cNvCxnSpPr>
            <a:stCxn id="1103" idx="3"/>
            <a:endCxn id="1105" idx="7"/>
          </p:cNvCxnSpPr>
          <p:nvPr/>
        </p:nvCxnSpPr>
        <p:spPr>
          <a:xfrm flipH="1">
            <a:off x="2895471" y="2631480"/>
            <a:ext cx="7614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73"/>
          <p:cNvCxnSpPr>
            <a:stCxn id="1105" idx="6"/>
            <a:endCxn id="1106" idx="2"/>
          </p:cNvCxnSpPr>
          <p:nvPr/>
        </p:nvCxnSpPr>
        <p:spPr>
          <a:xfrm>
            <a:off x="2949650" y="319905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73"/>
          <p:cNvCxnSpPr>
            <a:stCxn id="1106" idx="6"/>
            <a:endCxn id="1104" idx="2"/>
          </p:cNvCxnSpPr>
          <p:nvPr/>
        </p:nvCxnSpPr>
        <p:spPr>
          <a:xfrm>
            <a:off x="3904500" y="319905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73"/>
          <p:cNvCxnSpPr>
            <a:stCxn id="1104" idx="6"/>
            <a:endCxn id="1116" idx="2"/>
          </p:cNvCxnSpPr>
          <p:nvPr/>
        </p:nvCxnSpPr>
        <p:spPr>
          <a:xfrm>
            <a:off x="4941888" y="319905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73"/>
          <p:cNvCxnSpPr>
            <a:stCxn id="1120" idx="6"/>
            <a:endCxn id="1119" idx="2"/>
          </p:cNvCxnSpPr>
          <p:nvPr/>
        </p:nvCxnSpPr>
        <p:spPr>
          <a:xfrm>
            <a:off x="2949650" y="399630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73"/>
          <p:cNvCxnSpPr>
            <a:stCxn id="1119" idx="6"/>
            <a:endCxn id="1118" idx="2"/>
          </p:cNvCxnSpPr>
          <p:nvPr/>
        </p:nvCxnSpPr>
        <p:spPr>
          <a:xfrm>
            <a:off x="3904500" y="399630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73"/>
          <p:cNvCxnSpPr>
            <a:stCxn id="1118" idx="6"/>
            <a:endCxn id="1117" idx="2"/>
          </p:cNvCxnSpPr>
          <p:nvPr/>
        </p:nvCxnSpPr>
        <p:spPr>
          <a:xfrm>
            <a:off x="4941900" y="399630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73"/>
          <p:cNvCxnSpPr>
            <a:stCxn id="1103" idx="4"/>
            <a:endCxn id="1106" idx="0"/>
          </p:cNvCxnSpPr>
          <p:nvPr/>
        </p:nvCxnSpPr>
        <p:spPr>
          <a:xfrm flipH="1">
            <a:off x="3719550" y="2687013"/>
            <a:ext cx="681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73"/>
          <p:cNvCxnSpPr>
            <a:stCxn id="1106" idx="4"/>
            <a:endCxn id="1119" idx="0"/>
          </p:cNvCxnSpPr>
          <p:nvPr/>
        </p:nvCxnSpPr>
        <p:spPr>
          <a:xfrm>
            <a:off x="371955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73"/>
          <p:cNvCxnSpPr>
            <a:stCxn id="1119" idx="4"/>
            <a:endCxn id="1121" idx="0"/>
          </p:cNvCxnSpPr>
          <p:nvPr/>
        </p:nvCxnSpPr>
        <p:spPr>
          <a:xfrm>
            <a:off x="3719550" y="4185900"/>
            <a:ext cx="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73"/>
          <p:cNvCxnSpPr>
            <a:stCxn id="1107" idx="4"/>
            <a:endCxn id="1104" idx="0"/>
          </p:cNvCxnSpPr>
          <p:nvPr/>
        </p:nvCxnSpPr>
        <p:spPr>
          <a:xfrm>
            <a:off x="4730950" y="2686200"/>
            <a:ext cx="26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73"/>
          <p:cNvCxnSpPr>
            <a:stCxn id="1104" idx="4"/>
            <a:endCxn id="1118" idx="0"/>
          </p:cNvCxnSpPr>
          <p:nvPr/>
        </p:nvCxnSpPr>
        <p:spPr>
          <a:xfrm>
            <a:off x="4756938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73"/>
          <p:cNvCxnSpPr>
            <a:stCxn id="1118" idx="4"/>
            <a:endCxn id="1122" idx="0"/>
          </p:cNvCxnSpPr>
          <p:nvPr/>
        </p:nvCxnSpPr>
        <p:spPr>
          <a:xfrm flipH="1">
            <a:off x="4730850" y="4185900"/>
            <a:ext cx="261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73"/>
          <p:cNvSpPr/>
          <p:nvPr/>
        </p:nvSpPr>
        <p:spPr>
          <a:xfrm>
            <a:off x="3091225" y="38654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4" name="Google Shape;1144;p73"/>
          <p:cNvSpPr/>
          <p:nvPr/>
        </p:nvSpPr>
        <p:spPr>
          <a:xfrm>
            <a:off x="3724788" y="41712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5" name="Google Shape;1145;p73"/>
          <p:cNvSpPr/>
          <p:nvPr/>
        </p:nvSpPr>
        <p:spPr>
          <a:xfrm>
            <a:off x="4700338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6" name="Google Shape;1146;p73"/>
          <p:cNvSpPr/>
          <p:nvPr/>
        </p:nvSpPr>
        <p:spPr>
          <a:xfrm>
            <a:off x="4087350" y="38600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7" name="Google Shape;1147;p73"/>
          <p:cNvSpPr/>
          <p:nvPr/>
        </p:nvSpPr>
        <p:spPr>
          <a:xfrm>
            <a:off x="4714650" y="41862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8" name="Google Shape;1148;p73"/>
          <p:cNvSpPr/>
          <p:nvPr/>
        </p:nvSpPr>
        <p:spPr>
          <a:xfrm>
            <a:off x="5099475" y="37965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9" name="Google Shape;1149;p73"/>
          <p:cNvSpPr/>
          <p:nvPr/>
        </p:nvSpPr>
        <p:spPr>
          <a:xfrm>
            <a:off x="5099475" y="3119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0" name="Google Shape;1150;p73"/>
          <p:cNvSpPr/>
          <p:nvPr/>
        </p:nvSpPr>
        <p:spPr>
          <a:xfrm>
            <a:off x="4087350" y="31198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3091225" y="3164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3656875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3" name="Google Shape;1153;p73"/>
          <p:cNvSpPr/>
          <p:nvPr/>
        </p:nvSpPr>
        <p:spPr>
          <a:xfrm>
            <a:off x="3636750" y="27211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4" name="Google Shape;1154;p73"/>
          <p:cNvSpPr/>
          <p:nvPr/>
        </p:nvSpPr>
        <p:spPr>
          <a:xfrm>
            <a:off x="4730850" y="27207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Други алгоритми в графи</a:t>
            </a:r>
            <a:endParaRPr/>
          </a:p>
        </p:txBody>
      </p:sp>
      <p:sp>
        <p:nvSpPr>
          <p:cNvPr id="1160" name="Google Shape;1160;p7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Крускал</a:t>
            </a:r>
            <a:endParaRPr/>
          </a:p>
        </p:txBody>
      </p:sp>
      <p:pic>
        <p:nvPicPr>
          <p:cNvPr id="1161" name="Google Shape;11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00" y="937900"/>
            <a:ext cx="3309075" cy="2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Kruskal’s algorithm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167" name="Google Shape;1167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Този алгоритъм реализира следната идея: Търси се минимално покриващо дърво в претеглен, свързан граф G = {V, E}, като ацикличен подграф с |V|-1 ребра, сумата от ребрата на който е минимална. В този случай дървото се разширява като подграфа е винаги ацикличен, но на междинните етапи не винаги е свързан.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094400"/>
            <a:ext cx="8201400" cy="3601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 = {V, E} -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граф  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600" i="1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инективна (еднозначна)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има посока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1814225" y="27690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456650" y="42417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412850" y="3787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805050" y="27261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2"/>
          <p:cNvCxnSpPr>
            <a:stCxn id="164" idx="6"/>
            <a:endCxn id="166" idx="2"/>
          </p:cNvCxnSpPr>
          <p:nvPr/>
        </p:nvCxnSpPr>
        <p:spPr>
          <a:xfrm>
            <a:off x="2314625" y="2996300"/>
            <a:ext cx="2098200" cy="1018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>
            <a:stCxn id="166" idx="3"/>
            <a:endCxn id="165" idx="6"/>
          </p:cNvCxnSpPr>
          <p:nvPr/>
        </p:nvCxnSpPr>
        <p:spPr>
          <a:xfrm flipH="1">
            <a:off x="2957032" y="4175140"/>
            <a:ext cx="1529100" cy="293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2"/>
          <p:cNvCxnSpPr>
            <a:stCxn id="164" idx="4"/>
            <a:endCxn id="165" idx="1"/>
          </p:cNvCxnSpPr>
          <p:nvPr/>
        </p:nvCxnSpPr>
        <p:spPr>
          <a:xfrm>
            <a:off x="2064425" y="3223550"/>
            <a:ext cx="465600" cy="10848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/>
          <p:nvPr/>
        </p:nvSpPr>
        <p:spPr>
          <a:xfrm>
            <a:off x="2272975" y="2877700"/>
            <a:ext cx="2485250" cy="948800"/>
          </a:xfrm>
          <a:custGeom>
            <a:avLst/>
            <a:gdLst/>
            <a:ahLst/>
            <a:cxnLst/>
            <a:rect l="l" t="t" r="r" b="b"/>
            <a:pathLst>
              <a:path w="99410" h="37952" extrusionOk="0">
                <a:moveTo>
                  <a:pt x="95923" y="37952"/>
                </a:moveTo>
                <a:cubicBezTo>
                  <a:pt x="95089" y="34685"/>
                  <a:pt x="106905" y="24676"/>
                  <a:pt x="90918" y="18351"/>
                </a:cubicBezTo>
                <a:cubicBezTo>
                  <a:pt x="74931" y="12026"/>
                  <a:pt x="15153" y="3059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2"/>
          <p:cNvSpPr/>
          <p:nvPr/>
        </p:nvSpPr>
        <p:spPr>
          <a:xfrm>
            <a:off x="1196305" y="2332484"/>
            <a:ext cx="829025" cy="961650"/>
          </a:xfrm>
          <a:custGeom>
            <a:avLst/>
            <a:gdLst/>
            <a:ahLst/>
            <a:cxnLst/>
            <a:rect l="l" t="t" r="r" b="b"/>
            <a:pathLst>
              <a:path w="33161" h="38466" extrusionOk="0">
                <a:moveTo>
                  <a:pt x="25133" y="28482"/>
                </a:moveTo>
                <a:cubicBezTo>
                  <a:pt x="22909" y="30081"/>
                  <a:pt x="15888" y="40437"/>
                  <a:pt x="11787" y="38074"/>
                </a:cubicBezTo>
                <a:cubicBezTo>
                  <a:pt x="7686" y="35711"/>
                  <a:pt x="-2392" y="20627"/>
                  <a:pt x="527" y="14302"/>
                </a:cubicBezTo>
                <a:cubicBezTo>
                  <a:pt x="3447" y="7977"/>
                  <a:pt x="23882" y="-364"/>
                  <a:pt x="29304" y="122"/>
                </a:cubicBezTo>
                <a:cubicBezTo>
                  <a:pt x="34726" y="609"/>
                  <a:pt x="32432" y="14371"/>
                  <a:pt x="33057" y="17221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stCxn id="1174" idx="6"/>
            <a:endCxn id="1177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stCxn id="1174" idx="3"/>
            <a:endCxn id="1173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stCxn id="1173" idx="4"/>
            <a:endCxn id="1172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stCxn id="1172" idx="6"/>
            <a:endCxn id="1176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stCxn id="1177" idx="5"/>
            <a:endCxn id="1176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stCxn id="1174" idx="5"/>
            <a:endCxn id="1175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stCxn id="1175" idx="6"/>
            <a:endCxn id="1176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stCxn id="1173" idx="6"/>
            <a:endCxn id="1175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stCxn id="1175" idx="4"/>
            <a:endCxn id="1172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Нека е даден граф с 6 върха и 10 ребра, със съответни тегла.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7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4" name="Google Shape;1204;p77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5" name="Google Shape;1205;p77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6" name="Google Shape;1206;p77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8" name="Google Shape;1208;p77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9" name="Google Shape;1209;p77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0" name="Google Shape;1210;p77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1" name="Google Shape;1211;p77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2" name="Google Shape;1212;p77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3" name="Google Shape;1213;p77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4" name="Google Shape;1214;p77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5" name="Google Shape;1215;p77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6" name="Google Shape;1216;p77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7" name="Google Shape;1217;p77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8" name="Google Shape;1218;p77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19" name="Google Shape;1219;p77"/>
          <p:cNvCxnSpPr>
            <a:stCxn id="1205" idx="6"/>
            <a:endCxn id="1208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77"/>
          <p:cNvCxnSpPr>
            <a:stCxn id="1205" idx="3"/>
            <a:endCxn id="1204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77"/>
          <p:cNvCxnSpPr>
            <a:stCxn id="1204" idx="4"/>
            <a:endCxn id="1203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77"/>
          <p:cNvCxnSpPr>
            <a:stCxn id="1203" idx="6"/>
            <a:endCxn id="1207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77"/>
          <p:cNvCxnSpPr>
            <a:stCxn id="1208" idx="5"/>
            <a:endCxn id="1207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77"/>
          <p:cNvCxnSpPr>
            <a:stCxn id="1205" idx="5"/>
            <a:endCxn id="1206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77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77"/>
          <p:cNvCxnSpPr>
            <a:stCxn id="1206" idx="6"/>
            <a:endCxn id="1207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77"/>
          <p:cNvCxnSpPr>
            <a:stCxn id="1204" idx="6"/>
            <a:endCxn id="1206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77"/>
          <p:cNvCxnSpPr>
            <a:stCxn id="1206" idx="4"/>
            <a:endCxn id="1203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77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1. Избираме ребро с на-малко тегло. В случая това е реброто (b, c) с тегло 1. Маркираме го.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8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5" name="Google Shape;1235;p78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6" name="Google Shape;1236;p78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7" name="Google Shape;1237;p78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8" name="Google Shape;1238;p78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9" name="Google Shape;1239;p78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0" name="Google Shape;1240;p78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1" name="Google Shape;1241;p78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2" name="Google Shape;1242;p78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3" name="Google Shape;1243;p78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4" name="Google Shape;1244;p78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5" name="Google Shape;1245;p78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6" name="Google Shape;1246;p78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7" name="Google Shape;1247;p78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8" name="Google Shape;1248;p78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9" name="Google Shape;1249;p78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50" name="Google Shape;1250;p78"/>
          <p:cNvCxnSpPr>
            <a:stCxn id="1236" idx="6"/>
            <a:endCxn id="1239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78"/>
          <p:cNvCxnSpPr>
            <a:stCxn id="1236" idx="3"/>
            <a:endCxn id="1235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78"/>
          <p:cNvCxnSpPr>
            <a:stCxn id="1235" idx="4"/>
            <a:endCxn id="1234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78"/>
          <p:cNvCxnSpPr>
            <a:stCxn id="1234" idx="6"/>
            <a:endCxn id="1238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78"/>
          <p:cNvCxnSpPr>
            <a:stCxn id="1239" idx="5"/>
            <a:endCxn id="1238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78"/>
          <p:cNvCxnSpPr>
            <a:stCxn id="1236" idx="5"/>
            <a:endCxn id="1237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78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78"/>
          <p:cNvCxnSpPr>
            <a:stCxn id="1237" idx="6"/>
            <a:endCxn id="1238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78"/>
          <p:cNvCxnSpPr>
            <a:stCxn id="1235" idx="6"/>
            <a:endCxn id="1237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78"/>
          <p:cNvCxnSpPr>
            <a:stCxn id="1237" idx="4"/>
            <a:endCxn id="1234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0" name="Google Shape;1260;p78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2. Избираме ребрата със следващото тегло, по-голямо от 1. Това е ребро (f,e) с тегло 2.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9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6" name="Google Shape;1266;p79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7" name="Google Shape;1267;p79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8" name="Google Shape;1268;p79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9" name="Google Shape;1269;p79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0" name="Google Shape;1270;p79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1" name="Google Shape;1271;p79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2" name="Google Shape;1272;p79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3" name="Google Shape;1273;p79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4" name="Google Shape;1274;p79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5" name="Google Shape;1275;p79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6" name="Google Shape;1276;p79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7" name="Google Shape;1277;p79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8" name="Google Shape;1278;p79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9" name="Google Shape;1279;p79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0" name="Google Shape;1280;p79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81" name="Google Shape;1281;p79"/>
          <p:cNvCxnSpPr>
            <a:stCxn id="1267" idx="6"/>
            <a:endCxn id="1270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79"/>
          <p:cNvCxnSpPr>
            <a:stCxn id="1267" idx="3"/>
            <a:endCxn id="1266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79"/>
          <p:cNvCxnSpPr>
            <a:stCxn id="1266" idx="4"/>
            <a:endCxn id="1265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79"/>
          <p:cNvCxnSpPr>
            <a:stCxn id="1265" idx="6"/>
            <a:endCxn id="1269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" name="Google Shape;1285;p79"/>
          <p:cNvCxnSpPr>
            <a:stCxn id="1270" idx="5"/>
            <a:endCxn id="1269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Google Shape;1286;p79"/>
          <p:cNvCxnSpPr>
            <a:stCxn id="1267" idx="5"/>
            <a:endCxn id="1268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7" name="Google Shape;1287;p79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79"/>
          <p:cNvCxnSpPr>
            <a:stCxn id="1268" idx="6"/>
            <a:endCxn id="1269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79"/>
          <p:cNvCxnSpPr>
            <a:stCxn id="1266" idx="6"/>
            <a:endCxn id="1268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Google Shape;1290;p79"/>
          <p:cNvCxnSpPr>
            <a:stCxn id="1268" idx="4"/>
            <a:endCxn id="1265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1" name="Google Shape;1291;p79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3. Избираме ребрата със следващото тегло, по-голямо от 2. Това е ребро (a,b) с тегло 3.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0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7" name="Google Shape;1297;p80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8" name="Google Shape;1298;p80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9" name="Google Shape;1299;p80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0" name="Google Shape;1300;p80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1" name="Google Shape;1301;p80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2" name="Google Shape;1302;p80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3" name="Google Shape;1303;p80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4" name="Google Shape;1304;p80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5" name="Google Shape;1305;p80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6" name="Google Shape;1306;p80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7" name="Google Shape;1307;p80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8" name="Google Shape;1308;p80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9" name="Google Shape;1309;p80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0" name="Google Shape;1310;p80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1" name="Google Shape;1311;p80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12" name="Google Shape;1312;p80"/>
          <p:cNvCxnSpPr>
            <a:stCxn id="1298" idx="6"/>
            <a:endCxn id="1301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80"/>
          <p:cNvCxnSpPr>
            <a:stCxn id="1298" idx="3"/>
            <a:endCxn id="1297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80"/>
          <p:cNvCxnSpPr>
            <a:stCxn id="1297" idx="4"/>
            <a:endCxn id="1296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80"/>
          <p:cNvCxnSpPr>
            <a:stCxn id="1296" idx="6"/>
            <a:endCxn id="1300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80"/>
          <p:cNvCxnSpPr>
            <a:stCxn id="1301" idx="5"/>
            <a:endCxn id="1300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80"/>
          <p:cNvCxnSpPr>
            <a:stCxn id="1298" idx="5"/>
            <a:endCxn id="1299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80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80"/>
          <p:cNvCxnSpPr>
            <a:stCxn id="1299" idx="6"/>
            <a:endCxn id="1300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80"/>
          <p:cNvCxnSpPr>
            <a:stCxn id="1297" idx="6"/>
            <a:endCxn id="1299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80"/>
          <p:cNvCxnSpPr>
            <a:stCxn id="1299" idx="4"/>
            <a:endCxn id="1296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80"/>
          <p:cNvSpPr txBox="1"/>
          <p:nvPr/>
        </p:nvSpPr>
        <p:spPr>
          <a:xfrm>
            <a:off x="292150" y="136900"/>
            <a:ext cx="85872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4. Избираме ребрата със следващото тегло, по-голямо от 3. Това е ребрата (b, f) и (c, f) с тегло 4. Търсим ацикличен подграф с |V|-1 ребра, сумата от ребрата на който е минимална . Това е реброто (b, f).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1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8" name="Google Shape;1328;p81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9" name="Google Shape;1329;p81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0" name="Google Shape;1330;p81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1" name="Google Shape;1331;p81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2" name="Google Shape;1332;p81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3" name="Google Shape;1333;p81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4" name="Google Shape;1334;p81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5" name="Google Shape;1335;p81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6" name="Google Shape;1336;p81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7" name="Google Shape;1337;p81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8" name="Google Shape;1338;p81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9" name="Google Shape;1339;p81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0" name="Google Shape;1340;p81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1" name="Google Shape;1341;p81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2" name="Google Shape;1342;p81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43" name="Google Shape;1343;p81"/>
          <p:cNvCxnSpPr>
            <a:stCxn id="1329" idx="6"/>
            <a:endCxn id="1332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81"/>
          <p:cNvCxnSpPr>
            <a:stCxn id="1329" idx="3"/>
            <a:endCxn id="1328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81"/>
          <p:cNvCxnSpPr>
            <a:stCxn id="1328" idx="4"/>
            <a:endCxn id="1327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81"/>
          <p:cNvCxnSpPr>
            <a:stCxn id="1327" idx="6"/>
            <a:endCxn id="1331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81"/>
          <p:cNvCxnSpPr>
            <a:stCxn id="1332" idx="5"/>
            <a:endCxn id="1331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81"/>
          <p:cNvCxnSpPr>
            <a:stCxn id="1329" idx="5"/>
            <a:endCxn id="1330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81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81"/>
          <p:cNvCxnSpPr>
            <a:stCxn id="1330" idx="6"/>
            <a:endCxn id="1331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81"/>
          <p:cNvCxnSpPr>
            <a:stCxn id="1328" idx="6"/>
            <a:endCxn id="1330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81"/>
          <p:cNvCxnSpPr>
            <a:stCxn id="1330" idx="4"/>
            <a:endCxn id="1327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81"/>
          <p:cNvSpPr txBox="1"/>
          <p:nvPr/>
        </p:nvSpPr>
        <p:spPr>
          <a:xfrm>
            <a:off x="230175" y="141650"/>
            <a:ext cx="84633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5. Избираме ребрата със следващото тегло, по-голямо от 4. Това са  ребрата (a, f) и (d f) с тегло 5. Търсим ацикличен подграф с |V|-1 ребра, сумата от ребрата на който е минимална . Това е реброто (d, f).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2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9" name="Google Shape;1359;p82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0" name="Google Shape;1360;p82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1" name="Google Shape;1361;p82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2" name="Google Shape;1362;p82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3" name="Google Shape;1363;p82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4" name="Google Shape;1364;p82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5" name="Google Shape;1365;p82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6" name="Google Shape;1366;p82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7" name="Google Shape;1367;p82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8" name="Google Shape;1368;p82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9" name="Google Shape;1369;p82"/>
          <p:cNvCxnSpPr>
            <a:stCxn id="1360" idx="6"/>
            <a:endCxn id="1363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82"/>
          <p:cNvCxnSpPr>
            <a:stCxn id="1360" idx="3"/>
            <a:endCxn id="1359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82"/>
          <p:cNvCxnSpPr>
            <a:stCxn id="1360" idx="5"/>
            <a:endCxn id="1361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82"/>
          <p:cNvCxnSpPr>
            <a:stCxn id="1361" idx="6"/>
            <a:endCxn id="1362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82"/>
          <p:cNvCxnSpPr>
            <a:stCxn id="1361" idx="4"/>
            <a:endCxn id="1358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4" name="Google Shape;1374;p82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6. Край на алгоритъма.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/>
              <a:t>Kruskal’s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0" name="Google Shape;138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Kruskal към дадения граф</a:t>
            </a:r>
            <a:endParaRPr sz="1800"/>
          </a:p>
        </p:txBody>
      </p:sp>
      <p:sp>
        <p:nvSpPr>
          <p:cNvPr id="1381" name="Google Shape;1381;p83"/>
          <p:cNvSpPr/>
          <p:nvPr/>
        </p:nvSpPr>
        <p:spPr>
          <a:xfrm>
            <a:off x="2132750" y="30315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2" name="Google Shape;1382;p83"/>
          <p:cNvSpPr/>
          <p:nvPr/>
        </p:nvSpPr>
        <p:spPr>
          <a:xfrm>
            <a:off x="5795425" y="29989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3" name="Google Shape;1383;p83"/>
          <p:cNvSpPr/>
          <p:nvPr/>
        </p:nvSpPr>
        <p:spPr>
          <a:xfrm>
            <a:off x="4983600" y="24409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4" name="Google Shape;1384;p83"/>
          <p:cNvSpPr/>
          <p:nvPr/>
        </p:nvSpPr>
        <p:spPr>
          <a:xfrm>
            <a:off x="4024838" y="32428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5" name="Google Shape;1385;p83"/>
          <p:cNvSpPr/>
          <p:nvPr/>
        </p:nvSpPr>
        <p:spPr>
          <a:xfrm>
            <a:off x="3097000" y="24409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6" name="Google Shape;1386;p83"/>
          <p:cNvSpPr/>
          <p:nvPr/>
        </p:nvSpPr>
        <p:spPr>
          <a:xfrm>
            <a:off x="2421175" y="26305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7" name="Google Shape;1387;p83"/>
          <p:cNvSpPr/>
          <p:nvPr/>
        </p:nvSpPr>
        <p:spPr>
          <a:xfrm>
            <a:off x="2979388" y="34324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8" name="Google Shape;1388;p83"/>
          <p:cNvSpPr/>
          <p:nvPr/>
        </p:nvSpPr>
        <p:spPr>
          <a:xfrm>
            <a:off x="3412713" y="29989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9" name="Google Shape;1389;p83"/>
          <p:cNvSpPr/>
          <p:nvPr/>
        </p:nvSpPr>
        <p:spPr>
          <a:xfrm>
            <a:off x="5727613" y="25717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0" name="Google Shape;1390;p83"/>
          <p:cNvSpPr/>
          <p:nvPr/>
        </p:nvSpPr>
        <p:spPr>
          <a:xfrm>
            <a:off x="4446350" y="27613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1" name="Google Shape;1391;p83"/>
          <p:cNvSpPr/>
          <p:nvPr/>
        </p:nvSpPr>
        <p:spPr>
          <a:xfrm>
            <a:off x="4074350" y="2186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2" name="Google Shape;1392;p83"/>
          <p:cNvSpPr/>
          <p:nvPr/>
        </p:nvSpPr>
        <p:spPr>
          <a:xfrm>
            <a:off x="5138400" y="34323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93" name="Google Shape;1393;p83"/>
          <p:cNvCxnSpPr>
            <a:stCxn id="1385" idx="6"/>
            <a:endCxn id="1383" idx="2"/>
          </p:cNvCxnSpPr>
          <p:nvPr/>
        </p:nvCxnSpPr>
        <p:spPr>
          <a:xfrm>
            <a:off x="3466900" y="2630525"/>
            <a:ext cx="151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83"/>
          <p:cNvCxnSpPr>
            <a:stCxn id="1383" idx="5"/>
            <a:endCxn id="1382" idx="1"/>
          </p:cNvCxnSpPr>
          <p:nvPr/>
        </p:nvCxnSpPr>
        <p:spPr>
          <a:xfrm>
            <a:off x="5299329" y="2764592"/>
            <a:ext cx="550200" cy="2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83"/>
          <p:cNvCxnSpPr>
            <a:stCxn id="1382" idx="3"/>
            <a:endCxn id="1384" idx="6"/>
          </p:cNvCxnSpPr>
          <p:nvPr/>
        </p:nvCxnSpPr>
        <p:spPr>
          <a:xfrm flipH="1">
            <a:off x="4394596" y="3322592"/>
            <a:ext cx="14550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83"/>
          <p:cNvCxnSpPr>
            <a:stCxn id="1381" idx="6"/>
            <a:endCxn id="1384" idx="2"/>
          </p:cNvCxnSpPr>
          <p:nvPr/>
        </p:nvCxnSpPr>
        <p:spPr>
          <a:xfrm>
            <a:off x="2502650" y="3221100"/>
            <a:ext cx="1522200" cy="2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83"/>
          <p:cNvCxnSpPr>
            <a:stCxn id="1385" idx="3"/>
            <a:endCxn id="1381" idx="7"/>
          </p:cNvCxnSpPr>
          <p:nvPr/>
        </p:nvCxnSpPr>
        <p:spPr>
          <a:xfrm flipH="1">
            <a:off x="2448571" y="2764592"/>
            <a:ext cx="7026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83"/>
          <p:cNvCxnSpPr>
            <a:stCxn id="1385" idx="5"/>
            <a:endCxn id="1384" idx="1"/>
          </p:cNvCxnSpPr>
          <p:nvPr/>
        </p:nvCxnSpPr>
        <p:spPr>
          <a:xfrm>
            <a:off x="3412729" y="2764592"/>
            <a:ext cx="6663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83"/>
          <p:cNvCxnSpPr>
            <a:stCxn id="1383" idx="3"/>
            <a:endCxn id="1384" idx="7"/>
          </p:cNvCxnSpPr>
          <p:nvPr/>
        </p:nvCxnSpPr>
        <p:spPr>
          <a:xfrm flipH="1">
            <a:off x="4340571" y="2764592"/>
            <a:ext cx="6972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/>
              <a:t>Kruskal’s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5" name="Google Shape;1405;p84"/>
          <p:cNvSpPr txBox="1">
            <a:spLocks noGrp="1"/>
          </p:cNvSpPr>
          <p:nvPr>
            <p:ph type="body" idx="1"/>
          </p:nvPr>
        </p:nvSpPr>
        <p:spPr>
          <a:xfrm>
            <a:off x="311700" y="963150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Kruskal  към дадения граф</a:t>
            </a:r>
            <a:endParaRPr sz="1800"/>
          </a:p>
        </p:txBody>
      </p:sp>
      <p:sp>
        <p:nvSpPr>
          <p:cNvPr id="1406" name="Google Shape;1406;p84"/>
          <p:cNvSpPr/>
          <p:nvPr/>
        </p:nvSpPr>
        <p:spPr>
          <a:xfrm>
            <a:off x="3602700" y="2307813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7" name="Google Shape;1407;p84"/>
          <p:cNvSpPr/>
          <p:nvPr/>
        </p:nvSpPr>
        <p:spPr>
          <a:xfrm>
            <a:off x="4571988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8" name="Google Shape;1408;p84"/>
          <p:cNvSpPr/>
          <p:nvPr/>
        </p:nvSpPr>
        <p:spPr>
          <a:xfrm>
            <a:off x="257975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9" name="Google Shape;1409;p84"/>
          <p:cNvSpPr/>
          <p:nvPr/>
        </p:nvSpPr>
        <p:spPr>
          <a:xfrm>
            <a:off x="353460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0" name="Google Shape;1410;p84"/>
          <p:cNvSpPr/>
          <p:nvPr/>
        </p:nvSpPr>
        <p:spPr>
          <a:xfrm>
            <a:off x="4546000" y="23070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1" name="Google Shape;1411;p84"/>
          <p:cNvSpPr/>
          <p:nvPr/>
        </p:nvSpPr>
        <p:spPr>
          <a:xfrm>
            <a:off x="2903575" y="2464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2" name="Google Shape;1412;p84"/>
          <p:cNvSpPr/>
          <p:nvPr/>
        </p:nvSpPr>
        <p:spPr>
          <a:xfrm>
            <a:off x="4108388" y="47898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3" name="Google Shape;1413;p84"/>
          <p:cNvSpPr/>
          <p:nvPr/>
        </p:nvSpPr>
        <p:spPr>
          <a:xfrm>
            <a:off x="2277938" y="34706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4" name="Google Shape;1414;p84"/>
          <p:cNvSpPr/>
          <p:nvPr/>
        </p:nvSpPr>
        <p:spPr>
          <a:xfrm>
            <a:off x="5392288" y="24643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5" name="Google Shape;1415;p84"/>
          <p:cNvSpPr/>
          <p:nvPr/>
        </p:nvSpPr>
        <p:spPr>
          <a:xfrm>
            <a:off x="2903563" y="44106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6" name="Google Shape;1416;p84"/>
          <p:cNvSpPr/>
          <p:nvPr/>
        </p:nvSpPr>
        <p:spPr>
          <a:xfrm>
            <a:off x="5928750" y="34706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7" name="Google Shape;1417;p84"/>
          <p:cNvSpPr/>
          <p:nvPr/>
        </p:nvSpPr>
        <p:spPr>
          <a:xfrm>
            <a:off x="4108400" y="20876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8" name="Google Shape;1418;p84"/>
          <p:cNvSpPr/>
          <p:nvPr/>
        </p:nvSpPr>
        <p:spPr>
          <a:xfrm>
            <a:off x="5392300" y="4473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9" name="Google Shape;1419;p84"/>
          <p:cNvSpPr/>
          <p:nvPr/>
        </p:nvSpPr>
        <p:spPr>
          <a:xfrm>
            <a:off x="5558850" y="30094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0" name="Google Shape;1420;p84"/>
          <p:cNvSpPr/>
          <p:nvPr/>
        </p:nvSpPr>
        <p:spPr>
          <a:xfrm>
            <a:off x="55588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1" name="Google Shape;1421;p84"/>
          <p:cNvSpPr/>
          <p:nvPr/>
        </p:nvSpPr>
        <p:spPr>
          <a:xfrm>
            <a:off x="45720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2" name="Google Shape;1422;p84"/>
          <p:cNvSpPr/>
          <p:nvPr/>
        </p:nvSpPr>
        <p:spPr>
          <a:xfrm>
            <a:off x="35346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3" name="Google Shape;1423;p84"/>
          <p:cNvSpPr/>
          <p:nvPr/>
        </p:nvSpPr>
        <p:spPr>
          <a:xfrm>
            <a:off x="25797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4" name="Google Shape;1424;p84"/>
          <p:cNvSpPr/>
          <p:nvPr/>
        </p:nvSpPr>
        <p:spPr>
          <a:xfrm>
            <a:off x="35346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5" name="Google Shape;1425;p84"/>
          <p:cNvSpPr/>
          <p:nvPr/>
        </p:nvSpPr>
        <p:spPr>
          <a:xfrm>
            <a:off x="45460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26" name="Google Shape;1426;p84"/>
          <p:cNvCxnSpPr>
            <a:stCxn id="1406" idx="6"/>
            <a:endCxn id="1410" idx="2"/>
          </p:cNvCxnSpPr>
          <p:nvPr/>
        </p:nvCxnSpPr>
        <p:spPr>
          <a:xfrm rot="10800000" flipH="1">
            <a:off x="3972600" y="2496513"/>
            <a:ext cx="573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84"/>
          <p:cNvCxnSpPr>
            <a:stCxn id="1410" idx="5"/>
            <a:endCxn id="1419" idx="1"/>
          </p:cNvCxnSpPr>
          <p:nvPr/>
        </p:nvCxnSpPr>
        <p:spPr>
          <a:xfrm>
            <a:off x="4861729" y="2630667"/>
            <a:ext cx="75120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84"/>
          <p:cNvCxnSpPr>
            <a:stCxn id="1419" idx="4"/>
            <a:endCxn id="1420" idx="0"/>
          </p:cNvCxnSpPr>
          <p:nvPr/>
        </p:nvCxnSpPr>
        <p:spPr>
          <a:xfrm>
            <a:off x="5743800" y="3388675"/>
            <a:ext cx="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84"/>
          <p:cNvCxnSpPr>
            <a:stCxn id="1420" idx="3"/>
            <a:endCxn id="1425" idx="6"/>
          </p:cNvCxnSpPr>
          <p:nvPr/>
        </p:nvCxnSpPr>
        <p:spPr>
          <a:xfrm flipH="1">
            <a:off x="4915821" y="4130367"/>
            <a:ext cx="6972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84"/>
          <p:cNvCxnSpPr>
            <a:stCxn id="1425" idx="2"/>
            <a:endCxn id="1424" idx="6"/>
          </p:cNvCxnSpPr>
          <p:nvPr/>
        </p:nvCxnSpPr>
        <p:spPr>
          <a:xfrm rot="10800000">
            <a:off x="3904600" y="4600275"/>
            <a:ext cx="64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84"/>
          <p:cNvCxnSpPr>
            <a:stCxn id="1424" idx="1"/>
            <a:endCxn id="1423" idx="5"/>
          </p:cNvCxnSpPr>
          <p:nvPr/>
        </p:nvCxnSpPr>
        <p:spPr>
          <a:xfrm rot="10800000">
            <a:off x="2895471" y="4130508"/>
            <a:ext cx="6933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84"/>
          <p:cNvCxnSpPr>
            <a:stCxn id="1408" idx="4"/>
            <a:endCxn id="1423" idx="0"/>
          </p:cNvCxnSpPr>
          <p:nvPr/>
        </p:nvCxnSpPr>
        <p:spPr>
          <a:xfrm>
            <a:off x="276470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84"/>
          <p:cNvCxnSpPr>
            <a:stCxn id="1406" idx="3"/>
            <a:endCxn id="1408" idx="7"/>
          </p:cNvCxnSpPr>
          <p:nvPr/>
        </p:nvCxnSpPr>
        <p:spPr>
          <a:xfrm flipH="1">
            <a:off x="2895471" y="2631480"/>
            <a:ext cx="7614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84"/>
          <p:cNvCxnSpPr>
            <a:stCxn id="1408" idx="6"/>
            <a:endCxn id="1409" idx="2"/>
          </p:cNvCxnSpPr>
          <p:nvPr/>
        </p:nvCxnSpPr>
        <p:spPr>
          <a:xfrm>
            <a:off x="2949650" y="319905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84"/>
          <p:cNvCxnSpPr>
            <a:stCxn id="1409" idx="6"/>
            <a:endCxn id="1407" idx="2"/>
          </p:cNvCxnSpPr>
          <p:nvPr/>
        </p:nvCxnSpPr>
        <p:spPr>
          <a:xfrm>
            <a:off x="3904500" y="319905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84"/>
          <p:cNvCxnSpPr>
            <a:stCxn id="1407" idx="6"/>
            <a:endCxn id="1419" idx="2"/>
          </p:cNvCxnSpPr>
          <p:nvPr/>
        </p:nvCxnSpPr>
        <p:spPr>
          <a:xfrm>
            <a:off x="4941888" y="319905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84"/>
          <p:cNvCxnSpPr>
            <a:stCxn id="1423" idx="6"/>
            <a:endCxn id="1422" idx="2"/>
          </p:cNvCxnSpPr>
          <p:nvPr/>
        </p:nvCxnSpPr>
        <p:spPr>
          <a:xfrm>
            <a:off x="2949650" y="399630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84"/>
          <p:cNvCxnSpPr>
            <a:stCxn id="1422" idx="6"/>
            <a:endCxn id="1421" idx="2"/>
          </p:cNvCxnSpPr>
          <p:nvPr/>
        </p:nvCxnSpPr>
        <p:spPr>
          <a:xfrm>
            <a:off x="3904500" y="399630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84"/>
          <p:cNvCxnSpPr>
            <a:stCxn id="1421" idx="6"/>
            <a:endCxn id="1420" idx="2"/>
          </p:cNvCxnSpPr>
          <p:nvPr/>
        </p:nvCxnSpPr>
        <p:spPr>
          <a:xfrm>
            <a:off x="4941900" y="399630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84"/>
          <p:cNvCxnSpPr>
            <a:stCxn id="1406" idx="4"/>
            <a:endCxn id="1409" idx="0"/>
          </p:cNvCxnSpPr>
          <p:nvPr/>
        </p:nvCxnSpPr>
        <p:spPr>
          <a:xfrm flipH="1">
            <a:off x="3719550" y="2687013"/>
            <a:ext cx="681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84"/>
          <p:cNvCxnSpPr>
            <a:stCxn id="1409" idx="4"/>
            <a:endCxn id="1422" idx="0"/>
          </p:cNvCxnSpPr>
          <p:nvPr/>
        </p:nvCxnSpPr>
        <p:spPr>
          <a:xfrm>
            <a:off x="371955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84"/>
          <p:cNvCxnSpPr>
            <a:stCxn id="1422" idx="4"/>
            <a:endCxn id="1424" idx="0"/>
          </p:cNvCxnSpPr>
          <p:nvPr/>
        </p:nvCxnSpPr>
        <p:spPr>
          <a:xfrm>
            <a:off x="3719550" y="4185900"/>
            <a:ext cx="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84"/>
          <p:cNvCxnSpPr>
            <a:stCxn id="1410" idx="4"/>
            <a:endCxn id="1407" idx="0"/>
          </p:cNvCxnSpPr>
          <p:nvPr/>
        </p:nvCxnSpPr>
        <p:spPr>
          <a:xfrm>
            <a:off x="4730950" y="2686200"/>
            <a:ext cx="26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84"/>
          <p:cNvCxnSpPr>
            <a:stCxn id="1407" idx="4"/>
            <a:endCxn id="1421" idx="0"/>
          </p:cNvCxnSpPr>
          <p:nvPr/>
        </p:nvCxnSpPr>
        <p:spPr>
          <a:xfrm>
            <a:off x="4756938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84"/>
          <p:cNvCxnSpPr>
            <a:stCxn id="1421" idx="4"/>
            <a:endCxn id="1425" idx="0"/>
          </p:cNvCxnSpPr>
          <p:nvPr/>
        </p:nvCxnSpPr>
        <p:spPr>
          <a:xfrm flipH="1">
            <a:off x="4730850" y="4185900"/>
            <a:ext cx="261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6" name="Google Shape;1446;p84"/>
          <p:cNvSpPr/>
          <p:nvPr/>
        </p:nvSpPr>
        <p:spPr>
          <a:xfrm>
            <a:off x="3091225" y="38654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7" name="Google Shape;1447;p84"/>
          <p:cNvSpPr/>
          <p:nvPr/>
        </p:nvSpPr>
        <p:spPr>
          <a:xfrm>
            <a:off x="3724788" y="41712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8" name="Google Shape;1448;p84"/>
          <p:cNvSpPr/>
          <p:nvPr/>
        </p:nvSpPr>
        <p:spPr>
          <a:xfrm>
            <a:off x="4700338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9" name="Google Shape;1449;p84"/>
          <p:cNvSpPr/>
          <p:nvPr/>
        </p:nvSpPr>
        <p:spPr>
          <a:xfrm>
            <a:off x="4087350" y="38600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0" name="Google Shape;1450;p84"/>
          <p:cNvSpPr/>
          <p:nvPr/>
        </p:nvSpPr>
        <p:spPr>
          <a:xfrm>
            <a:off x="4714650" y="41862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1" name="Google Shape;1451;p84"/>
          <p:cNvSpPr/>
          <p:nvPr/>
        </p:nvSpPr>
        <p:spPr>
          <a:xfrm>
            <a:off x="5099475" y="37965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2" name="Google Shape;1452;p84"/>
          <p:cNvSpPr/>
          <p:nvPr/>
        </p:nvSpPr>
        <p:spPr>
          <a:xfrm>
            <a:off x="5099475" y="3119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3" name="Google Shape;1453;p84"/>
          <p:cNvSpPr/>
          <p:nvPr/>
        </p:nvSpPr>
        <p:spPr>
          <a:xfrm>
            <a:off x="4087350" y="31198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4" name="Google Shape;1454;p84"/>
          <p:cNvSpPr/>
          <p:nvPr/>
        </p:nvSpPr>
        <p:spPr>
          <a:xfrm>
            <a:off x="3091225" y="3164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5" name="Google Shape;1455;p84"/>
          <p:cNvSpPr/>
          <p:nvPr/>
        </p:nvSpPr>
        <p:spPr>
          <a:xfrm>
            <a:off x="3656875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6" name="Google Shape;1456;p84"/>
          <p:cNvSpPr/>
          <p:nvPr/>
        </p:nvSpPr>
        <p:spPr>
          <a:xfrm>
            <a:off x="3636750" y="27211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7" name="Google Shape;1457;p84"/>
          <p:cNvSpPr/>
          <p:nvPr/>
        </p:nvSpPr>
        <p:spPr>
          <a:xfrm>
            <a:off x="4730850" y="27207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3" name="Google Shape;1463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98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Представяне на графи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Списък на ребра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Матрица на свързаност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Списък на съседи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Топологично сортиране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Подреждане на върховете на насочен, ацикличен граф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Алгоритъм на Дейкстра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Намиране на  минимален път в претеглен граф с неотрицателни тегла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Други алгоритми върху графи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Алгоритъм на Прим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Алгоритъм на Крускал</a:t>
            </a:r>
            <a:endParaRPr sz="1600"/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4" name="Google Shape;146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801" y="2846951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Неориентиран граф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 = {V, E} -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граф  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600" i="1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инективна (еднозначна)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няма посока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674525" y="26125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530600" y="42206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486350" y="37661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190825" y="231063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3" name="Google Shape;183;p23"/>
          <p:cNvCxnSpPr>
            <a:stCxn id="179" idx="5"/>
            <a:endCxn id="180" idx="1"/>
          </p:cNvCxnSpPr>
          <p:nvPr/>
        </p:nvCxnSpPr>
        <p:spPr>
          <a:xfrm>
            <a:off x="3101643" y="3000515"/>
            <a:ext cx="502200" cy="1286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3"/>
          <p:cNvCxnSpPr>
            <a:stCxn id="180" idx="6"/>
            <a:endCxn id="181" idx="3"/>
          </p:cNvCxnSpPr>
          <p:nvPr/>
        </p:nvCxnSpPr>
        <p:spPr>
          <a:xfrm rot="10800000" flipH="1">
            <a:off x="4031000" y="4154175"/>
            <a:ext cx="1528500" cy="293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3"/>
          <p:cNvCxnSpPr>
            <a:stCxn id="181" idx="0"/>
            <a:endCxn id="182" idx="5"/>
          </p:cNvCxnSpPr>
          <p:nvPr/>
        </p:nvCxnSpPr>
        <p:spPr>
          <a:xfrm rot="10800000">
            <a:off x="5618050" y="2698725"/>
            <a:ext cx="118500" cy="1067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>
            <a:stCxn id="180" idx="6"/>
            <a:endCxn id="182" idx="3"/>
          </p:cNvCxnSpPr>
          <p:nvPr/>
        </p:nvCxnSpPr>
        <p:spPr>
          <a:xfrm rot="10800000" flipH="1">
            <a:off x="4031000" y="2698575"/>
            <a:ext cx="1233000" cy="17493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8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Графи и алгоритми върху графи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1475" name="Google Shape;1475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76" name="Google Shape;1476;p87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Претеглен граф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има тегло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892550" y="216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321800" y="40877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184925" y="36996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264000" y="2164663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7" name="Google Shape;197;p24"/>
          <p:cNvCxnSpPr>
            <a:stCxn id="193" idx="5"/>
            <a:endCxn id="194" idx="1"/>
          </p:cNvCxnSpPr>
          <p:nvPr/>
        </p:nvCxnSpPr>
        <p:spPr>
          <a:xfrm>
            <a:off x="2319668" y="2552190"/>
            <a:ext cx="2075400" cy="1602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4"/>
          <p:cNvCxnSpPr>
            <a:stCxn id="194" idx="6"/>
            <a:endCxn id="195" idx="3"/>
          </p:cNvCxnSpPr>
          <p:nvPr/>
        </p:nvCxnSpPr>
        <p:spPr>
          <a:xfrm rot="10800000" flipH="1">
            <a:off x="4822200" y="4087575"/>
            <a:ext cx="1436100" cy="227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4"/>
          <p:cNvCxnSpPr>
            <a:stCxn id="195" idx="0"/>
            <a:endCxn id="196" idx="5"/>
          </p:cNvCxnSpPr>
          <p:nvPr/>
        </p:nvCxnSpPr>
        <p:spPr>
          <a:xfrm rot="10800000">
            <a:off x="5691125" y="2552475"/>
            <a:ext cx="744000" cy="1147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4"/>
          <p:cNvCxnSpPr>
            <a:stCxn id="194" idx="6"/>
            <a:endCxn id="196" idx="3"/>
          </p:cNvCxnSpPr>
          <p:nvPr/>
        </p:nvCxnSpPr>
        <p:spPr>
          <a:xfrm rot="10800000" flipH="1">
            <a:off x="4822200" y="2552475"/>
            <a:ext cx="515100" cy="1762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4"/>
          <p:cNvSpPr/>
          <p:nvPr/>
        </p:nvSpPr>
        <p:spPr>
          <a:xfrm>
            <a:off x="3430300" y="31800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532450" y="42649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6052650" y="291142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5115450" y="33294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Път в граф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Последователността от върхове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i1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i2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i3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,…v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il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наричаме път, ако за всяко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j=1….l-1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съществува e∊E, такова, че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(e) = (v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ij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ij+1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). </a:t>
            </a:r>
            <a:endParaRPr sz="1800" i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Естественото число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l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наричаме дължина на пътя.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път,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 дължина 28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не е път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892550" y="216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4321800" y="40875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184925" y="36996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264000" y="2164663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5" name="Google Shape;215;p25"/>
          <p:cNvCxnSpPr>
            <a:stCxn id="211" idx="5"/>
            <a:endCxn id="212" idx="1"/>
          </p:cNvCxnSpPr>
          <p:nvPr/>
        </p:nvCxnSpPr>
        <p:spPr>
          <a:xfrm>
            <a:off x="2319668" y="2552190"/>
            <a:ext cx="2075400" cy="1602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5"/>
          <p:cNvCxnSpPr>
            <a:stCxn id="212" idx="6"/>
            <a:endCxn id="213" idx="3"/>
          </p:cNvCxnSpPr>
          <p:nvPr/>
        </p:nvCxnSpPr>
        <p:spPr>
          <a:xfrm rot="10800000" flipH="1">
            <a:off x="4822200" y="4087725"/>
            <a:ext cx="1436100" cy="2271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5"/>
          <p:cNvCxnSpPr>
            <a:stCxn id="213" idx="0"/>
            <a:endCxn id="214" idx="5"/>
          </p:cNvCxnSpPr>
          <p:nvPr/>
        </p:nvCxnSpPr>
        <p:spPr>
          <a:xfrm rot="10800000">
            <a:off x="5691125" y="2552475"/>
            <a:ext cx="744000" cy="1147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5"/>
          <p:cNvCxnSpPr>
            <a:stCxn id="212" idx="6"/>
            <a:endCxn id="214" idx="3"/>
          </p:cNvCxnSpPr>
          <p:nvPr/>
        </p:nvCxnSpPr>
        <p:spPr>
          <a:xfrm rot="10800000" flipH="1">
            <a:off x="4822200" y="2552625"/>
            <a:ext cx="515100" cy="1762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5"/>
          <p:cNvSpPr/>
          <p:nvPr/>
        </p:nvSpPr>
        <p:spPr>
          <a:xfrm>
            <a:off x="3430300" y="31800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532450" y="42649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052650" y="291142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115450" y="33294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3133</Words>
  <Application>Microsoft Office PowerPoint</Application>
  <PresentationFormat>On-screen Show (16:9)</PresentationFormat>
  <Paragraphs>1119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Cambria</vt:lpstr>
      <vt:lpstr>Noto Sans Symbols</vt:lpstr>
      <vt:lpstr>Master</vt:lpstr>
      <vt:lpstr>Master</vt:lpstr>
      <vt:lpstr>Графи и алгоритми върху графи</vt:lpstr>
      <vt:lpstr>Съдържание</vt:lpstr>
      <vt:lpstr>Определения и терминология</vt:lpstr>
      <vt:lpstr>Ориентиран мултиграф</vt:lpstr>
      <vt:lpstr>Ориентиран мултиграф</vt:lpstr>
      <vt:lpstr>Ориентиран граф</vt:lpstr>
      <vt:lpstr>Неориентиран граф</vt:lpstr>
      <vt:lpstr>Претеглен граф</vt:lpstr>
      <vt:lpstr>Път в граф</vt:lpstr>
      <vt:lpstr>Път в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Топологично сортиране</vt:lpstr>
      <vt:lpstr>Топологично сортиране</vt:lpstr>
      <vt:lpstr>Топологично сортиране - правила</vt:lpstr>
      <vt:lpstr>Стъпка 1. Намираме възел без входящи ребра</vt:lpstr>
      <vt:lpstr>Стъпка 2. Премахваме възел А и съответните му ребра</vt:lpstr>
      <vt:lpstr>Стъпка 3. Намираме възел без входящи ребра</vt:lpstr>
      <vt:lpstr>Стъпка 4. Премахваме възел В и съответните му ребра</vt:lpstr>
      <vt:lpstr>Стъпка 5. Намираме възел без входящи ребра</vt:lpstr>
      <vt:lpstr>Стъпка 6. Премахваме възел Е и съответните му ребра</vt:lpstr>
      <vt:lpstr>Стъпка 7. Намираме възел без входящи ребра</vt:lpstr>
      <vt:lpstr>Стъпка 8. Премахваме възел Е и съответните му ребра</vt:lpstr>
      <vt:lpstr>Стъпка 9. Намираме възел без входящи ребра</vt:lpstr>
      <vt:lpstr>Стъпка 10. Премахваме възел C и съответните му ребра</vt:lpstr>
      <vt:lpstr>Стъпка 11. Намираме възел без входящи ребра</vt:lpstr>
      <vt:lpstr>Стъпка 12. Премахваме възел F и съответните му ребра</vt:lpstr>
      <vt:lpstr>Резултат от топологичното сортиране</vt:lpstr>
      <vt:lpstr>Топологично сортиране: DFS Алгоритъм</vt:lpstr>
      <vt:lpstr>Топологично сортиране: DFS + цикъл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Други алгоритми в графи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Prim’s algorithm</vt:lpstr>
      <vt:lpstr> Упражнения: Prim’s algorithm</vt:lpstr>
      <vt:lpstr>Други алгоритми в графи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Kruskal’s algorithm</vt:lpstr>
      <vt:lpstr> Упражнения: Kruskal’s algorithm</vt:lpstr>
      <vt:lpstr>Обобщение</vt:lpstr>
      <vt:lpstr>Графи и алгоритми върху графи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 и алгоритми върху графи</dc:title>
  <cp:lastModifiedBy>Никола Вълчанов</cp:lastModifiedBy>
  <cp:revision>3</cp:revision>
  <dcterms:modified xsi:type="dcterms:W3CDTF">2019-08-26T10:04:45Z</dcterms:modified>
</cp:coreProperties>
</file>