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  <p:sldMasterId id="2147483673" r:id="rId6"/>
  </p:sldMasterIdLst>
  <p:notesMasterIdLst>
    <p:notesMasterId r:id="rId32"/>
  </p:notesMasterIdLst>
  <p:handoutMasterIdLst>
    <p:handoutMasterId r:id="rId33"/>
  </p:handoutMasterIdLst>
  <p:sldIdLst>
    <p:sldId id="618" r:id="rId7"/>
    <p:sldId id="619" r:id="rId8"/>
    <p:sldId id="576" r:id="rId9"/>
    <p:sldId id="577" r:id="rId10"/>
    <p:sldId id="578" r:id="rId11"/>
    <p:sldId id="579" r:id="rId12"/>
    <p:sldId id="617" r:id="rId13"/>
    <p:sldId id="580" r:id="rId14"/>
    <p:sldId id="603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581" r:id="rId26"/>
    <p:sldId id="616" r:id="rId27"/>
    <p:sldId id="615" r:id="rId28"/>
    <p:sldId id="436" r:id="rId29"/>
    <p:sldId id="622" r:id="rId30"/>
    <p:sldId id="621" r:id="rId31"/>
  </p:sldIdLst>
  <p:sldSz cx="12188825" cy="6858000"/>
  <p:notesSz cx="6858000" cy="9144000"/>
  <p:defaultTextStyle>
    <a:defPPr>
      <a:defRPr lang="en-US"/>
    </a:defPPr>
    <a:lvl1pPr marL="0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618"/>
            <p14:sldId id="619"/>
          </p14:sldIdLst>
        </p14:section>
        <p14:section name="Въведение в алгоритмите за сортиране" id="{D5903104-4C7D-4DE4-88E7-57F3BE08C51F}">
          <p14:sldIdLst>
            <p14:sldId id="576"/>
            <p14:sldId id="577"/>
            <p14:sldId id="578"/>
            <p14:sldId id="579"/>
            <p14:sldId id="617"/>
          </p14:sldIdLst>
        </p14:section>
        <p14:section name="Сортиране чрез пряка селекция" id="{DF52D66B-E386-454D-AEE9-4AB22A76D1ED}">
          <p14:sldIdLst>
            <p14:sldId id="580"/>
            <p14:sldId id="603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581"/>
            <p14:sldId id="616"/>
            <p14:sldId id="615"/>
          </p14:sldIdLst>
        </p14:section>
        <p14:section name="Заключение" id="{4BF49AFF-9EC6-427A-9F8E-A964CAD38ABD}">
          <p14:sldIdLst>
            <p14:sldId id="436"/>
            <p14:sldId id="622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161"/>
    <a:srgbClr val="F0A22E"/>
    <a:srgbClr val="FF8B8B"/>
    <a:srgbClr val="FF3737"/>
    <a:srgbClr val="FF5B5B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145" autoAdjust="0"/>
  </p:normalViewPr>
  <p:slideViewPr>
    <p:cSldViewPr>
      <p:cViewPr varScale="1">
        <p:scale>
          <a:sx n="49" d="100"/>
          <a:sy n="49" d="100"/>
        </p:scale>
        <p:origin x="842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5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9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780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08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68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46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504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6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6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2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164084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3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11672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394606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2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064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18787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5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5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4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904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63" indent="-304763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48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10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3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9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57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008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Graphic 3" descr="Bar chart">
            <a:extLst>
              <a:ext uri="{FF2B5EF4-FFF2-40B4-BE49-F238E27FC236}">
                <a16:creationId xmlns=""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3633" y="3025450"/>
            <a:ext cx="3680150" cy="368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</a:t>
            </a:r>
            <a:r>
              <a:rPr lang="bg-BG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Въведение в сортирането, сортиране чрез пряка селекция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3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 за </a:t>
            </a:r>
            <a:r>
              <a:rPr lang="bg-BG" sz="3600" dirty="0" smtClean="0"/>
              <a:t>сортиране </a:t>
            </a:r>
            <a:r>
              <a:rPr lang="bg-BG" sz="3600" dirty="0"/>
              <a:t>чрез пряка селекция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409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1148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491435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006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09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164990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2240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0923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561543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499049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773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091454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5294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3977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34263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4653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5749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607492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29507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8190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7074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2746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1429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9509009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72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сортиране чрез пряка селекция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66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това сортиране?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Класификация на методите за сортиране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Стабилност на сортирането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Сортиране чрез пряка селекция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570355"/>
          </a:xfrm>
        </p:spPr>
        <p:txBody>
          <a:bodyPr>
            <a:normAutofit/>
          </a:bodyPr>
          <a:lstStyle/>
          <a:p>
            <a:pPr marL="363538" indent="-363538"/>
            <a:r>
              <a:rPr lang="bg-BG" sz="3200" dirty="0"/>
              <a:t>З</a:t>
            </a:r>
            <a:r>
              <a:rPr lang="bg-BG" sz="3200" dirty="0" smtClean="0"/>
              <a:t>ащо</a:t>
            </a:r>
            <a:r>
              <a:rPr lang="en-US" sz="3200" dirty="0" smtClean="0"/>
              <a:t> „</a:t>
            </a:r>
            <a:r>
              <a:rPr lang="bg-BG" sz="3200" dirty="0" smtClean="0"/>
              <a:t>сортирането чрез пряка селекция</a:t>
            </a:r>
            <a:r>
              <a:rPr lang="en-US" sz="3200" dirty="0" smtClean="0"/>
              <a:t>" </a:t>
            </a:r>
            <a:r>
              <a:rPr lang="bg-BG" sz="3200" dirty="0" smtClean="0"/>
              <a:t>е</a:t>
            </a:r>
            <a:r>
              <a:rPr lang="en-US" sz="3200" dirty="0" smtClean="0"/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нестабилно</a:t>
            </a:r>
            <a:r>
              <a:rPr lang="en-US" sz="3200" dirty="0" smtClean="0"/>
              <a:t>?</a:t>
            </a:r>
            <a:endParaRPr lang="en-US" sz="3200" dirty="0"/>
          </a:p>
          <a:p>
            <a:pPr marL="806450" lvl="1" indent="-428625">
              <a:buFont typeface="+mj-lt"/>
              <a:buAutoNum type="arabicPeriod"/>
            </a:pPr>
            <a:r>
              <a:rPr lang="bg-BG" dirty="0" smtClean="0"/>
              <a:t>Разменя първият елемент с минималния елемент отдясно</a:t>
            </a:r>
            <a:endParaRPr lang="en-US" dirty="0"/>
          </a:p>
          <a:p>
            <a:pPr marL="806450" lvl="1" indent="-428625">
              <a:buFont typeface="+mj-lt"/>
              <a:buAutoNum type="arabicPeriod"/>
            </a:pPr>
            <a:r>
              <a:rPr lang="bg-BG" dirty="0"/>
              <a:t>Разменя </a:t>
            </a:r>
            <a:r>
              <a:rPr lang="bg-BG" dirty="0" smtClean="0"/>
              <a:t>вторият </a:t>
            </a:r>
            <a:r>
              <a:rPr lang="bg-BG" dirty="0"/>
              <a:t>елемент с минималния елемент </a:t>
            </a:r>
            <a:r>
              <a:rPr lang="bg-BG" dirty="0" smtClean="0"/>
              <a:t>отдясно</a:t>
            </a:r>
            <a:endParaRPr lang="en-US" dirty="0" smtClean="0"/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63538" indent="-363538"/>
            <a:r>
              <a:rPr lang="bg-BG" sz="3200" dirty="0" smtClean="0"/>
              <a:t>По време на размените еднакви елементи се прескачат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6" y="40341"/>
            <a:ext cx="9688702" cy="111078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Сортиране чрез пряка селекция</a:t>
            </a:r>
            <a:r>
              <a:rPr lang="en-US" sz="3200" dirty="0" smtClean="0"/>
              <a:t>: </a:t>
            </a:r>
            <a:r>
              <a:rPr lang="bg-BG" sz="3200" dirty="0" smtClean="0"/>
              <a:t>защо е нестабилен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/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0612" y="467061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минимален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/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212" y="4658380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размяна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7470" y="4689157"/>
            <a:ext cx="2569342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р</a:t>
            </a:r>
            <a:r>
              <a:rPr lang="bg-BG" dirty="0" smtClean="0"/>
              <a:t>авни елементи със сменен ред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ляв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/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 за сортиране чрез пряка селекция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608012" y="1676400"/>
            <a:ext cx="10667998" cy="4522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collection.Length; 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curr = index + 1; curr &lt; collection.Length; curr++)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5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Сравнение на сортиращите алгоритми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94105"/>
              </p:ext>
            </p:extLst>
          </p:nvPr>
        </p:nvGraphicFramePr>
        <p:xfrm>
          <a:off x="433200" y="1219200"/>
          <a:ext cx="11274297" cy="161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Сортиращите алгоритми подреждат елементи на списък</a:t>
            </a:r>
            <a:r>
              <a:rPr lang="en-US" sz="3200" dirty="0" smtClean="0"/>
              <a:t> 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Елементите трябва да са сравними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Алгоритмите се класифицират според 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изчислителната сложност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използвания метод и памет 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дали са стабилни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дали са рекурсивни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Сортиране чрез пряка селек</a:t>
            </a:r>
            <a:r>
              <a:rPr lang="bg-BG" sz="3200" dirty="0"/>
              <a:t>ц</a:t>
            </a:r>
            <a:r>
              <a:rPr lang="bg-BG" sz="3200" dirty="0" smtClean="0"/>
              <a:t>ия </a:t>
            </a:r>
            <a:r>
              <a:rPr lang="en-US" sz="3200" dirty="0" smtClean="0"/>
              <a:t>(Selection sort)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прост, но неефективен и нестабилен алгоритъм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сортирането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5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Сортиращ алгоритъм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Алгоритъм, който подрежда елементите на списък</a:t>
            </a:r>
            <a:endParaRPr lang="en-US" dirty="0"/>
          </a:p>
          <a:p>
            <a:pPr lvl="2"/>
            <a:r>
              <a:rPr lang="bg-BG" dirty="0" smtClean="0"/>
              <a:t>В ненамаляващ ред</a:t>
            </a:r>
            <a:endParaRPr lang="en-US" dirty="0"/>
          </a:p>
          <a:p>
            <a:pPr lvl="1"/>
            <a:r>
              <a:rPr lang="bg-BG" dirty="0" smtClean="0"/>
              <a:t>Елементите трябва да са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По-формално обяснение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en-US" dirty="0" smtClean="0"/>
              <a:t> </a:t>
            </a:r>
            <a:r>
              <a:rPr lang="bg-BG" dirty="0" smtClean="0"/>
              <a:t>е последователност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списък от елементи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Изходът</a:t>
            </a:r>
            <a:r>
              <a:rPr lang="en-US" dirty="0" smtClean="0"/>
              <a:t> </a:t>
            </a:r>
            <a:r>
              <a:rPr lang="bg-BG" dirty="0" smtClean="0"/>
              <a:t>е пренареждане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пермутация</a:t>
            </a:r>
            <a:r>
              <a:rPr lang="en-US" dirty="0" smtClean="0"/>
              <a:t> </a:t>
            </a:r>
            <a:r>
              <a:rPr lang="bg-BG" dirty="0" smtClean="0"/>
              <a:t>на елементи</a:t>
            </a:r>
            <a:endParaRPr lang="en-US" dirty="0"/>
          </a:p>
          <a:p>
            <a:pPr lvl="2"/>
            <a:r>
              <a:rPr lang="bg-BG" dirty="0" smtClean="0"/>
              <a:t>В ненамаляващ ред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Що е това алгоритъм за сортиране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4384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Ефективните алгоритми за сортиране са важни за</a:t>
            </a:r>
            <a:endParaRPr lang="en-US" dirty="0"/>
          </a:p>
          <a:p>
            <a:pPr lvl="1"/>
            <a:r>
              <a:rPr lang="bg-BG" dirty="0" smtClean="0"/>
              <a:t>Генериране на разбираеми за човека изходни данни</a:t>
            </a:r>
            <a:endParaRPr lang="en-US" dirty="0"/>
          </a:p>
          <a:p>
            <a:pPr lvl="1"/>
            <a:r>
              <a:rPr lang="bg-BG" noProof="1" smtClean="0"/>
              <a:t>Канонизирани данни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подсигуряване, че данните са подредени по специфичен начин</a:t>
            </a:r>
            <a:endParaRPr lang="en-US" dirty="0"/>
          </a:p>
          <a:p>
            <a:pPr lvl="1"/>
            <a:r>
              <a:rPr lang="bg-BG" dirty="0" smtClean="0"/>
              <a:t>В комбинация с други алгоритми</a:t>
            </a:r>
            <a:r>
              <a:rPr lang="en-US" dirty="0" smtClean="0"/>
              <a:t>, </a:t>
            </a:r>
            <a:r>
              <a:rPr lang="bg-BG" dirty="0" smtClean="0"/>
              <a:t>например двоично търсене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 smtClean="0"/>
              <a:t>Пример за сортиране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сортиране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57202"/>
              </p:ext>
            </p:extLst>
          </p:nvPr>
        </p:nvGraphicFramePr>
        <p:xfrm>
          <a:off x="1979612" y="56388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1012" y="5010912"/>
            <a:ext cx="321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Неподреден списък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78156"/>
              </p:ext>
            </p:extLst>
          </p:nvPr>
        </p:nvGraphicFramePr>
        <p:xfrm>
          <a:off x="7476964" y="56388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9812" y="5010912"/>
            <a:ext cx="284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Подреден списък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3157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8491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8439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3364" y="4974914"/>
            <a:ext cx="1447800" cy="340797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сортиране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Сортиращите алгоритми често са класифицирани според</a:t>
            </a:r>
            <a:endParaRPr lang="en-US" dirty="0"/>
          </a:p>
          <a:p>
            <a:pPr lvl="1"/>
            <a:r>
              <a:rPr lang="bg-BG" dirty="0" smtClean="0"/>
              <a:t>Изчислителната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сложност</a:t>
            </a:r>
            <a:r>
              <a:rPr lang="en-US" dirty="0" smtClean="0"/>
              <a:t> </a:t>
            </a:r>
            <a:r>
              <a:rPr lang="bg-BG" dirty="0" smtClean="0"/>
              <a:t>и обема на използваната памет</a:t>
            </a:r>
            <a:endParaRPr lang="en-US" dirty="0"/>
          </a:p>
          <a:p>
            <a:pPr lvl="2"/>
            <a:r>
              <a:rPr lang="bg-BG" dirty="0" smtClean="0"/>
              <a:t>Как се държат в най-лошия</a:t>
            </a:r>
            <a:r>
              <a:rPr lang="en-US" dirty="0" smtClean="0"/>
              <a:t>, </a:t>
            </a:r>
            <a:r>
              <a:rPr lang="bg-BG" dirty="0" smtClean="0"/>
              <a:t>обичаен и най-добрия случай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Рекурсивни </a:t>
            </a:r>
            <a:r>
              <a:rPr lang="en-US" dirty="0" smtClean="0"/>
              <a:t>/ </a:t>
            </a:r>
            <a:r>
              <a:rPr lang="bg-BG" dirty="0" smtClean="0"/>
              <a:t>нерекурсивни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Стабилност</a:t>
            </a:r>
            <a:r>
              <a:rPr lang="en-US" dirty="0" smtClean="0"/>
              <a:t> – </a:t>
            </a:r>
            <a:r>
              <a:rPr lang="bg-BG" dirty="0" smtClean="0"/>
              <a:t>стабилни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нестабилни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Базирано на сравнение</a:t>
            </a:r>
            <a:r>
              <a:rPr lang="en-US" dirty="0" smtClean="0"/>
              <a:t> </a:t>
            </a:r>
            <a:r>
              <a:rPr lang="bg-BG" dirty="0" smtClean="0"/>
              <a:t>сортиране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err="1" smtClean="0"/>
              <a:t>неизползващи</a:t>
            </a:r>
            <a:r>
              <a:rPr lang="bg-BG" dirty="0" smtClean="0"/>
              <a:t> сравнение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bg-BG" dirty="0"/>
              <a:t> </a:t>
            </a:r>
            <a:r>
              <a:rPr lang="bg-BG" dirty="0" smtClean="0"/>
              <a:t>за сортиране:</a:t>
            </a:r>
            <a:r>
              <a:rPr lang="en-US" dirty="0" smtClean="0"/>
              <a:t> </a:t>
            </a:r>
            <a:r>
              <a:rPr lang="bg-BG" dirty="0" smtClean="0"/>
              <a:t>вмъкване, замяна</a:t>
            </a:r>
            <a:r>
              <a:rPr lang="en-US" dirty="0" smtClean="0"/>
              <a:t> (</a:t>
            </a:r>
            <a:r>
              <a:rPr lang="bg-BG" dirty="0" smtClean="0"/>
              <a:t>метод на мехурчето и бързо сортиране</a:t>
            </a:r>
            <a:r>
              <a:rPr lang="en-US" dirty="0" smtClean="0"/>
              <a:t>), </a:t>
            </a:r>
            <a:r>
              <a:rPr lang="bg-BG" dirty="0" smtClean="0"/>
              <a:t>селекция</a:t>
            </a:r>
            <a:r>
              <a:rPr lang="en-US" dirty="0" smtClean="0"/>
              <a:t> (</a:t>
            </a:r>
            <a:r>
              <a:rPr lang="bg-BG" dirty="0" smtClean="0"/>
              <a:t>пирамидално сортиране</a:t>
            </a:r>
            <a:r>
              <a:rPr lang="en-US" dirty="0" smtClean="0"/>
              <a:t>), </a:t>
            </a:r>
            <a:r>
              <a:rPr lang="bg-BG" dirty="0" smtClean="0"/>
              <a:t>сливане</a:t>
            </a:r>
            <a:r>
              <a:rPr lang="en-US" dirty="0" smtClean="0"/>
              <a:t>, </a:t>
            </a:r>
            <a:r>
              <a:rPr lang="bg-BG" dirty="0" smtClean="0"/>
              <a:t>последователно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паралелно и т.н.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Класификация на алгоритмите за сортиране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Стабилни </a:t>
            </a:r>
            <a:r>
              <a:rPr lang="bg-BG" dirty="0" smtClean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Запазват подредбата на еднаквите елементи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Ако два елемента след сравнение са равни, редът им един спрямо друг се запазва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Нестабилни</a:t>
            </a:r>
            <a:r>
              <a:rPr lang="en-US" dirty="0" smtClean="0"/>
              <a:t> </a:t>
            </a:r>
            <a:r>
              <a:rPr lang="bg-BG" dirty="0" smtClean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Пренареждане на еднаквите елементи в непредсказуем ред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 smtClean="0"/>
              <a:t>Често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различни елементи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и същ ключ</a:t>
            </a:r>
            <a:r>
              <a:rPr lang="bg-BG" dirty="0" smtClean="0"/>
              <a:t>, използван за сравнение при сортиране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Стабилност на сортирането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58" y="1295400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Помощни методи при сортиране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608012" y="1589855"/>
            <a:ext cx="10667998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collection, int from, int to)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Размяна на елементите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DD5BDE-8739-465C-86E3-075447A32EFD}"/>
              </a:ext>
            </a:extLst>
          </p:cNvPr>
          <p:cNvSpPr/>
          <p:nvPr/>
        </p:nvSpPr>
        <p:spPr>
          <a:xfrm>
            <a:off x="608012" y="3657600"/>
            <a:ext cx="10667998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Less(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first.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08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hlinkClick r:id="rId2"/>
              </a:rPr>
              <a:t>Сортиране чрез пряка селекция (</a:t>
            </a:r>
            <a:r>
              <a:rPr lang="en-US" sz="3200" dirty="0" smtClean="0">
                <a:hlinkClick r:id="rId2"/>
              </a:rPr>
              <a:t>selection sort</a:t>
            </a:r>
            <a:r>
              <a:rPr lang="bg-BG" sz="3200" dirty="0" smtClean="0">
                <a:hlinkClick r:id="rId2"/>
              </a:rPr>
              <a:t>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прост, но неефективен алгоритъм</a:t>
            </a:r>
            <a:r>
              <a:rPr lang="en-US" sz="3200" dirty="0" smtClean="0"/>
              <a:t> (</a:t>
            </a:r>
            <a:r>
              <a:rPr lang="bg-BG" sz="3200" dirty="0" smtClean="0">
                <a:hlinkClick r:id="rId3"/>
              </a:rPr>
              <a:t>онагледяване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bg-BG" sz="3000" dirty="0" smtClean="0"/>
              <a:t>Размяна на първия с минималния от елементите отдясно, после втория, третия и т.н.</a:t>
            </a:r>
            <a:endParaRPr lang="en-US" sz="3000" dirty="0"/>
          </a:p>
          <a:p>
            <a:pPr lvl="1" indent="-231606">
              <a:buClr>
                <a:srgbClr val="F0A22E"/>
              </a:buClr>
            </a:pPr>
            <a:r>
              <a:rPr lang="bg-BG" sz="2800" dirty="0"/>
              <a:t>П</a:t>
            </a:r>
            <a:r>
              <a:rPr lang="bg-BG" sz="2800" dirty="0" smtClean="0"/>
              <a:t>амет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2800" dirty="0">
              <a:solidFill>
                <a:prstClr val="white"/>
              </a:solidFill>
            </a:endParaRPr>
          </a:p>
          <a:p>
            <a:pPr lvl="1" indent="-231606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Стабилност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Не</a:t>
            </a:r>
            <a:endParaRPr lang="en-US" sz="2800" dirty="0">
              <a:solidFill>
                <a:prstClr val="white"/>
              </a:solidFill>
            </a:endParaRPr>
          </a:p>
          <a:p>
            <a:pPr lvl="1" indent="-231606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Метод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Селекция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чрез пряка селекция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Пример за сортиране чрез пряка селекция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6473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6435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488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FF35E3A-988C-407C-8ADE-A0B6F18D047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8FCFC-4E7A-465A-A19E-9AE3D7613FA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0EAA548-21EC-489B-89C0-3B7356DED3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770</Words>
  <Application>Microsoft Office PowerPoint</Application>
  <PresentationFormat>Custom</PresentationFormat>
  <Paragraphs>199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Въведение в сортирането, сортиране чрез пряка селекция</vt:lpstr>
      <vt:lpstr>Съдържание</vt:lpstr>
      <vt:lpstr>Що е това алгоритъм за сортиране?</vt:lpstr>
      <vt:lpstr>Пример за сортиране</vt:lpstr>
      <vt:lpstr>Класификация на алгоритмите за сортиране</vt:lpstr>
      <vt:lpstr>Стабилност на сортирането</vt:lpstr>
      <vt:lpstr>Помощни методи при сортиране</vt:lpstr>
      <vt:lpstr>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Пример за сортиране чрез пряка селекция</vt:lpstr>
      <vt:lpstr>Сортиране чрез пряка селекция: защо е нестабилен?</vt:lpstr>
      <vt:lpstr>Код за сортиране чрез пряка селекция</vt:lpstr>
      <vt:lpstr>Сравнение на сортиращите алгоритми</vt:lpstr>
      <vt:lpstr>Обобщение</vt:lpstr>
      <vt:lpstr>Въведение в сортирането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2018-05-27T00:14:38Z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