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5"/>
    <p:sldMasterId id="2147483673" r:id="rId6"/>
    <p:sldMasterId id="2147483679" r:id="rId7"/>
  </p:sldMasterIdLst>
  <p:notesMasterIdLst>
    <p:notesMasterId r:id="rId53"/>
  </p:notesMasterIdLst>
  <p:handoutMasterIdLst>
    <p:handoutMasterId r:id="rId54"/>
  </p:handoutMasterIdLst>
  <p:sldIdLst>
    <p:sldId id="673" r:id="rId8"/>
    <p:sldId id="669" r:id="rId9"/>
    <p:sldId id="619" r:id="rId10"/>
    <p:sldId id="618" r:id="rId11"/>
    <p:sldId id="623" r:id="rId12"/>
    <p:sldId id="624" r:id="rId13"/>
    <p:sldId id="625" r:id="rId14"/>
    <p:sldId id="626" r:id="rId15"/>
    <p:sldId id="627" r:id="rId16"/>
    <p:sldId id="628" r:id="rId17"/>
    <p:sldId id="629" r:id="rId18"/>
    <p:sldId id="630" r:id="rId19"/>
    <p:sldId id="631" r:id="rId20"/>
    <p:sldId id="632" r:id="rId21"/>
    <p:sldId id="633" r:id="rId22"/>
    <p:sldId id="634" r:id="rId23"/>
    <p:sldId id="635" r:id="rId24"/>
    <p:sldId id="636" r:id="rId25"/>
    <p:sldId id="638" r:id="rId26"/>
    <p:sldId id="639" r:id="rId27"/>
    <p:sldId id="640" r:id="rId28"/>
    <p:sldId id="641" r:id="rId29"/>
    <p:sldId id="642" r:id="rId30"/>
    <p:sldId id="643" r:id="rId31"/>
    <p:sldId id="646" r:id="rId32"/>
    <p:sldId id="647" r:id="rId33"/>
    <p:sldId id="648" r:id="rId34"/>
    <p:sldId id="649" r:id="rId35"/>
    <p:sldId id="650" r:id="rId36"/>
    <p:sldId id="653" r:id="rId37"/>
    <p:sldId id="654" r:id="rId38"/>
    <p:sldId id="655" r:id="rId39"/>
    <p:sldId id="656" r:id="rId40"/>
    <p:sldId id="659" r:id="rId41"/>
    <p:sldId id="660" r:id="rId42"/>
    <p:sldId id="661" r:id="rId43"/>
    <p:sldId id="664" r:id="rId44"/>
    <p:sldId id="665" r:id="rId45"/>
    <p:sldId id="667" r:id="rId46"/>
    <p:sldId id="620" r:id="rId47"/>
    <p:sldId id="583" r:id="rId48"/>
    <p:sldId id="621" r:id="rId49"/>
    <p:sldId id="436" r:id="rId50"/>
    <p:sldId id="671" r:id="rId51"/>
    <p:sldId id="672" r:id="rId52"/>
  </p:sldIdLst>
  <p:sldSz cx="12188825" cy="6858000"/>
  <p:notesSz cx="6858000" cy="9144000"/>
  <p:defaultTextStyle>
    <a:defPPr>
      <a:defRPr lang="en-US"/>
    </a:defPPr>
    <a:lvl1pPr marL="0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1pPr>
    <a:lvl2pPr marL="609422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2pPr>
    <a:lvl3pPr marL="1218845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3pPr>
    <a:lvl4pPr marL="1828267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4pPr>
    <a:lvl5pPr marL="2437688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5pPr>
    <a:lvl6pPr marL="3047111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6pPr>
    <a:lvl7pPr marL="3656533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7pPr>
    <a:lvl8pPr marL="4265955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8pPr>
    <a:lvl9pPr marL="4875378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693E00-1F91-4E2D-9036-0A5E8B9E8DBC}">
          <p14:sldIdLst>
            <p14:sldId id="673"/>
            <p14:sldId id="669"/>
          </p14:sldIdLst>
        </p14:section>
        <p14:section name="Метод на мехурчето" id="{D5903104-4C7D-4DE4-88E7-57F3BE08C51F}">
          <p14:sldIdLst>
            <p14:sldId id="619"/>
            <p14:sldId id="618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8"/>
            <p14:sldId id="639"/>
            <p14:sldId id="640"/>
            <p14:sldId id="641"/>
            <p14:sldId id="642"/>
            <p14:sldId id="643"/>
            <p14:sldId id="646"/>
            <p14:sldId id="647"/>
            <p14:sldId id="648"/>
            <p14:sldId id="649"/>
            <p14:sldId id="650"/>
            <p14:sldId id="653"/>
            <p14:sldId id="654"/>
            <p14:sldId id="655"/>
            <p14:sldId id="656"/>
            <p14:sldId id="659"/>
            <p14:sldId id="660"/>
            <p14:sldId id="661"/>
            <p14:sldId id="664"/>
            <p14:sldId id="665"/>
            <p14:sldId id="667"/>
            <p14:sldId id="620"/>
            <p14:sldId id="583"/>
            <p14:sldId id="621"/>
          </p14:sldIdLst>
        </p14:section>
        <p14:section name="Заключение" id="{4BF49AFF-9EC6-427A-9F8E-A964CAD38ABD}">
          <p14:sldIdLst>
            <p14:sldId id="436"/>
            <p14:sldId id="671"/>
            <p14:sldId id="6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6161"/>
    <a:srgbClr val="F0A22E"/>
    <a:srgbClr val="FF8B8B"/>
    <a:srgbClr val="FF3737"/>
    <a:srgbClr val="FF5B5B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68" autoAdjust="0"/>
    <p:restoredTop sz="94145" autoAdjust="0"/>
  </p:normalViewPr>
  <p:slideViewPr>
    <p:cSldViewPr>
      <p:cViewPr varScale="1">
        <p:scale>
          <a:sx n="49" d="100"/>
          <a:sy n="49" d="100"/>
        </p:scale>
        <p:origin x="331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509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47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commentAuthors" Target="commentAuthor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99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780" indent="0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08" indent="0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687" indent="0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467" indent="0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111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533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955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378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2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8060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26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55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574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4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2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3" y="4164084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3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3" y="5011672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3" y="5394606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3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3186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8557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594476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4950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4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5" y="6525003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3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2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6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52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4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5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9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6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1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6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9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97824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96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417541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43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6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5" y="6525003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3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5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4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9048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63" indent="-304763" algn="l" defTabSz="121904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indent="-231618" algn="l" defTabSz="121904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indent="-231618" algn="l" defTabSz="121904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048" indent="-231618" algn="l" defTabSz="121904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810" indent="-231618" algn="l" defTabSz="121904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571" indent="-231618" algn="l" defTabSz="1219048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34" indent="-231618" algn="l" defTabSz="1219048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094" indent="-231618" algn="l" defTabSz="1219048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857" indent="-231618" algn="l" defTabSz="1219048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4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8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7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1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987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3418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987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794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go.net/en/sorting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27.png"/><Relationship Id="rId9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27.png"/><Relationship Id="rId9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hyperlink" Target="https://en.wikipedia.org/wiki/Selection_sort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hyperlink" Target="https://en.wikipedia.org/wiki/Insertion_sort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hyperlink" Target="https://en.wikipedia.org/wiki/Selection_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nsertion_sort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043827" cy="2524722"/>
            <a:chOff x="745783" y="3624633"/>
            <a:chExt cx="5043827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F5A4366-F5D6-4393-BD7A-141ED3660C17}"/>
              </a:ext>
            </a:extLst>
          </p:cNvPr>
          <p:cNvSpPr txBox="1"/>
          <p:nvPr/>
        </p:nvSpPr>
        <p:spPr>
          <a:xfrm rot="1187795">
            <a:off x="4559747" y="3643005"/>
            <a:ext cx="25653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Увод в </a:t>
            </a:r>
            <a:r>
              <a:rPr lang="bg-BG" sz="20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алгоритмите</a:t>
            </a:r>
            <a:endParaRPr lang="en-US" sz="20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sp>
        <p:nvSpPr>
          <p:cNvPr id="15" name="Title 4"/>
          <p:cNvSpPr>
            <a:spLocks noGrp="1"/>
          </p:cNvSpPr>
          <p:nvPr>
            <p:ph type="ctrTitle"/>
          </p:nvPr>
        </p:nvSpPr>
        <p:spPr>
          <a:xfrm>
            <a:off x="2665412" y="662936"/>
            <a:ext cx="8778542" cy="1815850"/>
          </a:xfrm>
        </p:spPr>
        <p:txBody>
          <a:bodyPr>
            <a:normAutofit/>
          </a:bodyPr>
          <a:lstStyle/>
          <a:p>
            <a:r>
              <a:rPr lang="bg-BG" dirty="0" smtClean="0"/>
              <a:t>Сортиране чрез вмъкване и по метода на мехурчето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80C6385-68FB-4CC5-92CC-7E17E50279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036" y="3550645"/>
            <a:ext cx="2916310" cy="262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6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93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8089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9330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6297140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88376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9814606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91965719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9640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242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444066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7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3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751368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66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084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044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0993234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52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712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476640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65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61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2776000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64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24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3905370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75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71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794827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79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5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0308125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Метод на мехурчето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Сортиране </a:t>
            </a:r>
            <a:r>
              <a:rPr lang="bg-BG" dirty="0" smtClean="0"/>
              <a:t>чрез вмъкване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Сравнение на алгоритмите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8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70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697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57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37611192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3174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09201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34313807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7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3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456233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177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137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5374986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64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24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7802775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79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5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96164271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2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7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3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162948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65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25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668692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7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3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9800705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939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899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1716923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Сортиране чрез метода на мехурчето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 smtClean="0">
                <a:hlinkClick r:id="rId3"/>
              </a:rPr>
              <a:t>Метод на мехурчето (</a:t>
            </a:r>
            <a:r>
              <a:rPr lang="en-US" sz="3200" dirty="0" smtClean="0">
                <a:hlinkClick r:id="rId3"/>
              </a:rPr>
              <a:t>bubble sort)</a:t>
            </a:r>
            <a:r>
              <a:rPr lang="en-US" sz="3200" dirty="0" smtClean="0"/>
              <a:t> </a:t>
            </a:r>
            <a:r>
              <a:rPr lang="en-US" sz="3200" dirty="0"/>
              <a:t>– </a:t>
            </a:r>
            <a:r>
              <a:rPr lang="bg-BG" sz="3200" dirty="0" smtClean="0"/>
              <a:t>прост, но неефективен алгоритъм</a:t>
            </a:r>
            <a:r>
              <a:rPr lang="en-US" sz="3200" dirty="0" smtClean="0"/>
              <a:t> (</a:t>
            </a:r>
            <a:r>
              <a:rPr lang="bg-BG" sz="3200" dirty="0" smtClean="0">
                <a:hlinkClick r:id="rId4"/>
              </a:rPr>
              <a:t>онагледяване</a:t>
            </a:r>
            <a:r>
              <a:rPr lang="en-US" sz="3200" dirty="0" smtClean="0"/>
              <a:t>)</a:t>
            </a:r>
            <a:endParaRPr lang="en-US" sz="3200" dirty="0"/>
          </a:p>
          <a:p>
            <a:pPr lvl="1"/>
            <a:r>
              <a:rPr lang="bg-BG" sz="3000" dirty="0" smtClean="0"/>
              <a:t>Размяна на съседни елементи, които не са подредени, до пълно сортиране</a:t>
            </a:r>
            <a:endParaRPr lang="en-US" sz="3000" dirty="0"/>
          </a:p>
          <a:p>
            <a:pPr lvl="1"/>
            <a:r>
              <a:rPr lang="bg-BG" sz="3000" dirty="0" smtClean="0"/>
              <a:t>Памет</a:t>
            </a:r>
            <a:r>
              <a:rPr lang="en-US" sz="3000" dirty="0" smtClean="0"/>
              <a:t>: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O(1)</a:t>
            </a:r>
          </a:p>
          <a:p>
            <a:pPr lvl="1">
              <a:buClr>
                <a:srgbClr val="F0A22E"/>
              </a:buClr>
            </a:pPr>
            <a:r>
              <a:rPr lang="bg-BG" sz="2800" dirty="0" smtClean="0">
                <a:solidFill>
                  <a:prstClr val="white"/>
                </a:solidFill>
              </a:rPr>
              <a:t>Стабилен</a:t>
            </a:r>
            <a:r>
              <a:rPr lang="en-US" sz="2800" dirty="0" smtClean="0">
                <a:solidFill>
                  <a:prstClr val="white"/>
                </a:solidFill>
              </a:rPr>
              <a:t>: </a:t>
            </a:r>
            <a:r>
              <a:rPr lang="bg-BG" sz="2800" dirty="0" smtClean="0">
                <a:solidFill>
                  <a:prstClr val="white"/>
                </a:solidFill>
              </a:rPr>
              <a:t>Да</a:t>
            </a:r>
            <a:endParaRPr lang="en-US" sz="2800" dirty="0">
              <a:solidFill>
                <a:prstClr val="white"/>
              </a:solidFill>
            </a:endParaRPr>
          </a:p>
          <a:p>
            <a:pPr lvl="1">
              <a:buClr>
                <a:srgbClr val="F0A22E"/>
              </a:buClr>
            </a:pPr>
            <a:r>
              <a:rPr lang="bg-BG" sz="2800" dirty="0" smtClean="0">
                <a:solidFill>
                  <a:prstClr val="white"/>
                </a:solidFill>
              </a:rPr>
              <a:t>Метод</a:t>
            </a:r>
            <a:r>
              <a:rPr lang="en-US" sz="2800" dirty="0" smtClean="0">
                <a:solidFill>
                  <a:prstClr val="white"/>
                </a:solidFill>
              </a:rPr>
              <a:t>: </a:t>
            </a:r>
            <a:r>
              <a:rPr lang="bg-BG" sz="2800" dirty="0" smtClean="0">
                <a:solidFill>
                  <a:prstClr val="white"/>
                </a:solidFill>
              </a:rPr>
              <a:t>Размяна</a:t>
            </a:r>
            <a:endParaRPr lang="en-US" sz="2800" dirty="0">
              <a:solidFill>
                <a:prstClr val="white"/>
              </a:solidFill>
            </a:endParaRPr>
          </a:p>
          <a:p>
            <a:pPr lvl="1"/>
            <a:endParaRPr lang="en-US" sz="3000" dirty="0"/>
          </a:p>
          <a:p>
            <a:pPr marL="377887" lvl="1" indent="0">
              <a:buFont typeface="Wingdings" panose="05000000000000000000" pitchFamily="2" charset="2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422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79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5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6124585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7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3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9525450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65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25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7151861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9033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993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897500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63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8272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8232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76406099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63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697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57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3799386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63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65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25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79886388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80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79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5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71662103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80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7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3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7455923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24" y="2973324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80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370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4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362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6035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4152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 на </a:t>
            </a:r>
            <a:r>
              <a:rPr lang="bg-BG" dirty="0" smtClean="0"/>
              <a:t>сортиращите </a:t>
            </a:r>
            <a:r>
              <a:rPr lang="bg-BG" dirty="0"/>
              <a:t>алгоритми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842456"/>
              </p:ext>
            </p:extLst>
          </p:nvPr>
        </p:nvGraphicFramePr>
        <p:xfrm>
          <a:off x="433200" y="1219200"/>
          <a:ext cx="11274297" cy="2286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14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814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98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098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82200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Име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Най-добре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Средно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Най-зле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Памет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Стабилен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Метод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095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hlinkClick r:id="rId2"/>
                        </a:rPr>
                        <a:t>SelectionSort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 smtClean="0">
                          <a:solidFill>
                            <a:schemeClr val="tx1"/>
                          </a:solidFill>
                        </a:rPr>
                        <a:t>Не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 smtClean="0">
                          <a:solidFill>
                            <a:schemeClr val="tx1"/>
                          </a:solidFill>
                        </a:rPr>
                        <a:t>Селекция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095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hlinkClick r:id="rId3"/>
                        </a:rPr>
                        <a:t>BubbleSort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 smtClean="0">
                          <a:solidFill>
                            <a:schemeClr val="tx1"/>
                          </a:solidFill>
                        </a:rPr>
                        <a:t>Да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 smtClean="0">
                          <a:solidFill>
                            <a:schemeClr val="tx1"/>
                          </a:solidFill>
                        </a:rPr>
                        <a:t>Размяна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4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 smtClean="0">
                <a:hlinkClick r:id="rId2"/>
              </a:rPr>
              <a:t>Сортиране чрез вмъкване (</a:t>
            </a:r>
            <a:r>
              <a:rPr lang="en-US" sz="3200" dirty="0" smtClean="0">
                <a:hlinkClick r:id="rId2"/>
              </a:rPr>
              <a:t>insertion sort)</a:t>
            </a:r>
            <a:r>
              <a:rPr lang="en-US" sz="3200" dirty="0" smtClean="0"/>
              <a:t> </a:t>
            </a:r>
            <a:r>
              <a:rPr lang="en-US" sz="3200" dirty="0"/>
              <a:t>– </a:t>
            </a:r>
            <a:r>
              <a:rPr lang="bg-BG" sz="3200" dirty="0" smtClean="0"/>
              <a:t>прост, но неефективен алгоритъм</a:t>
            </a:r>
            <a:r>
              <a:rPr lang="en-US" sz="3200" dirty="0" smtClean="0"/>
              <a:t> (</a:t>
            </a:r>
            <a:r>
              <a:rPr lang="bg-BG" sz="3200" dirty="0" smtClean="0">
                <a:hlinkClick r:id="rId3"/>
              </a:rPr>
              <a:t>онагледяване</a:t>
            </a:r>
            <a:r>
              <a:rPr lang="en-US" sz="3200" dirty="0" smtClean="0"/>
              <a:t>)</a:t>
            </a:r>
            <a:endParaRPr lang="en-US" sz="3200" dirty="0"/>
          </a:p>
          <a:p>
            <a:pPr lvl="1"/>
            <a:r>
              <a:rPr lang="bg-BG" sz="3000" dirty="0" smtClean="0"/>
              <a:t>Преместване на първия несортиран елемент  наляво на мястото му</a:t>
            </a:r>
            <a:endParaRPr lang="en-US" sz="3000" dirty="0"/>
          </a:p>
          <a:p>
            <a:pPr lvl="1"/>
            <a:r>
              <a:rPr lang="bg-BG" sz="3000" dirty="0" smtClean="0"/>
              <a:t>Памет</a:t>
            </a:r>
            <a:r>
              <a:rPr lang="en-US" sz="3000" dirty="0" smtClean="0"/>
              <a:t>: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O(1)</a:t>
            </a:r>
          </a:p>
          <a:p>
            <a:pPr lvl="1">
              <a:buClr>
                <a:srgbClr val="F0A22E"/>
              </a:buClr>
            </a:pPr>
            <a:r>
              <a:rPr lang="bg-BG" sz="2800" dirty="0" smtClean="0">
                <a:solidFill>
                  <a:prstClr val="white"/>
                </a:solidFill>
              </a:rPr>
              <a:t>Стабилен</a:t>
            </a:r>
            <a:r>
              <a:rPr lang="en-US" sz="2800" dirty="0" smtClean="0">
                <a:solidFill>
                  <a:prstClr val="white"/>
                </a:solidFill>
              </a:rPr>
              <a:t>: </a:t>
            </a:r>
            <a:r>
              <a:rPr lang="bg-BG" sz="2800" dirty="0" smtClean="0">
                <a:solidFill>
                  <a:prstClr val="white"/>
                </a:solidFill>
              </a:rPr>
              <a:t>Да</a:t>
            </a:r>
            <a:endParaRPr lang="en-US" sz="2800" dirty="0">
              <a:solidFill>
                <a:prstClr val="white"/>
              </a:solidFill>
            </a:endParaRPr>
          </a:p>
          <a:p>
            <a:pPr lvl="1">
              <a:buClr>
                <a:srgbClr val="F0A22E"/>
              </a:buClr>
            </a:pPr>
            <a:r>
              <a:rPr lang="bg-BG" sz="2800" dirty="0" smtClean="0">
                <a:solidFill>
                  <a:prstClr val="white"/>
                </a:solidFill>
              </a:rPr>
              <a:t>Метод</a:t>
            </a:r>
            <a:r>
              <a:rPr lang="en-US" sz="2800" dirty="0" smtClean="0">
                <a:solidFill>
                  <a:prstClr val="white"/>
                </a:solidFill>
              </a:rPr>
              <a:t>: </a:t>
            </a:r>
            <a:r>
              <a:rPr lang="bg-BG" sz="2800" dirty="0" smtClean="0">
                <a:solidFill>
                  <a:prstClr val="white"/>
                </a:solidFill>
              </a:rPr>
              <a:t>Вмъкване</a:t>
            </a:r>
            <a:endParaRPr lang="en-US" sz="2800" dirty="0">
              <a:solidFill>
                <a:prstClr val="white"/>
              </a:solidFill>
            </a:endParaRPr>
          </a:p>
          <a:p>
            <a:pPr lvl="1"/>
            <a:endParaRPr lang="en-US" sz="3000" dirty="0"/>
          </a:p>
          <a:p>
            <a:pPr marL="377887" lvl="1" indent="0">
              <a:buFont typeface="Wingdings" panose="05000000000000000000" pitchFamily="2" charset="2"/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Сортиране чрез вмъкване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 на </a:t>
            </a:r>
            <a:r>
              <a:rPr lang="bg-BG" dirty="0" smtClean="0"/>
              <a:t>сортиращите </a:t>
            </a:r>
            <a:r>
              <a:rPr lang="bg-BG" dirty="0"/>
              <a:t>алгоритми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437744"/>
              </p:ext>
            </p:extLst>
          </p:nvPr>
        </p:nvGraphicFramePr>
        <p:xfrm>
          <a:off x="433200" y="1219200"/>
          <a:ext cx="11274297" cy="2957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14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814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98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098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82200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Име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Най-добре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Средно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Най-зле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Памет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Стабилен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Метод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095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hlinkClick r:id="rId2"/>
                        </a:rPr>
                        <a:t>SelectionSort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 smtClean="0">
                          <a:solidFill>
                            <a:schemeClr val="tx1"/>
                          </a:solidFill>
                        </a:rPr>
                        <a:t>Не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 smtClean="0">
                          <a:solidFill>
                            <a:schemeClr val="tx1"/>
                          </a:solidFill>
                        </a:rPr>
                        <a:t>Селекция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095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hlinkClick r:id="rId3"/>
                        </a:rPr>
                        <a:t>BubbleSort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 smtClean="0">
                          <a:solidFill>
                            <a:schemeClr val="tx1"/>
                          </a:solidFill>
                        </a:rPr>
                        <a:t>Да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 smtClean="0">
                          <a:solidFill>
                            <a:schemeClr val="tx1"/>
                          </a:solidFill>
                        </a:rPr>
                        <a:t>Размяна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67095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>
                          <a:hlinkClick r:id="rId4"/>
                        </a:rPr>
                        <a:t>InsertionSort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 smtClean="0">
                          <a:solidFill>
                            <a:schemeClr val="tx1"/>
                          </a:solidFill>
                        </a:rPr>
                        <a:t>Да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noProof="1" smtClean="0">
                          <a:solidFill>
                            <a:schemeClr val="tx1"/>
                          </a:solidFill>
                        </a:rPr>
                        <a:t>Вмъкване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49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8562" y="1676401"/>
            <a:ext cx="2680606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4" y="1151122"/>
            <a:ext cx="8342398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Метод на мехурчето</a:t>
            </a:r>
            <a:r>
              <a:rPr lang="en-US" sz="3200" dirty="0" smtClean="0"/>
              <a:t>: 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Прост, но неефективен алгоритъм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Стабилен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Метод: размяна на елементи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Сортиране чрез вмъкване</a:t>
            </a:r>
            <a:r>
              <a:rPr lang="en-US" sz="3200" dirty="0" smtClean="0"/>
              <a:t>: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Прост, но неефективен алгоритъм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Стабилен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Метод: </a:t>
            </a:r>
            <a:r>
              <a:rPr lang="bg-BG" sz="3000" dirty="0" smtClean="0"/>
              <a:t>вмъкване на </a:t>
            </a:r>
            <a:r>
              <a:rPr lang="bg-BG" sz="3000" dirty="0"/>
              <a:t>елементи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5240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23173" cy="1110780"/>
          </a:xfrm>
        </p:spPr>
        <p:txBody>
          <a:bodyPr/>
          <a:lstStyle/>
          <a:p>
            <a:r>
              <a:rPr lang="bg-BG" dirty="0" smtClean="0"/>
              <a:t>Сортиране чрез вмъкване и с метод на мехурчето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4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30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4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9414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0655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3300102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93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4007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5249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3110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52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87625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6752939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7757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899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03044729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метода на мехурчето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34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6817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805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846575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System.Storyboarding.WindowsDesktop.Keyboard" Revision="1" Stencil="System.Storyboarding.WindowsDesktop" StencilVersion="0.1"/>
</Control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2FF35E3A-988C-407C-8ADE-A0B6F18D047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98FCFC-4E7A-465A-A19E-9AE3D7613FA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0EAA548-21EC-489B-89C0-3B7356DED36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601</Words>
  <Application>Microsoft Office PowerPoint</Application>
  <PresentationFormat>Custom</PresentationFormat>
  <Paragraphs>247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2_SoftUni 16x9</vt:lpstr>
      <vt:lpstr>Сортиране чрез вмъкване и по метода на мехурчето</vt:lpstr>
      <vt:lpstr>Съдържание</vt:lpstr>
      <vt:lpstr>Сортиране чрез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Пример за метода на мехурчето</vt:lpstr>
      <vt:lpstr>Сравнение на сортиращите алгоритми</vt:lpstr>
      <vt:lpstr>Сортиране чрез вмъкване</vt:lpstr>
      <vt:lpstr>Сравнение на сортиращите алгоритми</vt:lpstr>
      <vt:lpstr>Обобщение</vt:lpstr>
      <vt:lpstr>Сортиране чрез вмъкване и с метод на мехурчето</vt:lpstr>
      <vt:lpstr>Лиценз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and Searching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Course Instances - https://softuni.bg/opencourses/algorithms</dc:description>
  <cp:lastModifiedBy/>
  <cp:revision>1</cp:revision>
  <dcterms:created xsi:type="dcterms:W3CDTF">2014-01-02T17:00:34Z</dcterms:created>
  <dcterms:modified xsi:type="dcterms:W3CDTF">2018-05-27T17:08:00Z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