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  <p:sldMasterId id="2147483673" r:id="rId6"/>
  </p:sldMasterIdLst>
  <p:notesMasterIdLst>
    <p:notesMasterId r:id="rId20"/>
  </p:notesMasterIdLst>
  <p:handoutMasterIdLst>
    <p:handoutMasterId r:id="rId21"/>
  </p:handoutMasterIdLst>
  <p:sldIdLst>
    <p:sldId id="598" r:id="rId7"/>
    <p:sldId id="599" r:id="rId8"/>
    <p:sldId id="574" r:id="rId9"/>
    <p:sldId id="575" r:id="rId10"/>
    <p:sldId id="587" r:id="rId11"/>
    <p:sldId id="588" r:id="rId12"/>
    <p:sldId id="584" r:id="rId13"/>
    <p:sldId id="593" r:id="rId14"/>
    <p:sldId id="594" r:id="rId15"/>
    <p:sldId id="595" r:id="rId16"/>
    <p:sldId id="436" r:id="rId17"/>
    <p:sldId id="596" r:id="rId18"/>
    <p:sldId id="597" r:id="rId19"/>
  </p:sldIdLst>
  <p:sldSz cx="12188825" cy="6858000"/>
  <p:notesSz cx="6858000" cy="9144000"/>
  <p:defaultTextStyle>
    <a:defPPr>
      <a:defRPr lang="en-US"/>
    </a:defPPr>
    <a:lvl1pPr marL="0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598"/>
            <p14:sldId id="599"/>
          </p14:sldIdLst>
        </p14:section>
        <p14:section name="Разбъркване" id="{D884B062-21BA-408A-85D1-88D15D1FD3DC}">
          <p14:sldIdLst>
            <p14:sldId id="574"/>
            <p14:sldId id="575"/>
          </p14:sldIdLst>
        </p14:section>
        <p14:section name="По-сложни алгоритми за сортиране" id="{1273E4B3-1073-4EBB-BB4D-BAF8AF072FAA}">
          <p14:sldIdLst>
            <p14:sldId id="587"/>
            <p14:sldId id="588"/>
            <p14:sldId id="584"/>
            <p14:sldId id="593"/>
            <p14:sldId id="594"/>
            <p14:sldId id="595"/>
          </p14:sldIdLst>
        </p14:section>
        <p14:section name="Заключение" id="{4BF49AFF-9EC6-427A-9F8E-A964CAD38ABD}">
          <p14:sldIdLst>
            <p14:sldId id="436"/>
            <p14:sldId id="59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0F5FA"/>
    <a:srgbClr val="FFFF00"/>
    <a:srgbClr val="FF6161"/>
    <a:srgbClr val="F0A22E"/>
    <a:srgbClr val="FF3737"/>
    <a:srgbClr val="FF5B5B"/>
    <a:srgbClr val="FFF0D9"/>
    <a:srgbClr val="FFA72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145" autoAdjust="0"/>
  </p:normalViewPr>
  <p:slideViewPr>
    <p:cSldViewPr>
      <p:cViewPr varScale="1">
        <p:scale>
          <a:sx n="100" d="100"/>
          <a:sy n="100" d="100"/>
        </p:scale>
        <p:origin x="48" y="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50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7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780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08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68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46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730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2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164084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3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11672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394606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2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69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1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0550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59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5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4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904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63" indent="-304763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48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10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3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9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57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76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4.sv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Relationship Id="rId9" Type="http://schemas.openxmlformats.org/officeDocument/2006/relationships/hyperlink" Target="https://www.toptal.com/developers/sorting-algorith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a/193400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/>
          </a:bodyPr>
          <a:lstStyle/>
          <a:p>
            <a:r>
              <a:rPr lang="bg-BG" dirty="0"/>
              <a:t>Други алгоритми</a:t>
            </a:r>
            <a:br>
              <a:rPr lang="bg-BG" dirty="0"/>
            </a:br>
            <a:r>
              <a:rPr lang="bg-BG" dirty="0"/>
              <a:t>за сортиране</a:t>
            </a:r>
            <a:endParaRPr lang="en-US" dirty="0"/>
          </a:p>
        </p:txBody>
      </p:sp>
      <p:pic>
        <p:nvPicPr>
          <p:cNvPr id="18" name="Graphic 15" descr="Arrow: Clockwise curve">
            <a:extLst>
              <a:ext uri="{FF2B5EF4-FFF2-40B4-BE49-F238E27FC236}">
                <a16:creationId xmlns:a16="http://schemas.microsoft.com/office/drawing/2014/main" id="{2CEB68D2-0B69-47BE-B57B-ECED90269D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9505502" y="2110133"/>
            <a:ext cx="1425827" cy="3120770"/>
          </a:xfrm>
          <a:prstGeom prst="rect">
            <a:avLst/>
          </a:prstGeom>
        </p:spPr>
      </p:pic>
      <p:pic>
        <p:nvPicPr>
          <p:cNvPr id="19" name="Graphic 14" descr="Arrow: Clockwise curve">
            <a:extLst>
              <a:ext uri="{FF2B5EF4-FFF2-40B4-BE49-F238E27FC236}">
                <a16:creationId xmlns:a16="http://schemas.microsoft.com/office/drawing/2014/main" id="{363B6FE1-7DD2-4C43-A4BD-69902BFADC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8B8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9294532" y="3012620"/>
            <a:ext cx="1147186" cy="2038054"/>
          </a:xfrm>
          <a:prstGeom prst="rect">
            <a:avLst/>
          </a:prstGeom>
        </p:spPr>
      </p:pic>
      <p:pic>
        <p:nvPicPr>
          <p:cNvPr id="20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9568" y="3595267"/>
            <a:ext cx="2806662" cy="28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сортиращи алгоритми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2648"/>
              </p:ext>
            </p:extLst>
          </p:nvPr>
        </p:nvGraphicFramePr>
        <p:xfrm>
          <a:off x="433200" y="1202728"/>
          <a:ext cx="11274297" cy="542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Вмъкване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Зависи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Разделяне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Сливане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Късмет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680D088-D3DA-4D15-BB49-8F4D2CCFA9B3}"/>
              </a:ext>
            </a:extLst>
          </p:cNvPr>
          <p:cNvSpPr/>
          <p:nvPr/>
        </p:nvSpPr>
        <p:spPr>
          <a:xfrm>
            <a:off x="9291305" y="334121"/>
            <a:ext cx="228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hlinkClick r:id="rId9"/>
              </a:rPr>
              <a:t>онагледяване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73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570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Бавни алгоритми за сортиране</a:t>
            </a:r>
            <a:r>
              <a:rPr lang="en-US" sz="32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Чрез пряка селекция, метод на мехурчето, сортиране чрез вмъкване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Бързи алгоритми за сортиране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 сортиране</a:t>
            </a:r>
            <a:r>
              <a:rPr lang="en-US" sz="3000" dirty="0"/>
              <a:t>, </a:t>
            </a:r>
            <a:r>
              <a:rPr lang="bg-BG" sz="3000" dirty="0"/>
              <a:t>сортиране чрез сливане и т.н.</a:t>
            </a:r>
          </a:p>
          <a:p>
            <a:pPr>
              <a:lnSpc>
                <a:spcPct val="100000"/>
              </a:lnSpc>
            </a:pPr>
            <a:r>
              <a:rPr lang="bg-BG" dirty="0"/>
              <a:t>Как да изберем най-удачния метод за сортиране</a:t>
            </a:r>
            <a:r>
              <a:rPr lang="en-US" dirty="0"/>
              <a:t>? 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http://stackoverflow.com/a/1934004</a:t>
            </a:r>
            <a:r>
              <a:rPr lang="en-US" sz="2800" dirty="0"/>
              <a:t>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dirty="0"/>
              <a:t>Други алгоритми за сортиране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Разбъркване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сливане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Бързо сортиране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броене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Bucket </a:t>
            </a:r>
            <a:r>
              <a:rPr lang="bg-BG" dirty="0"/>
              <a:t>сортиране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Сравнение на алгоритмите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Разбъркване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shuffling)</a:t>
            </a:r>
            <a:r>
              <a:rPr lang="en-US" dirty="0"/>
              <a:t> == </a:t>
            </a:r>
            <a:r>
              <a:rPr lang="bg-BG" dirty="0"/>
              <a:t>постигане на случаен ред на елементите в колекция</a:t>
            </a:r>
            <a:endParaRPr lang="en-US" dirty="0"/>
          </a:p>
          <a:p>
            <a:pPr lvl="1"/>
            <a:r>
              <a:rPr lang="bg-BG" dirty="0"/>
              <a:t>Пораждане на случайни пермутации</a:t>
            </a:r>
            <a:endParaRPr lang="en-US" dirty="0"/>
          </a:p>
          <a:p>
            <a:r>
              <a:rPr lang="bg-BG" i="1" dirty="0"/>
              <a:t>Генерирането на случайни числа е прекалено важно, за да бъде оставено на шанса</a:t>
            </a:r>
            <a:r>
              <a:rPr lang="en-US" i="1" dirty="0"/>
              <a:t>.</a:t>
            </a:r>
            <a:r>
              <a:rPr lang="en-US" dirty="0"/>
              <a:t> —Robert R. Coveyou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Разбъркване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Алгоритъм за разбъркване на </a:t>
            </a:r>
            <a:r>
              <a:rPr lang="en-US" dirty="0"/>
              <a:t>Fisher–Yates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Shuffle&lt;T&gt;(T[]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source.Length;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array[i] with random element in array[i … n-1]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rnd.Next(0, source.Length - i);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temp = source[i];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source[i] = source[r];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500" dirty="0">
                <a:hlinkClick r:id="rId2"/>
              </a:rPr>
              <a:t>Сортиране чрез сливане (</a:t>
            </a:r>
            <a:r>
              <a:rPr lang="en-US" sz="3500" dirty="0">
                <a:hlinkClick r:id="rId2"/>
              </a:rPr>
              <a:t>merge sort)</a:t>
            </a:r>
            <a:r>
              <a:rPr lang="en-US" sz="3500" dirty="0"/>
              <a:t> </a:t>
            </a:r>
            <a:r>
              <a:rPr lang="bg-BG" sz="3500" dirty="0"/>
              <a:t>е ефективен алгоритъм за сортиране</a:t>
            </a:r>
            <a:r>
              <a:rPr lang="en-US" sz="3500" dirty="0"/>
              <a:t> (</a:t>
            </a:r>
            <a:r>
              <a:rPr lang="bg-BG" sz="3500" dirty="0">
                <a:hlinkClick r:id="rId3"/>
              </a:rPr>
              <a:t>онагледяване</a:t>
            </a:r>
            <a:r>
              <a:rPr lang="en-US" sz="3500" dirty="0"/>
              <a:t>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Разделя списъка на подсписъци</a:t>
            </a:r>
            <a:r>
              <a:rPr lang="en-US" dirty="0"/>
              <a:t> 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Сортира всеки подсписък</a:t>
            </a:r>
            <a:r>
              <a:rPr lang="en-US" dirty="0"/>
              <a:t> (</a:t>
            </a:r>
            <a:r>
              <a:rPr lang="bg-BG" dirty="0"/>
              <a:t>рекурсивно извиквайки</a:t>
            </a:r>
            <a:r>
              <a:rPr lang="en-US" dirty="0"/>
              <a:t>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Слива сортираните подсписъци в един списък</a:t>
            </a:r>
            <a:endParaRPr lang="en-US" dirty="0"/>
          </a:p>
          <a:p>
            <a:r>
              <a:rPr lang="bg-BG" sz="3500" dirty="0"/>
              <a:t>Най-добър, обичаен и най-лош случай</a:t>
            </a:r>
            <a:r>
              <a:rPr lang="en-US" sz="3500" dirty="0"/>
              <a:t>: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bg-BG" sz="3500" dirty="0"/>
              <a:t>Памет</a:t>
            </a:r>
            <a:r>
              <a:rPr lang="en-US" sz="3500" dirty="0"/>
              <a:t>: </a:t>
            </a:r>
          </a:p>
          <a:p>
            <a:pPr lvl="1"/>
            <a:r>
              <a:rPr lang="bg-BG" sz="3300" dirty="0"/>
              <a:t>Обикновено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bg-BG" sz="3300" dirty="0"/>
              <a:t>Със сливане на място стига до</a:t>
            </a:r>
            <a:r>
              <a:rPr lang="en-US" sz="3300" dirty="0"/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/>
          </a:p>
          <a:p>
            <a:r>
              <a:rPr lang="bg-BG" sz="3500" dirty="0"/>
              <a:t>Приложим за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паралелно изпълнение </a:t>
            </a:r>
            <a:r>
              <a:rPr lang="bg-BG" sz="3500" dirty="0"/>
              <a:t>на множество ядра</a:t>
            </a:r>
            <a:r>
              <a:rPr lang="en-US" sz="3500" dirty="0"/>
              <a:t> / </a:t>
            </a:r>
            <a:r>
              <a:rPr lang="bg-BG" sz="3500" dirty="0"/>
              <a:t>машини</a:t>
            </a:r>
            <a:r>
              <a:rPr lang="en-US" sz="3500" dirty="0"/>
              <a:t>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bg-BG" sz="3500" dirty="0"/>
              <a:t>до</a:t>
            </a:r>
            <a:r>
              <a:rPr lang="en-US" sz="3500" dirty="0"/>
              <a:t>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сливане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196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Стабилен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bg-BG" sz="3000" dirty="0">
                <a:solidFill>
                  <a:prstClr val="white"/>
                </a:solidFill>
              </a:rPr>
              <a:t>Да</a:t>
            </a:r>
            <a:endParaRPr lang="en-US" sz="3000" dirty="0">
              <a:solidFill>
                <a:prstClr val="white"/>
              </a:solidFill>
            </a:endParaRP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Метод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bg-BG" sz="3000" dirty="0">
                <a:solidFill>
                  <a:prstClr val="white"/>
                </a:solidFill>
              </a:rPr>
              <a:t>Сливане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сливане</a:t>
            </a:r>
            <a:r>
              <a:rPr lang="en-US" dirty="0"/>
              <a:t>: </a:t>
            </a:r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99841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noProof="1">
                <a:hlinkClick r:id="rId2"/>
              </a:rPr>
              <a:t>Бързо сортиране (</a:t>
            </a:r>
            <a:r>
              <a:rPr lang="en-US" sz="3200" noProof="1">
                <a:hlinkClick r:id="rId2"/>
              </a:rPr>
              <a:t>QuickSort)</a:t>
            </a:r>
            <a:r>
              <a:rPr lang="en-US" sz="3200" dirty="0"/>
              <a:t> – </a:t>
            </a:r>
            <a:r>
              <a:rPr lang="bg-BG" sz="3200" dirty="0"/>
              <a:t>ефективен алгоритъм за сортиране </a:t>
            </a:r>
            <a:r>
              <a:rPr lang="en-US" sz="3200" dirty="0"/>
              <a:t>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2900" dirty="0"/>
              <a:t>Избира се „опорен“ елемент</a:t>
            </a:r>
            <a:r>
              <a:rPr lang="en-US" sz="2900" dirty="0"/>
              <a:t>; </a:t>
            </a:r>
            <a:r>
              <a:rPr lang="bg-BG" sz="2900" dirty="0"/>
              <a:t>премества по-малките елементи вляво от него, а по-големите - вдясно</a:t>
            </a:r>
            <a:r>
              <a:rPr lang="en-US" sz="2900" dirty="0"/>
              <a:t>; </a:t>
            </a:r>
            <a:r>
              <a:rPr lang="bg-BG" sz="2900" dirty="0"/>
              <a:t>сортира лявата и дясната част</a:t>
            </a:r>
            <a:endParaRPr lang="en-US" sz="2900" dirty="0"/>
          </a:p>
          <a:p>
            <a:pPr lvl="1"/>
            <a:r>
              <a:rPr lang="bg-BG" sz="2900" dirty="0"/>
              <a:t>Най-добър</a:t>
            </a:r>
            <a:r>
              <a:rPr lang="en-US" sz="2900" dirty="0"/>
              <a:t> </a:t>
            </a:r>
            <a:r>
              <a:rPr lang="bg-BG" sz="2900" dirty="0"/>
              <a:t>и обичаен случай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</a:t>
            </a:r>
            <a:r>
              <a:rPr lang="bg-BG" sz="2900" dirty="0"/>
              <a:t>Най-лош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/>
              <a:t> </a:t>
            </a:r>
            <a:r>
              <a:rPr lang="bg-BG" sz="2900" dirty="0"/>
              <a:t>място в стека</a:t>
            </a:r>
            <a:r>
              <a:rPr lang="en-US" sz="2900" dirty="0"/>
              <a:t> (</a:t>
            </a:r>
            <a:r>
              <a:rPr lang="bg-BG" sz="2900" dirty="0"/>
              <a:t>за рекурсия</a:t>
            </a:r>
            <a:r>
              <a:rPr lang="en-US" sz="2900" dirty="0"/>
              <a:t>)</a:t>
            </a:r>
          </a:p>
          <a:p>
            <a:pPr lvl="1">
              <a:buClr>
                <a:srgbClr val="F0A22E"/>
              </a:buClr>
            </a:pPr>
            <a:r>
              <a:rPr lang="bg-BG" sz="2700" dirty="0">
                <a:solidFill>
                  <a:prstClr val="white"/>
                </a:solidFill>
              </a:rPr>
              <a:t>Стабилен</a:t>
            </a:r>
            <a:r>
              <a:rPr lang="en-US" sz="2700" dirty="0">
                <a:solidFill>
                  <a:prstClr val="white"/>
                </a:solidFill>
              </a:rPr>
              <a:t>: </a:t>
            </a:r>
            <a:r>
              <a:rPr lang="bg-BG" sz="2700" dirty="0">
                <a:solidFill>
                  <a:prstClr val="white"/>
                </a:solidFill>
              </a:rPr>
              <a:t>Зависи</a:t>
            </a:r>
            <a:endParaRPr lang="en-US" sz="27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700" dirty="0">
                <a:solidFill>
                  <a:prstClr val="white"/>
                </a:solidFill>
              </a:rPr>
              <a:t>Метод</a:t>
            </a:r>
            <a:r>
              <a:rPr lang="en-US" sz="2700" dirty="0">
                <a:solidFill>
                  <a:prstClr val="white"/>
                </a:solidFill>
              </a:rPr>
              <a:t>: </a:t>
            </a:r>
            <a:r>
              <a:rPr lang="bg-BG" sz="2700" dirty="0"/>
              <a:t>Разделяне</a:t>
            </a:r>
            <a:endParaRPr lang="en-US" sz="2700" dirty="0">
              <a:solidFill>
                <a:prstClr val="white"/>
              </a:solidFill>
            </a:endParaRPr>
          </a:p>
          <a:p>
            <a:pPr lvl="1"/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Бързо сортиране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19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2800" dirty="0">
                <a:hlinkClick r:id="rId2"/>
              </a:rPr>
              <a:t>Сортиране чрез броене (</a:t>
            </a:r>
            <a:r>
              <a:rPr lang="en-US" sz="2800" dirty="0">
                <a:hlinkClick r:id="rId2"/>
              </a:rPr>
              <a:t>counting sort)</a:t>
            </a:r>
            <a:r>
              <a:rPr lang="en-US" sz="2800" dirty="0"/>
              <a:t> </a:t>
            </a:r>
            <a:r>
              <a:rPr lang="bg-BG" sz="2800" dirty="0"/>
              <a:t>е много ефективен алгоритъм за сортиране</a:t>
            </a:r>
            <a:r>
              <a:rPr lang="en-US" sz="2800" dirty="0"/>
              <a:t> (</a:t>
            </a:r>
            <a:r>
              <a:rPr lang="bg-BG" sz="2800" dirty="0">
                <a:hlinkClick r:id="rId3"/>
              </a:rPr>
              <a:t>онагледяване</a:t>
            </a:r>
            <a:r>
              <a:rPr lang="en-US" sz="2800" dirty="0"/>
              <a:t>)</a:t>
            </a:r>
          </a:p>
          <a:p>
            <a:pPr lvl="1">
              <a:lnSpc>
                <a:spcPct val="98000"/>
              </a:lnSpc>
            </a:pPr>
            <a:r>
              <a:rPr lang="bg-BG" sz="2800" dirty="0"/>
              <a:t>Сортира малки числа чрез броене на техните срещания</a:t>
            </a:r>
            <a:endParaRPr lang="en-US" sz="2800" dirty="0"/>
          </a:p>
          <a:p>
            <a:pPr lvl="1">
              <a:lnSpc>
                <a:spcPct val="98000"/>
              </a:lnSpc>
            </a:pPr>
            <a:r>
              <a:rPr lang="bg-BG" sz="2800" dirty="0"/>
              <a:t>Не е базиран на сравнение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Най-добър</a:t>
            </a:r>
            <a:r>
              <a:rPr lang="en-US" sz="2800" dirty="0"/>
              <a:t>, </a:t>
            </a:r>
            <a:r>
              <a:rPr lang="bg-BG" sz="2800" dirty="0"/>
              <a:t>обичаен и най-лош случай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>
              <a:lnSpc>
                <a:spcPct val="98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800" dirty="0"/>
              <a:t> </a:t>
            </a:r>
            <a:r>
              <a:rPr lang="bg-BG" sz="2800" dirty="0"/>
              <a:t>е диапазонът на сортираните числа</a:t>
            </a:r>
            <a:endParaRPr lang="en-US" sz="2800" dirty="0"/>
          </a:p>
          <a:p>
            <a:pPr lvl="1">
              <a:lnSpc>
                <a:spcPct val="98000"/>
              </a:lnSpc>
            </a:pPr>
            <a:r>
              <a:rPr lang="bg-BG" sz="2800" dirty="0"/>
              <a:t>Например</a:t>
            </a:r>
            <a:r>
              <a:rPr lang="en-US" sz="2800" dirty="0"/>
              <a:t> [-1000 ... 1000] </a:t>
            </a:r>
            <a:r>
              <a:rPr lang="en-US" sz="2800" dirty="0">
                <a:sym typeface="Wingdings" panose="05000000000000000000" pitchFamily="2" charset="2"/>
              </a:rPr>
              <a:t> k = 2001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Памет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O(n + k) </a:t>
            </a:r>
            <a:r>
              <a:rPr lang="bg-BG" sz="2800" dirty="0"/>
              <a:t>Място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bg-BG" sz="2800" dirty="0"/>
              <a:t>Стабилен</a:t>
            </a:r>
            <a:r>
              <a:rPr lang="en-US" sz="2800" dirty="0"/>
              <a:t>: </a:t>
            </a:r>
            <a:r>
              <a:rPr lang="bg-BG" sz="2800" dirty="0"/>
              <a:t>Да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Метод</a:t>
            </a:r>
            <a:r>
              <a:rPr lang="en-US" sz="2800" dirty="0"/>
              <a:t>: </a:t>
            </a:r>
            <a:r>
              <a:rPr lang="bg-BG" sz="2800" dirty="0"/>
              <a:t>Броене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броене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5" y="3886200"/>
            <a:ext cx="4320083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737" cy="557035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</a:t>
            </a:r>
            <a:r>
              <a:rPr lang="bg-BG" dirty="0">
                <a:hlinkClick r:id="rId2"/>
              </a:rPr>
              <a:t> </a:t>
            </a:r>
            <a:r>
              <a:rPr lang="en-US" dirty="0">
                <a:hlinkClick r:id="rId2"/>
              </a:rPr>
              <a:t>sort</a:t>
            </a:r>
            <a:r>
              <a:rPr lang="en-US" dirty="0"/>
              <a:t> </a:t>
            </a:r>
            <a:r>
              <a:rPr lang="bg-BG" dirty="0"/>
              <a:t>разделя масива на много „ведра“</a:t>
            </a:r>
            <a:endParaRPr lang="en-US" dirty="0"/>
          </a:p>
          <a:p>
            <a:pPr lvl="1"/>
            <a:r>
              <a:rPr lang="bg-BG" dirty="0"/>
              <a:t>Всяко „ведро“ се сортира с различен алгоритъм</a:t>
            </a:r>
            <a:endParaRPr lang="en-US" dirty="0"/>
          </a:p>
          <a:p>
            <a:pPr lvl="1"/>
            <a:r>
              <a:rPr lang="bg-BG" dirty="0"/>
              <a:t>Не е сортиране, базирано на сравнение</a:t>
            </a:r>
            <a:endParaRPr lang="en-US" dirty="0"/>
          </a:p>
          <a:p>
            <a:r>
              <a:rPr lang="bg-BG" dirty="0"/>
              <a:t>Обичайните случаи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= </a:t>
            </a:r>
            <a:r>
              <a:rPr lang="bg-BG" dirty="0"/>
              <a:t>броя на „ведрата“</a:t>
            </a:r>
            <a:endParaRPr lang="en-US" dirty="0"/>
          </a:p>
          <a:p>
            <a:r>
              <a:rPr lang="bg-BG" dirty="0"/>
              <a:t>Най-лошия случай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* log n)  </a:t>
            </a:r>
            <a:endParaRPr lang="en-US" dirty="0"/>
          </a:p>
          <a:p>
            <a:r>
              <a:rPr lang="bg-BG" dirty="0"/>
              <a:t>Стабилен</a:t>
            </a:r>
            <a:r>
              <a:rPr lang="en-US" dirty="0"/>
              <a:t>: </a:t>
            </a:r>
            <a:r>
              <a:rPr lang="bg-BG" dirty="0"/>
              <a:t>Да</a:t>
            </a:r>
            <a:r>
              <a:rPr lang="en-US" dirty="0"/>
              <a:t> (</a:t>
            </a:r>
            <a:r>
              <a:rPr lang="bg-BG" dirty="0"/>
              <a:t>зависи от алгоритъма</a:t>
            </a:r>
            <a:r>
              <a:rPr lang="en-US" dirty="0"/>
              <a:t>)</a:t>
            </a:r>
          </a:p>
          <a:p>
            <a:r>
              <a:rPr lang="bg-BG" dirty="0"/>
              <a:t>Памет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„ведра“  съдържащи общо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елемента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</a:t>
            </a:r>
            <a:r>
              <a:rPr lang="bg-BG" dirty="0"/>
              <a:t>сортиране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665171"/>
            <a:ext cx="3465225" cy="1459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191000"/>
            <a:ext cx="3465225" cy="147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980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4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80EAA548-21EC-489B-89C0-3B7356DED36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98FCFC-4E7A-465A-A19E-9AE3D7613FA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F35E3A-988C-407C-8ADE-A0B6F18D047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814</Words>
  <Application>Microsoft Office PowerPoint</Application>
  <PresentationFormat>Custom</PresentationFormat>
  <Paragraphs>164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Други алгоритми за сортиране</vt:lpstr>
      <vt:lpstr>Съдържание</vt:lpstr>
      <vt:lpstr>Разбъркване</vt:lpstr>
      <vt:lpstr>Алгоритъм за разбъркване на Fisher–Yates</vt:lpstr>
      <vt:lpstr>Сортиране чрез сливане</vt:lpstr>
      <vt:lpstr>Сортиране чрез сливане: Как работи?</vt:lpstr>
      <vt:lpstr>Бързо сортиране</vt:lpstr>
      <vt:lpstr>Сортиране чрез броене</vt:lpstr>
      <vt:lpstr>Bucket сортиране</vt:lpstr>
      <vt:lpstr>Сравнение на сортиращи алгоритми</vt:lpstr>
      <vt:lpstr>Обобщение</vt:lpstr>
      <vt:lpstr>Други алгоритми за сортиране</vt:lpstr>
      <vt:lpstr>Лиценз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2018-06-09T14:39:40Z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