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33" r:id="rId16"/>
    <p:sldId id="454" r:id="rId17"/>
    <p:sldId id="451" r:id="rId18"/>
    <p:sldId id="452" r:id="rId19"/>
    <p:sldId id="455" r:id="rId20"/>
    <p:sldId id="456" r:id="rId21"/>
    <p:sldId id="457" r:id="rId22"/>
    <p:sldId id="442" r:id="rId23"/>
    <p:sldId id="349" r:id="rId24"/>
    <p:sldId id="458" r:id="rId25"/>
    <p:sldId id="459" r:id="rId26"/>
    <p:sldId id="460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87" d="100"/>
          <a:sy n="87" d="100"/>
        </p:scale>
        <p:origin x="298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60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40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2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463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615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5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5#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615#5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5#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5#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1672/programming-basics-for-teachers-june-201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6.pn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5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5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7" name="Picture 16" descr="http://softuni.org" title="Software University Foundation">
            <a:hlinkClick r:id="rId5" tooltip="Software University Foundation"/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7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  <p:pic>
        <p:nvPicPr>
          <p:cNvPr id="14" name="Picture 13" descr="http://softuni.bg" title="SoftUni Code Wizard">
            <a:extLst>
              <a:ext uri="{FF2B5EF4-FFF2-40B4-BE49-F238E27FC236}">
                <a16:creationId xmlns:a16="http://schemas.microsoft.com/office/drawing/2014/main" id="{B349FAAB-40DF-437C-9D0B-71D361080F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202481-16B1-4C14-ADCD-2F7A8F8F3818}"/>
              </a:ext>
            </a:extLst>
          </p:cNvPr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bg-BG" dirty="0"/>
              <a:t>) означава няколко условия да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точка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br>
              <a:rPr lang="bg-BG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се намира вътре в правоъгълника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/>
              <a:t>Необходимо е точката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/>
              <a:t>надясно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наляво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br>
              <a:rPr lang="bg-BG" dirty="0"/>
            </a:br>
            <a:r>
              <a:rPr lang="bg-BG" dirty="0"/>
              <a:t>надолу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нагоре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страна, наляво то 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x1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y1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for x2,y2,x,y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Console.WriteLine("Inside");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Console.WriteLine("Outside"); 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https://judge.softuni.bg/Contests/Practice/Index/615#2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bg-BG" dirty="0"/>
              <a:t>) 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Задача: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/>
              <a:t> 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/>
              <a:t>?</a:t>
            </a:r>
            <a:endParaRPr lang="bg-BG" dirty="0"/>
          </a:p>
          <a:p>
            <a:pPr lvl="1"/>
            <a:r>
              <a:rPr lang="bg-BG" dirty="0"/>
              <a:t>Плодовете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/>
              <a:t>"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Зеленчуците</a:t>
            </a:r>
            <a:r>
              <a:rPr lang="en-US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"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Всички останали са</a:t>
            </a:r>
            <a:r>
              <a:rPr lang="en-US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Console.WriteLine("fruit");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Решение на задачата "плод или зеленчук":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Console.ReadLine();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"cherry"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"lemon"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"grapes")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Console.WriteLine("fruit");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(s == "tomato"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"cucumber"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"pepper"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Console.WriteLine("vegetable");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Console.WriteLine("unknown"); 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https://judge.softuni.bg/Contests/Practice/Index/615#3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) </a:t>
            </a:r>
            <a:r>
              <a:rPr lang="bg-BG" dirty="0"/>
              <a:t>означава да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Дадено число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/>
              <a:t>, ако е в диапазона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/>
              <a:t>]</a:t>
            </a:r>
            <a:r>
              <a:rPr lang="bg-BG" dirty="0"/>
              <a:t> или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Да се направи проверка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inRange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&gt;= 100 &amp;&amp; num &lt;= 200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num ==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Console.WriteLine("invalid"); 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https://judge.softuni.bg/Contests/Practice/Index/615#4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/>
              <a:t>Печата дали точката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/>
              <a:t>или не</a:t>
            </a:r>
          </a:p>
          <a:p>
            <a:pPr lvl="1"/>
            <a:r>
              <a:rPr lang="bg-BG" sz="3000" dirty="0"/>
              <a:t>Ограничения: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лежи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/>
              <a:t> или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&amp;&amp; (y &lt;= y2)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&amp;&amp; (x &lt;= x2)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Console.WriteLine("Border");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Console.WriteLine("Inside / Outside"); 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3291954"/>
            <a:ext cx="3372137" cy="2629234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4042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(onLeftSide || onRightSide || </a:t>
            </a:r>
            <a:b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|| onDownSide)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Console.WriteLine("Border");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Console.WriteLine("Inside / Outside"); 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https://judge.softuni.bg/Contests/Practice/Index/615#5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bg-BG" dirty="0"/>
              <a:t>По-доброто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if-else-if-else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052703"/>
            <a:ext cx="8938472" cy="1568497"/>
          </a:xfrm>
        </p:spPr>
        <p:txBody>
          <a:bodyPr/>
          <a:lstStyle/>
          <a:p>
            <a:pPr lvl="0"/>
            <a:r>
              <a:rPr lang="bg-BG" dirty="0"/>
              <a:t>Условна конструкция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</a:p>
        </p:txBody>
      </p:sp>
      <p:pic>
        <p:nvPicPr>
          <p:cNvPr id="5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46212" y="1219200"/>
            <a:ext cx="8938472" cy="2951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70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</a:t>
            </a: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</a:t>
            </a:r>
            <a:r>
              <a:rPr lang="en-US" sz="3200" dirty="0"/>
              <a:t>: </a:t>
            </a:r>
            <a:r>
              <a:rPr lang="bg-BG" sz="3200" dirty="0"/>
              <a:t>Принтирайте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на английски</a:t>
            </a:r>
            <a:r>
              <a:rPr lang="en-US" sz="3200" dirty="0"/>
              <a:t>)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(1…7)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98411" y="2743200"/>
            <a:ext cx="10377602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Console.WriteLine("Sunday");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https://judge.softuni.bg/Contests/Practice/Index/615#6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351797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 проверки</a:t>
            </a:r>
            <a:endParaRPr lang="en-US" dirty="0"/>
          </a:p>
          <a:p>
            <a:pPr marL="723900" lvl="1" indent="-420688"/>
            <a:r>
              <a:rPr lang="bg-BG" dirty="0"/>
              <a:t>Задачи 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„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„</a:t>
            </a:r>
          </a:p>
          <a:p>
            <a:pPr marL="723900" lvl="1" indent="-420688"/>
            <a:r>
              <a:rPr lang="bg-BG" dirty="0"/>
              <a:t>логическо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817562" lvl="1" indent="-514350"/>
            <a:r>
              <a:rPr lang="bg-BG" dirty="0"/>
              <a:t>Задачи със сложни проверки</a:t>
            </a:r>
          </a:p>
          <a:p>
            <a:pPr marL="512816" indent="-514350">
              <a:buFont typeface="+mj-lt"/>
              <a:buAutoNum type="arabicPeriod"/>
            </a:pPr>
            <a:r>
              <a:rPr lang="bg-BG" dirty="0"/>
              <a:t>Условна конструкция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принтира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r>
              <a:rPr lang="en-US" sz="3200" dirty="0"/>
              <a:t>:</a:t>
            </a:r>
            <a:r>
              <a:rPr lang="bg-BG" sz="3200" dirty="0"/>
              <a:t> </a:t>
            </a:r>
            <a:r>
              <a:rPr lang="en-US" sz="3000" dirty="0"/>
              <a:t>dog </a:t>
            </a:r>
            <a:r>
              <a:rPr lang="en-US" sz="3000" dirty="0">
                <a:sym typeface="Wingdings" panose="05000000000000000000" pitchFamily="2" charset="2"/>
              </a:rPr>
              <a:t> mammal; crocodile, tortoise, snake  reptile;</a:t>
            </a:r>
            <a:r>
              <a:rPr lang="bg-BG" sz="3000" dirty="0">
                <a:sym typeface="Wingdings" panose="05000000000000000000" pitchFamily="2" charset="2"/>
              </a:rPr>
              <a:t> </a:t>
            </a:r>
            <a:r>
              <a:rPr lang="en-US" sz="3000" dirty="0">
                <a:sym typeface="Wingdings" panose="05000000000000000000" pitchFamily="2" charset="2"/>
              </a:rPr>
              <a:t>others  unknown</a:t>
            </a:r>
            <a:endParaRPr lang="bg-BG" sz="30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етикети в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49859" y="2667000"/>
            <a:ext cx="10453800" cy="3588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 Console.WriteLine("mammal");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 Console.WriteLine("reptile");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5599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https://judge.softuni.bg/Contests/Practice/Index/615#7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78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/>
              <a:t>Задачи с 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проверки: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44918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Console.WriteLine("Point on the left or right side.");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https://softuni.bg/trainings/1672/programming-basics-for-teachers-june-2017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2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bg-BG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4671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815589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bg-BG" dirty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46212" y="3069608"/>
            <a:ext cx="9753600" cy="2201552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59460"/>
            <a:ext cx="10653600" cy="43057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Console.WriteLine("condition2 valid");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Console.WriteLine("condition2 not valid"); }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Конструкциите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 могат да се влагат една в друга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70612" y="2371854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/>
              <a:t>Според въведени 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/>
              <a:t> и 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/>
              <a:t> (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/>
              <a:t>)</a:t>
            </a:r>
            <a:r>
              <a:rPr lang="bg-BG" sz="3500" dirty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/>
              <a:t>” – </a:t>
            </a:r>
            <a:r>
              <a:rPr lang="bg-BG" sz="3000" dirty="0"/>
              <a:t>мъж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/>
              <a:t>” </a:t>
            </a:r>
            <a:r>
              <a:rPr lang="bg-BG" sz="3000" dirty="0"/>
              <a:t>– момче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/>
              <a:t>” </a:t>
            </a:r>
            <a:r>
              <a:rPr lang="bg-BG" sz="3000" dirty="0"/>
              <a:t>– жена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/>
              <a:t>” </a:t>
            </a:r>
            <a:r>
              <a:rPr lang="bg-BG" sz="3000" dirty="0"/>
              <a:t>– момиче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</a:t>
            </a:r>
            <a:r>
              <a:rPr lang="bg-BG" sz="3000" dirty="0"/>
              <a:t> под 16 години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(gender == "f")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 { Console.WriteLine("Miss");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Console.WriteLine("Ms.");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 { Console.WriteLine("Master");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Console.WriteLine("Mr.");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/>
              <a:t>Предприемчив българин отваря по едно квартално магазинче в няколко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/>
              <a:t> с различни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/>
              <a:t> за следните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/>
              <a:t>:</a:t>
            </a:r>
          </a:p>
          <a:p>
            <a:endParaRPr lang="bg-BG" sz="3000" dirty="0"/>
          </a:p>
          <a:p>
            <a:endParaRPr lang="bg-BG" sz="3000" dirty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/>
              <a:t>По даден град, продукт и количество да се пресметне колко струва.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26153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quantity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(product == "coffee")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 Console.WriteLine(0.50 * quantity);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"varna") {}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"plovdiv") {}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finish this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https://judge.softuni.bg/Contests/Practice/Index/615#1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213996"/>
            <a:ext cx="9296398" cy="1339204"/>
          </a:xfrm>
        </p:spPr>
        <p:txBody>
          <a:bodyPr/>
          <a:lstStyle/>
          <a:p>
            <a:r>
              <a:rPr lang="bg-BG" dirty="0"/>
              <a:t>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", 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логическо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1815</Words>
  <Application>Microsoft Office PowerPoint</Application>
  <PresentationFormat>Custom</PresentationFormat>
  <Paragraphs>302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"И"</vt:lpstr>
      <vt:lpstr>Пример: Точка в правоъгълник</vt:lpstr>
      <vt:lpstr>Логическо "ИЛИ"</vt:lpstr>
      <vt:lpstr>Пример: Плод или зеленчук?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Условна конструкция switch-case</vt:lpstr>
      <vt:lpstr>Условна конструкция switch-case</vt:lpstr>
      <vt:lpstr>Множество етикети в switch-case</vt:lpstr>
      <vt:lpstr>Задачи с по-сложни проверки</vt:lpstr>
      <vt:lpstr>Какво научихме днес?</vt:lpstr>
      <vt:lpstr>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2017-06-05T23:04:48Z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