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642" r:id="rId3"/>
    <p:sldId id="643" r:id="rId4"/>
    <p:sldId id="588" r:id="rId5"/>
    <p:sldId id="593" r:id="rId6"/>
    <p:sldId id="594" r:id="rId7"/>
    <p:sldId id="595" r:id="rId8"/>
    <p:sldId id="596" r:id="rId9"/>
    <p:sldId id="597" r:id="rId10"/>
    <p:sldId id="599" r:id="rId11"/>
    <p:sldId id="486" r:id="rId12"/>
    <p:sldId id="644" r:id="rId13"/>
    <p:sldId id="64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2414F7-842A-44DB-A4ED-43F5AC693444}">
          <p14:sldIdLst>
            <p14:sldId id="642"/>
            <p14:sldId id="643"/>
          </p14:sldIdLst>
        </p14:section>
        <p14:section name="Generics" id="{56B9AE69-62A1-44ED-B86B-7515453211EF}">
          <p14:sldIdLst>
            <p14:sldId id="588"/>
            <p14:sldId id="593"/>
            <p14:sldId id="594"/>
            <p14:sldId id="595"/>
            <p14:sldId id="596"/>
            <p14:sldId id="597"/>
            <p14:sldId id="599"/>
          </p14:sldIdLst>
        </p14:section>
        <p14:section name="Conclusion" id="{1CC5E849-F220-481C-A692-C7E0418223B0}">
          <p14:sldIdLst>
            <p14:sldId id="486"/>
            <p14:sldId id="644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18E"/>
    <a:srgbClr val="F3BE60"/>
    <a:srgbClr val="D2A010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49" d="100"/>
          <a:sy n="49" d="100"/>
        </p:scale>
        <p:origin x="408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26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9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395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3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1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1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1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436812" y="762000"/>
            <a:ext cx="9129499" cy="137473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200" dirty="0" smtClean="0"/>
              <a:t>Шаблонни (типизирани) класове</a:t>
            </a:r>
            <a:br>
              <a:rPr lang="bg-BG" sz="4200" dirty="0" smtClean="0"/>
            </a:br>
            <a:r>
              <a:rPr lang="bg-BG" sz="4200" dirty="0" smtClean="0"/>
              <a:t>(</a:t>
            </a:r>
            <a:r>
              <a:rPr lang="en-US" sz="4200" dirty="0" smtClean="0"/>
              <a:t>templates, generics)</a:t>
            </a:r>
            <a:r>
              <a:rPr lang="bg-BG" sz="4200" dirty="0" smtClean="0"/>
              <a:t> </a:t>
            </a:r>
            <a:r>
              <a:rPr lang="bg-BG" sz="4200" smtClean="0"/>
              <a:t>- въведение</a:t>
            </a:r>
            <a:endParaRPr lang="en-US" sz="42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7557" y="3735977"/>
            <a:ext cx="4515727" cy="2543175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669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695200" cy="48049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Шаблонните класове добавят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проверка на типа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 smtClean="0"/>
              <a:t>Кодът със шаблонни класове е по-лесен за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повторна употреба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Параметърът за типа</a:t>
            </a:r>
            <a:r>
              <a:rPr lang="bg-BG" sz="3200" dirty="0" smtClean="0"/>
              <a:t> може да се използва навсякъде в описанието на класа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8100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Шаблонни класове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Защо </a:t>
            </a:r>
            <a:r>
              <a:rPr lang="bg-BG" dirty="0" smtClean="0">
                <a:cs typeface="Consolas" panose="020B0609020204030204" pitchFamily="49" charset="0"/>
              </a:rPr>
              <a:t>въобще са ни нужни?</a:t>
            </a:r>
            <a:endParaRPr lang="en-US" dirty="0"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Синтаксис </a:t>
            </a:r>
            <a:r>
              <a:rPr lang="bg-BG" dirty="0">
                <a:cs typeface="Consolas" panose="020B0609020204030204" pitchFamily="49" charset="0"/>
              </a:rPr>
              <a:t>на шаблонните класове</a:t>
            </a:r>
            <a:endParaRPr lang="en-US" dirty="0"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Предимства </a:t>
            </a:r>
            <a:r>
              <a:rPr lang="bg-BG" dirty="0" smtClean="0">
                <a:cs typeface="Consolas" panose="020B0609020204030204" pitchFamily="49" charset="0"/>
              </a:rPr>
              <a:t>от използването им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Видимост </a:t>
            </a:r>
            <a:r>
              <a:rPr lang="bg-BG" dirty="0">
                <a:cs typeface="Consolas" panose="020B0609020204030204" pitchFamily="49" charset="0"/>
              </a:rPr>
              <a:t>на </a:t>
            </a:r>
            <a:r>
              <a:rPr lang="bg-BG" dirty="0" smtClean="0">
                <a:cs typeface="Consolas" panose="020B0609020204030204" pitchFamily="49" charset="0"/>
              </a:rPr>
              <a:t>параметъра за типа</a:t>
            </a:r>
            <a:endParaRPr lang="bg-BG" dirty="0" smtClean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Разгъване </a:t>
            </a:r>
            <a:r>
              <a:rPr lang="bg-BG" dirty="0" smtClean="0">
                <a:cs typeface="Consolas" panose="020B0609020204030204" pitchFamily="49" charset="0"/>
              </a:rPr>
              <a:t>на шаблонен клас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5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Нужен ни е клас, който ще съхранява </a:t>
            </a:r>
            <a:r>
              <a:rPr lang="bg-BG" dirty="0" smtClean="0">
                <a:solidFill>
                  <a:srgbClr val="F6D18E"/>
                </a:solidFill>
              </a:rPr>
              <a:t>само</a:t>
            </a:r>
            <a:r>
              <a:rPr lang="bg-BG" dirty="0" smtClean="0"/>
              <a:t> низове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641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 ли е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?!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e1 =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(string) strings.Get(0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e2 =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strings.Get(2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e3 = (String)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strings.Get(3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Трябва ни клас, който ще съхранява само низове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 smtClean="0"/>
              <a:t>Добавя </a:t>
            </a:r>
            <a:r>
              <a:rPr lang="bg-BG" dirty="0" smtClean="0">
                <a:solidFill>
                  <a:srgbClr val="F6D18E"/>
                </a:solidFill>
              </a:rPr>
              <a:t>проверка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типа</a:t>
            </a:r>
            <a:r>
              <a:rPr lang="bg-BG" dirty="0" smtClean="0">
                <a:solidFill>
                  <a:srgbClr val="F6D18E"/>
                </a:solidFill>
              </a:rPr>
              <a:t> </a:t>
            </a:r>
            <a:r>
              <a:rPr lang="bg-BG" dirty="0" smtClean="0"/>
              <a:t>(</a:t>
            </a:r>
            <a:r>
              <a:rPr lang="en-US" dirty="0" smtClean="0"/>
              <a:t>Type Safety</a:t>
            </a:r>
            <a:r>
              <a:rPr lang="bg-BG" dirty="0" smtClean="0"/>
              <a:t>) </a:t>
            </a:r>
            <a:r>
              <a:rPr lang="bg-BG" dirty="0"/>
              <a:t>н</a:t>
            </a:r>
            <a:r>
              <a:rPr lang="bg-BG" dirty="0" smtClean="0"/>
              <a:t>а клиента</a:t>
            </a:r>
            <a:endParaRPr lang="en-US" dirty="0"/>
          </a:p>
          <a:p>
            <a:r>
              <a:rPr lang="bg-BG" dirty="0" smtClean="0"/>
              <a:t>Осигурява мощен начин за </a:t>
            </a:r>
            <a:r>
              <a:rPr lang="bg-BG" dirty="0" smtClean="0">
                <a:solidFill>
                  <a:srgbClr val="F6D18E"/>
                </a:solidFill>
              </a:rPr>
              <a:t>повторно използване </a:t>
            </a:r>
            <a:r>
              <a:rPr lang="bg-BG" dirty="0" smtClean="0"/>
              <a:t>на кода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Шаблонни класове </a:t>
            </a:r>
            <a:r>
              <a:rPr lang="en-US" dirty="0" smtClean="0"/>
              <a:t>– </a:t>
            </a:r>
            <a:r>
              <a:rPr lang="bg-BG" dirty="0" smtClean="0"/>
              <a:t>предимства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24097"/>
            <a:ext cx="110690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 при компилация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5334000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Дефинира се с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D18E"/>
                </a:solidFill>
              </a:rPr>
              <a:t>&lt;</a:t>
            </a:r>
            <a:r>
              <a:rPr lang="bg-BG" dirty="0" smtClean="0">
                <a:solidFill>
                  <a:srgbClr val="F6D18E"/>
                </a:solidFill>
              </a:rPr>
              <a:t>Тип </a:t>
            </a:r>
            <a:r>
              <a:rPr lang="en-US" dirty="0" smtClean="0">
                <a:solidFill>
                  <a:srgbClr val="F6D18E"/>
                </a:solidFill>
              </a:rPr>
              <a:t>1</a:t>
            </a:r>
            <a:r>
              <a:rPr lang="en-US" dirty="0">
                <a:solidFill>
                  <a:srgbClr val="F6D18E"/>
                </a:solidFill>
              </a:rPr>
              <a:t>, </a:t>
            </a:r>
            <a:r>
              <a:rPr lang="bg-BG" dirty="0" smtClean="0">
                <a:solidFill>
                  <a:srgbClr val="F6D18E"/>
                </a:solidFill>
              </a:rPr>
              <a:t>Тип</a:t>
            </a:r>
            <a:r>
              <a:rPr lang="en-US" dirty="0" smtClean="0">
                <a:solidFill>
                  <a:srgbClr val="F6D18E"/>
                </a:solidFill>
              </a:rPr>
              <a:t> </a:t>
            </a:r>
            <a:r>
              <a:rPr lang="en-US" dirty="0">
                <a:solidFill>
                  <a:srgbClr val="F6D18E"/>
                </a:solidFill>
              </a:rPr>
              <a:t>2 … </a:t>
            </a:r>
            <a:r>
              <a:rPr lang="bg-BG" dirty="0" smtClean="0">
                <a:solidFill>
                  <a:srgbClr val="F6D18E"/>
                </a:solidFill>
              </a:rPr>
              <a:t>и </a:t>
            </a:r>
            <a:r>
              <a:rPr lang="bg-BG" dirty="0" err="1" smtClean="0">
                <a:solidFill>
                  <a:srgbClr val="F6D18E"/>
                </a:solidFill>
              </a:rPr>
              <a:t>т.н</a:t>
            </a:r>
            <a:r>
              <a:rPr lang="en-US" dirty="0" smtClean="0">
                <a:solidFill>
                  <a:srgbClr val="F6D18E"/>
                </a:solidFill>
              </a:rPr>
              <a:t>.&gt;</a:t>
            </a:r>
            <a:endParaRPr lang="en-US" dirty="0">
              <a:solidFill>
                <a:srgbClr val="F6D18E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 smtClean="0"/>
              <a:t>Може да има </a:t>
            </a:r>
            <a:r>
              <a:rPr lang="bg-BG" dirty="0" smtClean="0">
                <a:solidFill>
                  <a:srgbClr val="F6D18E"/>
                </a:solidFill>
              </a:rPr>
              <a:t>множество</a:t>
            </a:r>
            <a:r>
              <a:rPr lang="bg-BG" dirty="0" smtClean="0"/>
              <a:t> параметри за типове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Шаблонни класове - синтаксис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050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7244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&lt;TKey, TValue&gt;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6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Може да бъде използван </a:t>
            </a:r>
            <a:r>
              <a:rPr lang="bg-BG" dirty="0" smtClean="0">
                <a:solidFill>
                  <a:srgbClr val="F6D18E"/>
                </a:solidFill>
              </a:rPr>
              <a:t>навсякъде</a:t>
            </a:r>
            <a:r>
              <a:rPr lang="bg-BG" dirty="0" smtClean="0"/>
              <a:t> в класа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Видимост на параметъра за типа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Създайте клас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Box&lt;&gt;</a:t>
            </a:r>
            <a:r>
              <a:rPr lang="bg-BG" dirty="0" smtClean="0"/>
              <a:t>, който може да съхранява всичко</a:t>
            </a:r>
            <a:endParaRPr lang="en-US" dirty="0"/>
          </a:p>
          <a:p>
            <a:r>
              <a:rPr lang="bg-BG" dirty="0"/>
              <a:t>Добавянето </a:t>
            </a:r>
            <a:r>
              <a:rPr lang="bg-BG" dirty="0" smtClean="0"/>
              <a:t>трябва да добавя новото най-отгоре</a:t>
            </a:r>
            <a:endParaRPr lang="en-US" dirty="0"/>
          </a:p>
          <a:p>
            <a:r>
              <a:rPr lang="bg-BG" dirty="0" smtClean="0"/>
              <a:t>Премахването да взима най-горния елемент</a:t>
            </a:r>
            <a:endParaRPr lang="en-US" dirty="0"/>
          </a:p>
          <a:p>
            <a:r>
              <a:rPr lang="bg-BG" dirty="0" smtClean="0"/>
              <a:t>Трябва да има два публични метода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Add(element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element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кутия </a:t>
            </a:r>
            <a:r>
              <a:rPr lang="bg-BG" dirty="0"/>
              <a:t>с</a:t>
            </a:r>
            <a:r>
              <a:rPr lang="en-GB" dirty="0" smtClean="0"/>
              <a:t> </a:t>
            </a:r>
            <a:r>
              <a:rPr lang="en-GB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кутия </a:t>
            </a:r>
            <a:r>
              <a:rPr lang="bg-BG" dirty="0"/>
              <a:t>с</a:t>
            </a:r>
            <a:r>
              <a:rPr lang="en-GB" dirty="0" smtClean="0"/>
              <a:t> </a:t>
            </a:r>
            <a:r>
              <a:rPr lang="en-GB" dirty="0"/>
              <a:t>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55612" y="918488"/>
            <a:ext cx="10840496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Box&lt;T&gt;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=&gt; this.data.Count;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Add(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this.data.Add(item);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 = this.data.Last();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this.data.RemoveAt(this.data.Count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94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Можете да го </a:t>
            </a:r>
            <a:r>
              <a:rPr lang="bg-BG" dirty="0" smtClean="0"/>
              <a:t>разширите с конкретен клас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Разгъване на шаблонен клас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BoxOfPickles : 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&lt;Pickle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1148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BoxOfPickles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BoxOfPickles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Pickle()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18288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644</Words>
  <Application>Microsoft Office PowerPoint</Application>
  <PresentationFormat>Custom</PresentationFormat>
  <Paragraphs>138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Задача</vt:lpstr>
      <vt:lpstr>Шаблонни класове – предимства</vt:lpstr>
      <vt:lpstr>Шаблонни класове - синтаксис</vt:lpstr>
      <vt:lpstr>Видимост на параметъра за типа</vt:lpstr>
      <vt:lpstr>Задача: кутия с T</vt:lpstr>
      <vt:lpstr>Решение: кутия с T</vt:lpstr>
      <vt:lpstr>Разгъване на шаблонен клас</vt:lpstr>
      <vt:lpstr>Обобщение</vt:lpstr>
      <vt:lpstr>Шаблонни класове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/>
  <cp:keywords>Java, Generics, Type Parameters, Type Inference, Erasure, Wildcards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2018-08-21T13:27:41Z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