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642" r:id="rId3"/>
    <p:sldId id="643" r:id="rId4"/>
    <p:sldId id="603" r:id="rId5"/>
    <p:sldId id="626" r:id="rId6"/>
    <p:sldId id="604" r:id="rId7"/>
    <p:sldId id="605" r:id="rId8"/>
    <p:sldId id="608" r:id="rId9"/>
    <p:sldId id="646" r:id="rId10"/>
    <p:sldId id="609" r:id="rId11"/>
    <p:sldId id="631" r:id="rId12"/>
    <p:sldId id="486" r:id="rId13"/>
    <p:sldId id="644" r:id="rId14"/>
    <p:sldId id="64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414F7-842A-44DB-A4ED-43F5AC693444}">
          <p14:sldIdLst>
            <p14:sldId id="642"/>
            <p14:sldId id="643"/>
          </p14:sldIdLst>
        </p14:section>
        <p14:section name="Generic methods and interfaces" id="{56B9AE69-62A1-44ED-B86B-7515453211EF}">
          <p14:sldIdLst>
            <p14:sldId id="603"/>
            <p14:sldId id="626"/>
            <p14:sldId id="604"/>
            <p14:sldId id="605"/>
            <p14:sldId id="608"/>
            <p14:sldId id="646"/>
            <p14:sldId id="609"/>
            <p14:sldId id="631"/>
          </p14:sldIdLst>
        </p14:section>
        <p14:section name="Conclusion" id="{1CC5E849-F220-481C-A692-C7E0418223B0}">
          <p14:sldIdLst>
            <p14:sldId id="486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D18E"/>
    <a:srgbClr val="F3BE60"/>
    <a:srgbClr val="D2A010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49" d="100"/>
          <a:sy n="49" d="100"/>
        </p:scale>
        <p:origin x="40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95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9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/>
              <a:t>Шаблонни (типизирани) </a:t>
            </a:r>
            <a:br>
              <a:rPr lang="bg-BG" sz="4400" dirty="0" smtClean="0"/>
            </a:br>
            <a:r>
              <a:rPr lang="bg-BG" sz="4400" dirty="0" smtClean="0"/>
              <a:t>методи и интерфейси</a:t>
            </a:r>
            <a:endParaRPr lang="en-US" sz="44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557" y="3735977"/>
            <a:ext cx="4515727" cy="254317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69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Универсална </a:t>
            </a:r>
            <a:r>
              <a:rPr lang="bg-BG" dirty="0" smtClean="0"/>
              <a:t>везна </a:t>
            </a:r>
            <a:r>
              <a:rPr lang="en-GB" dirty="0" smtClean="0"/>
              <a:t>(2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6952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Шаблонните интерфейси улесняват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взаимодействието </a:t>
            </a:r>
            <a:r>
              <a:rPr lang="bg-BG" sz="3200" dirty="0" smtClean="0"/>
              <a:t>с кода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в същото време позволяват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проверка на типа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 smtClean="0"/>
              <a:t>Шаблонните методи са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по-универсални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 smtClean="0"/>
              <a:t>Статичните методи </a:t>
            </a:r>
            <a:r>
              <a:rPr lang="bg-BG" sz="3200" dirty="0" smtClean="0">
                <a:solidFill>
                  <a:srgbClr val="F6D18E"/>
                </a:solidFill>
              </a:rPr>
              <a:t>могат </a:t>
            </a:r>
            <a:r>
              <a:rPr lang="bg-BG" sz="3200" dirty="0" smtClean="0">
                <a:solidFill>
                  <a:srgbClr val="FFFFFF"/>
                </a:solidFill>
              </a:rPr>
              <a:t>да бъдат шаблонни</a:t>
            </a:r>
          </a:p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rgbClr val="FFFFFF"/>
                </a:solidFill>
              </a:rPr>
              <a:t>Конструкторите и свойствата </a:t>
            </a:r>
            <a:r>
              <a:rPr lang="bg-BG" sz="3200" dirty="0" smtClean="0"/>
              <a:t>– </a:t>
            </a:r>
            <a:r>
              <a:rPr lang="bg-BG" sz="3200" dirty="0" smtClean="0">
                <a:solidFill>
                  <a:srgbClr val="F6D18E"/>
                </a:solidFill>
              </a:rPr>
              <a:t>не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F6D18E"/>
                </a:solidFill>
              </a:rPr>
              <a:t>Default</a:t>
            </a:r>
            <a:r>
              <a:rPr lang="bg-BG" sz="3200" dirty="0" smtClean="0">
                <a:solidFill>
                  <a:srgbClr val="F6D18E"/>
                </a:solidFill>
              </a:rPr>
              <a:t> </a:t>
            </a:r>
            <a:r>
              <a:rPr lang="ru-RU" sz="3200" dirty="0">
                <a:solidFill>
                  <a:srgbClr val="FFFFFF"/>
                </a:solidFill>
              </a:rPr>
              <a:t>връща </a:t>
            </a:r>
            <a:r>
              <a:rPr lang="ru-RU" sz="3200" dirty="0" smtClean="0">
                <a:solidFill>
                  <a:srgbClr val="FFFFFF"/>
                </a:solidFill>
              </a:rPr>
              <a:t>подразбиращата се </a:t>
            </a:r>
            <a:br>
              <a:rPr lang="ru-RU" sz="3200" dirty="0" smtClean="0">
                <a:solidFill>
                  <a:srgbClr val="FFFFFF"/>
                </a:solidFill>
              </a:rPr>
            </a:br>
            <a:r>
              <a:rPr lang="ru-RU" sz="3200" dirty="0" smtClean="0">
                <a:solidFill>
                  <a:srgbClr val="FFFFFF"/>
                </a:solidFill>
              </a:rPr>
              <a:t>стойност на параметъра за типа</a:t>
            </a:r>
            <a:endParaRPr lang="bg-BG" sz="3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F6D18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6" y="359340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Шаблонни интерфейси и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cs typeface="Consolas" panose="020B0609020204030204" pitchFamily="49" charset="0"/>
              </a:rPr>
              <a:t>Шаблонни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интерфейси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Шаблонни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методи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cs typeface="Consolas" panose="020B0609020204030204" pitchFamily="49" charset="0"/>
              </a:rPr>
              <a:t>Използване на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default</a:t>
            </a:r>
            <a:endParaRPr lang="bg-BG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Подобни са на шаблонните класове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интерфейси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Може да имат какъв да е вход и връщан </a:t>
            </a:r>
            <a:r>
              <a:rPr lang="bg-BG" dirty="0" smtClean="0"/>
              <a:t>резултат</a:t>
            </a:r>
            <a:br>
              <a:rPr lang="bg-BG" dirty="0" smtClean="0"/>
            </a:b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sz="3600" dirty="0"/>
              <a:t>Статичните </a:t>
            </a:r>
            <a:r>
              <a:rPr lang="bg-BG" sz="3600" dirty="0" smtClean="0"/>
              <a:t>методи също </a:t>
            </a:r>
            <a:r>
              <a:rPr lang="bg-BG" sz="3600" dirty="0">
                <a:solidFill>
                  <a:srgbClr val="F6D18E"/>
                </a:solidFill>
              </a:rPr>
              <a:t>могат </a:t>
            </a:r>
            <a:r>
              <a:rPr lang="bg-BG" sz="3600" dirty="0">
                <a:solidFill>
                  <a:srgbClr val="FFFFFF"/>
                </a:solidFill>
              </a:rPr>
              <a:t>да бъдат шаблонни</a:t>
            </a: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rgbClr val="FFFFFF"/>
                </a:solidFill>
              </a:rPr>
              <a:t>Конструкторите и свойствата </a:t>
            </a:r>
            <a:r>
              <a:rPr lang="bg-BG" sz="3600" dirty="0"/>
              <a:t>– </a:t>
            </a:r>
            <a:r>
              <a:rPr lang="bg-BG" sz="3600" dirty="0">
                <a:solidFill>
                  <a:srgbClr val="F6D18E"/>
                </a:solidFill>
              </a:rPr>
              <a:t>не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методи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9383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list.Add(item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клас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с един-единствен метод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bg-BG" dirty="0" smtClean="0">
                <a:latin typeface="+mj-lt"/>
              </a:rPr>
              <a:t>Той трябва да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връща масив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С указаната дължина</a:t>
            </a:r>
            <a:endParaRPr lang="en-US" dirty="0"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Всички елементи трябва да бъдат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от типа, подаден като параметър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Създател на шаблонен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Създател на шаблонен масив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клас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</a:t>
            </a:r>
            <a:r>
              <a:rPr lang="bg-BG" dirty="0" smtClean="0"/>
              <a:t>който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latin typeface="+mj-lt"/>
              </a:rPr>
              <a:t>Съдържа два елемента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и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bg-BG" dirty="0" smtClean="0">
                <a:latin typeface="+mj-lt"/>
              </a:rPr>
              <a:t>Получава елементите чрез своя единствен конструктор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bg-BG" dirty="0" smtClean="0">
                <a:latin typeface="+mj-lt"/>
              </a:rPr>
              <a:t>Има метод</a:t>
            </a:r>
            <a:r>
              <a:rPr lang="en-US" dirty="0" smtClean="0">
                <a:latin typeface="+mj-lt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 smtClean="0">
                <a:latin typeface="+mj-lt"/>
              </a:rPr>
              <a:t>По-големият от двата елемента е по-тежък</a:t>
            </a:r>
            <a:endParaRPr lang="en-US" dirty="0">
              <a:latin typeface="+mj-lt"/>
            </a:endParaRPr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Проблем: </a:t>
            </a:r>
            <a:r>
              <a:rPr lang="bg-BG" dirty="0" smtClean="0">
                <a:latin typeface="+mj-lt"/>
              </a:rPr>
              <a:t>Ак</a:t>
            </a:r>
            <a:r>
              <a:rPr lang="bg-BG" dirty="0" smtClean="0">
                <a:latin typeface="+mj-lt"/>
              </a:rPr>
              <a:t>о </a:t>
            </a:r>
            <a:r>
              <a:rPr lang="bg-BG" dirty="0" smtClean="0">
                <a:latin typeface="+mj-lt"/>
              </a:rPr>
              <a:t>елементите са </a:t>
            </a:r>
            <a:r>
              <a:rPr lang="bg-BG" dirty="0" smtClean="0">
                <a:latin typeface="+mj-lt"/>
              </a:rPr>
              <a:t>равни, какво да върне?</a:t>
            </a:r>
          </a:p>
          <a:p>
            <a:pPr lvl="1"/>
            <a:r>
              <a:rPr lang="bg-BG" dirty="0" smtClean="0">
                <a:latin typeface="+mj-lt"/>
              </a:rPr>
              <a:t>Ако Т е референтен тип, трябва да 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null</a:t>
            </a:r>
            <a:r>
              <a:rPr lang="en-US" dirty="0" smtClean="0">
                <a:latin typeface="+mj-lt"/>
              </a:rPr>
              <a:t>, </a:t>
            </a:r>
            <a:r>
              <a:rPr lang="bg-BG" dirty="0" smtClean="0">
                <a:latin typeface="+mj-lt"/>
              </a:rPr>
              <a:t> а ако е числов -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Универсална везна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3352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/>
              <a:t>връща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подразбиращата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стойност </a:t>
            </a:r>
            <a:r>
              <a:rPr lang="ru-RU" dirty="0"/>
              <a:t>за конкретния тип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>
                <a:latin typeface="+mj-lt"/>
              </a:rPr>
              <a:t>за референтни типове</a:t>
            </a:r>
            <a:r>
              <a:rPr lang="en-US" dirty="0" smtClean="0">
                <a:latin typeface="+mj-lt"/>
              </a:rPr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null</a:t>
            </a:r>
          </a:p>
          <a:p>
            <a:pPr lvl="1"/>
            <a:r>
              <a:rPr lang="bg-BG" dirty="0"/>
              <a:t>за </a:t>
            </a:r>
            <a:r>
              <a:rPr lang="bg-BG" dirty="0" smtClean="0"/>
              <a:t>числови типове</a:t>
            </a:r>
            <a:r>
              <a:rPr lang="en-US" dirty="0"/>
              <a:t>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bg-BG" dirty="0"/>
              <a:t>за </a:t>
            </a:r>
            <a:r>
              <a:rPr lang="bg-BG" dirty="0" smtClean="0"/>
              <a:t>булев тип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</a:t>
            </a:r>
            <a:r>
              <a:rPr lang="bg-BG" dirty="0" smtClean="0"/>
              <a:t> за символен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'\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т.н.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>
                <a:latin typeface="+mj-lt"/>
              </a:rPr>
              <a:t>Т.е. нашата везна трябва да връща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bg-BG" dirty="0" smtClean="0">
                <a:latin typeface="+mj-lt"/>
              </a:rPr>
              <a:t>, </a:t>
            </a:r>
            <a:br>
              <a:rPr lang="bg-BG" dirty="0" smtClean="0">
                <a:latin typeface="+mj-lt"/>
              </a:rPr>
            </a:br>
            <a:r>
              <a:rPr lang="bg-BG" dirty="0" smtClean="0">
                <a:latin typeface="+mj-lt"/>
              </a:rPr>
              <a:t>ако елементите са равни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default(T)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62" y="233609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У</a:t>
            </a:r>
            <a:r>
              <a:rPr lang="bg-BG" dirty="0" smtClean="0"/>
              <a:t>ниверсална везна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where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продължава на следващия слайд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596</Words>
  <Application>Microsoft Office PowerPoint</Application>
  <PresentationFormat>Custom</PresentationFormat>
  <Paragraphs>125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Шаблонни интерфейси</vt:lpstr>
      <vt:lpstr>Шаблонни методи</vt:lpstr>
      <vt:lpstr>Задача: Създател на шаблонен масив</vt:lpstr>
      <vt:lpstr>Решение: Създател на шаблонен масив</vt:lpstr>
      <vt:lpstr>Задача: Универсална везна</vt:lpstr>
      <vt:lpstr>Оператор default(T)</vt:lpstr>
      <vt:lpstr>Решение: Универсална везна</vt:lpstr>
      <vt:lpstr>Решение: Универсална везна (2)</vt:lpstr>
      <vt:lpstr>Обобщение</vt:lpstr>
      <vt:lpstr>Шаблонни интерфейси и методи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2018-08-21T14:02:04Z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