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</p:sldMasterIdLst>
  <p:notesMasterIdLst>
    <p:notesMasterId r:id="rId15"/>
  </p:notesMasterIdLst>
  <p:handoutMasterIdLst>
    <p:handoutMasterId r:id="rId16"/>
  </p:handoutMasterIdLst>
  <p:sldIdLst>
    <p:sldId id="642" r:id="rId3"/>
    <p:sldId id="643" r:id="rId4"/>
    <p:sldId id="607" r:id="rId5"/>
    <p:sldId id="634" r:id="rId6"/>
    <p:sldId id="635" r:id="rId7"/>
    <p:sldId id="636" r:id="rId8"/>
    <p:sldId id="637" r:id="rId9"/>
    <p:sldId id="638" r:id="rId10"/>
    <p:sldId id="639" r:id="rId11"/>
    <p:sldId id="486" r:id="rId12"/>
    <p:sldId id="644" r:id="rId13"/>
    <p:sldId id="645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82414F7-842A-44DB-A4ED-43F5AC693444}">
          <p14:sldIdLst>
            <p14:sldId id="642"/>
            <p14:sldId id="643"/>
          </p14:sldIdLst>
        </p14:section>
        <p14:section name="Generic Constraints" id="{33D99DF2-5911-467B-B3F2-AA7E7D973A4B}">
          <p14:sldIdLst>
            <p14:sldId id="607"/>
            <p14:sldId id="634"/>
            <p14:sldId id="635"/>
            <p14:sldId id="636"/>
            <p14:sldId id="637"/>
            <p14:sldId id="638"/>
            <p14:sldId id="639"/>
          </p14:sldIdLst>
        </p14:section>
        <p14:section name="Conclusion" id="{1CC5E849-F220-481C-A692-C7E0418223B0}">
          <p14:sldIdLst>
            <p14:sldId id="486"/>
            <p14:sldId id="644"/>
            <p14:sldId id="6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9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D18E"/>
    <a:srgbClr val="F3BE60"/>
    <a:srgbClr val="D2A010"/>
    <a:srgbClr val="FFFFFF"/>
    <a:srgbClr val="C6C0AA"/>
    <a:srgbClr val="F9F0AB"/>
    <a:srgbClr val="F9E6AB"/>
    <a:srgbClr val="F9FAAB"/>
    <a:srgbClr val="767691"/>
    <a:srgbClr val="7676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 autoAdjust="0"/>
    <p:restoredTop sz="98670" autoAdjust="0"/>
  </p:normalViewPr>
  <p:slideViewPr>
    <p:cSldViewPr>
      <p:cViewPr varScale="1">
        <p:scale>
          <a:sx n="49" d="100"/>
          <a:sy n="49" d="100"/>
        </p:scale>
        <p:origin x="408" y="3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9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15T14:27:48.173" idx="9">
    <p:pos x="7532" y="742"/>
    <p:text>Оригинален текст: IL generated for Equals&lt;string&gt; would be different to that of Equals&lt;int&gt;
Не знам какво значи IL :-)</p:text>
    <p:extLst>
      <p:ext uri="{C676402C-5697-4E1C-873F-D02D1690AC5C}">
        <p15:threadingInfo xmlns:p15="http://schemas.microsoft.com/office/powerpoint/2012/main" timeZoneBias="-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8/21/2018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8/21/2018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8265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65B3B-E6E2-4525-8F2E-49AC8F612DB9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141119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1124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393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33953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389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263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287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5790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5981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2562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585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310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csharp-book.softuni.b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3351212" y="762000"/>
            <a:ext cx="82150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sz="4400" dirty="0" smtClean="0"/>
              <a:t>Ограничители при </a:t>
            </a:r>
            <a:br>
              <a:rPr lang="bg-BG" sz="4400" dirty="0" smtClean="0"/>
            </a:br>
            <a:r>
              <a:rPr lang="bg-BG" sz="4400" dirty="0" smtClean="0"/>
              <a:t>шаблонните класове</a:t>
            </a:r>
            <a:endParaRPr lang="en-US" sz="4400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5399659" cy="2524722"/>
            <a:chOff x="745783" y="3624633"/>
            <a:chExt cx="5399659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=""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576164">
              <a:off x="5433388" y="3706052"/>
              <a:ext cx="712054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 smtClean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ООП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=""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=""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=""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=""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192" y="3294395"/>
            <a:ext cx="4282440" cy="2854960"/>
          </a:xfrm>
          <a:prstGeom prst="roundRect">
            <a:avLst>
              <a:gd name="adj" fmla="val 1720"/>
            </a:avLst>
          </a:prstGeom>
        </p:spPr>
      </p:pic>
    </p:spTree>
    <p:extLst>
      <p:ext uri="{BB962C8B-B14F-4D97-AF65-F5344CB8AC3E}">
        <p14:creationId xmlns:p14="http://schemas.microsoft.com/office/powerpoint/2010/main" val="336698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Обобщение</a:t>
            </a:r>
            <a:endParaRPr lang="bg-BG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190412" y="1138652"/>
            <a:ext cx="11695200" cy="480494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Ограничителите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 smtClean="0"/>
              <a:t>помагат да се ограничи типовия параметър до: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референтен тип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примитивен тип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конструктор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статичен базов тип</a:t>
            </a:r>
          </a:p>
          <a:p>
            <a:pPr lvl="1">
              <a:lnSpc>
                <a:spcPct val="100000"/>
              </a:lnSpc>
            </a:pPr>
            <a:r>
              <a:rPr lang="bg-BG" sz="3000" smtClean="0"/>
              <a:t>шаблонен базов тип</a:t>
            </a:r>
            <a:endParaRPr lang="bg-BG" sz="3000" dirty="0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Те могат да се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комбинират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612" y="3810000"/>
            <a:ext cx="3559806" cy="264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6974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Шаблонни класове - ограничения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41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129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Защо </a:t>
            </a:r>
            <a:r>
              <a:rPr lang="bg-BG" dirty="0" smtClean="0">
                <a:cs typeface="Consolas" panose="020B0609020204030204" pitchFamily="49" charset="0"/>
              </a:rPr>
              <a:t>са ни нужни?</a:t>
            </a:r>
            <a:endParaRPr lang="en-US" dirty="0">
              <a:cs typeface="Consolas" panose="020B0609020204030204" pitchFamily="49" charset="0"/>
            </a:endParaRPr>
          </a:p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bg-BG" dirty="0" smtClean="0">
                <a:cs typeface="Consolas" panose="020B0609020204030204" pitchFamily="49" charset="0"/>
              </a:rPr>
              <a:t>Ограничаване до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референтен тип</a:t>
            </a:r>
            <a:endParaRPr lang="en-US" dirty="0">
              <a:solidFill>
                <a:schemeClr val="tx2">
                  <a:lumMod val="75000"/>
                </a:schemeClr>
              </a:solidFill>
              <a:cs typeface="Consolas" panose="020B0609020204030204" pitchFamily="49" charset="0"/>
            </a:endParaRPr>
          </a:p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bg-BG" dirty="0">
                <a:cs typeface="Consolas" panose="020B0609020204030204" pitchFamily="49" charset="0"/>
              </a:rPr>
              <a:t>Ограничаване до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референтен тип</a:t>
            </a:r>
            <a:endParaRPr lang="en-US" dirty="0">
              <a:solidFill>
                <a:schemeClr val="tx2">
                  <a:lumMod val="75000"/>
                </a:schemeClr>
              </a:solidFill>
              <a:cs typeface="Consolas" panose="020B0609020204030204" pitchFamily="49" charset="0"/>
            </a:endParaRPr>
          </a:p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bg-BG" dirty="0">
                <a:cs typeface="Consolas" panose="020B0609020204030204" pitchFamily="49" charset="0"/>
              </a:rPr>
              <a:t>Ограничаване до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конструктор</a:t>
            </a:r>
            <a:endParaRPr lang="en-US" dirty="0">
              <a:solidFill>
                <a:schemeClr val="tx2">
                  <a:lumMod val="75000"/>
                </a:schemeClr>
              </a:solidFill>
              <a:cs typeface="Consolas" panose="020B0609020204030204" pitchFamily="49" charset="0"/>
            </a:endParaRPr>
          </a:p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bg-BG" dirty="0">
                <a:cs typeface="Consolas" panose="020B0609020204030204" pitchFamily="49" charset="0"/>
              </a:rPr>
              <a:t>Ограничаване до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статичен базов клас</a:t>
            </a:r>
            <a:endParaRPr lang="en-US" dirty="0">
              <a:solidFill>
                <a:schemeClr val="tx2">
                  <a:lumMod val="75000"/>
                </a:schemeClr>
              </a:solidFill>
              <a:cs typeface="Consolas" panose="020B0609020204030204" pitchFamily="49" charset="0"/>
            </a:endParaRPr>
          </a:p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bg-BG" dirty="0">
                <a:cs typeface="Consolas" panose="020B0609020204030204" pitchFamily="49" charset="0"/>
              </a:rPr>
              <a:t>Ограничаване до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шаблонен базов клас</a:t>
            </a:r>
            <a:endParaRPr lang="en-US" dirty="0">
              <a:solidFill>
                <a:schemeClr val="tx2">
                  <a:lumMod val="75000"/>
                </a:schemeClr>
              </a:solidFill>
              <a:cs typeface="Consolas" panose="020B0609020204030204" pitchFamily="49" charset="0"/>
            </a:endParaRPr>
          </a:p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Комбиниране </a:t>
            </a:r>
            <a:r>
              <a:rPr lang="bg-BG" dirty="0" smtClean="0">
                <a:cs typeface="Consolas" panose="020B0609020204030204" pitchFamily="49" charset="0"/>
              </a:rPr>
              <a:t>на ограничения</a:t>
            </a:r>
            <a:endParaRPr lang="en-US" dirty="0">
              <a:solidFill>
                <a:schemeClr val="tx2">
                  <a:lumMod val="75000"/>
                </a:schemeClr>
              </a:solidFill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510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bg-BG" dirty="0" smtClean="0"/>
              <a:t>Кодът, генериран за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Equals&lt;string&gt;</a:t>
            </a:r>
            <a:r>
              <a:rPr lang="bg-BG" dirty="0" smtClean="0">
                <a:latin typeface="Consolas" panose="020B0609020204030204" pitchFamily="49" charset="0"/>
              </a:rPr>
              <a:t>,</a:t>
            </a:r>
            <a:r>
              <a:rPr lang="en-US" dirty="0" smtClean="0"/>
              <a:t> </a:t>
            </a:r>
            <a:r>
              <a:rPr lang="bg-BG" dirty="0" smtClean="0"/>
              <a:t>ще е различен от този за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Equals&lt;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bg-BG" dirty="0" smtClean="0"/>
              <a:t>Може да е дори още по-различен, ако сравняваните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типове </a:t>
            </a:r>
            <a:r>
              <a:rPr lang="bg-BG" dirty="0" smtClean="0"/>
              <a:t>са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предефинирали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оператора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==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Проблем</a:t>
            </a:r>
            <a:endParaRPr lang="en-US" dirty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72576" y="2743200"/>
            <a:ext cx="10840496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bool </a:t>
            </a:r>
            <a:r>
              <a:rPr lang="en-GB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Equals&lt;</a:t>
            </a:r>
            <a:r>
              <a:rPr lang="en-GB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GB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t1, </a:t>
            </a:r>
            <a:r>
              <a:rPr lang="en-GB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 </a:t>
            </a:r>
            <a:r>
              <a:rPr lang="en-GB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t2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(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t1 == t2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62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bg-BG" dirty="0" smtClean="0"/>
              <a:t>Ограничителите се представят в </a:t>
            </a:r>
            <a:r>
              <a:rPr lang="en-US" dirty="0" smtClean="0"/>
              <a:t>C</a:t>
            </a:r>
            <a:r>
              <a:rPr lang="en-US" dirty="0"/>
              <a:t># </a:t>
            </a:r>
            <a:r>
              <a:rPr lang="bg-BG" dirty="0" smtClean="0"/>
              <a:t>с ключовата дума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where</a:t>
            </a:r>
            <a:endParaRPr lang="en-US" dirty="0" smtClean="0"/>
          </a:p>
          <a:p>
            <a:r>
              <a:rPr lang="bg-BG" dirty="0" smtClean="0"/>
              <a:t>Указване, че Т трябва да е </a:t>
            </a:r>
            <a:r>
              <a:rPr lang="bg-BG" dirty="0" smtClean="0">
                <a:solidFill>
                  <a:srgbClr val="F6D18E"/>
                </a:solidFill>
              </a:rPr>
              <a:t>референтен тип</a:t>
            </a:r>
            <a:endParaRPr lang="en-US" dirty="0" smtClean="0">
              <a:solidFill>
                <a:srgbClr val="F6D18E"/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en-US" dirty="0"/>
              <a:t> </a:t>
            </a:r>
            <a:r>
              <a:rPr lang="bg-BG" dirty="0" smtClean="0"/>
              <a:t>тук е ключова дума и трябва да е с малки букви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Ограничаване до референтен тип</a:t>
            </a:r>
            <a:endParaRPr lang="en-US" dirty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72576" y="2659025"/>
            <a:ext cx="10840496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MyMethod&lt; T 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T : class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1790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bg-BG" dirty="0"/>
              <a:t>Указване, че </a:t>
            </a:r>
            <a:r>
              <a:rPr lang="bg-BG" dirty="0" smtClean="0"/>
              <a:t>Т трябва </a:t>
            </a:r>
            <a:r>
              <a:rPr lang="bg-BG" dirty="0"/>
              <a:t>да е </a:t>
            </a:r>
            <a:r>
              <a:rPr lang="bg-BG" dirty="0" smtClean="0">
                <a:solidFill>
                  <a:srgbClr val="F6D18E"/>
                </a:solidFill>
              </a:rPr>
              <a:t>примитивен тип</a:t>
            </a:r>
            <a:endParaRPr lang="en-US" dirty="0">
              <a:solidFill>
                <a:srgbClr val="F6D18E"/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struct</a:t>
            </a:r>
            <a:r>
              <a:rPr lang="en-US" dirty="0" smtClean="0"/>
              <a:t> </a:t>
            </a:r>
            <a:r>
              <a:rPr lang="bg-BG" dirty="0"/>
              <a:t>тук е ключова дума и трябва да е с малки букви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11544397" cy="1110780"/>
          </a:xfrm>
        </p:spPr>
        <p:txBody>
          <a:bodyPr>
            <a:normAutofit/>
          </a:bodyPr>
          <a:lstStyle/>
          <a:p>
            <a:r>
              <a:rPr lang="bg-BG" dirty="0" smtClean="0"/>
              <a:t>Ограничаване до примитивен тип</a:t>
            </a:r>
            <a:endParaRPr lang="en-US" dirty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72576" y="2057400"/>
            <a:ext cx="10840496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MyMethod&lt; T 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T :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struct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63648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bg-BG" dirty="0"/>
              <a:t>Указване, че Т трябва да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конструктор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bg-BG" dirty="0" smtClean="0"/>
              <a:t>Само</a:t>
            </a:r>
            <a:r>
              <a:rPr lang="en-US" dirty="0" smtClean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default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конструктор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може да бъде използван</a:t>
            </a:r>
            <a:endParaRPr lang="en-US" dirty="0" smtClean="0"/>
          </a:p>
          <a:p>
            <a:r>
              <a:rPr lang="bg-BG" dirty="0" err="1" smtClean="0">
                <a:solidFill>
                  <a:schemeClr val="tx2">
                    <a:lumMod val="75000"/>
                  </a:schemeClr>
                </a:solidFill>
              </a:rPr>
              <a:t>Параметризиран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 конструктор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ще доведе до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грешка при компилиране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72576" y="1981200"/>
            <a:ext cx="10840496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MyMethod&lt; T 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T :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()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11544397" cy="1110780"/>
          </a:xfrm>
        </p:spPr>
        <p:txBody>
          <a:bodyPr>
            <a:normAutofit/>
          </a:bodyPr>
          <a:lstStyle/>
          <a:p>
            <a:r>
              <a:rPr lang="bg-BG" dirty="0" smtClean="0"/>
              <a:t>Ограничаване до конструктор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54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bg-BG" dirty="0" smtClean="0"/>
              <a:t>Указване на статичен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базов клас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като ограничение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spcBef>
                <a:spcPts val="1800"/>
              </a:spcBef>
            </a:pPr>
            <a:r>
              <a:rPr lang="bg-BG" dirty="0" smtClean="0"/>
              <a:t>Типът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параметър</a:t>
            </a:r>
            <a:r>
              <a:rPr lang="en-US" dirty="0" smtClean="0"/>
              <a:t> </a:t>
            </a:r>
            <a:r>
              <a:rPr lang="bg-BG" dirty="0" smtClean="0"/>
              <a:t>трябва да е от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указания</a:t>
            </a:r>
            <a:r>
              <a:rPr lang="en-US" dirty="0" smtClean="0"/>
              <a:t> </a:t>
            </a:r>
            <a:r>
              <a:rPr lang="bg-BG" dirty="0" smtClean="0"/>
              <a:t>базов клас или да</a:t>
            </a:r>
            <a:r>
              <a:rPr lang="en-US" dirty="0" smtClean="0"/>
              <a:t> </a:t>
            </a:r>
            <a:r>
              <a:rPr lang="bg-BG" dirty="0" smtClean="0"/>
              <a:t>е негов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наследник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72576" y="1981200"/>
            <a:ext cx="10840496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MyMethod&lt; T 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T :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BaseClass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11544397" cy="1110780"/>
          </a:xfrm>
        </p:spPr>
        <p:txBody>
          <a:bodyPr>
            <a:normAutofit/>
          </a:bodyPr>
          <a:lstStyle/>
          <a:p>
            <a:r>
              <a:rPr lang="bg-BG" dirty="0" smtClean="0"/>
              <a:t>Ограничаване до статичен базов клас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55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bg-BG" dirty="0"/>
              <a:t>Указване на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шаблонен базов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клас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като ограничение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spcBef>
                <a:spcPts val="1800"/>
              </a:spcBef>
            </a:pPr>
            <a:r>
              <a:rPr lang="bg-BG" dirty="0"/>
              <a:t>Типът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параметър</a:t>
            </a:r>
            <a:r>
              <a:rPr lang="en-US" dirty="0"/>
              <a:t> </a:t>
            </a:r>
            <a:r>
              <a:rPr lang="bg-BG" dirty="0" smtClean="0"/>
              <a:t>за 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</a:t>
            </a:r>
            <a:r>
              <a:rPr lang="en-US" dirty="0"/>
              <a:t> </a:t>
            </a:r>
            <a:r>
              <a:rPr lang="bg-BG" dirty="0" smtClean="0"/>
              <a:t>трябва </a:t>
            </a:r>
            <a:r>
              <a:rPr lang="bg-BG" dirty="0"/>
              <a:t>да е от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класа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параметър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 </a:t>
            </a:r>
            <a:r>
              <a:rPr lang="bg-BG" dirty="0" smtClean="0"/>
              <a:t>или </a:t>
            </a:r>
            <a:r>
              <a:rPr lang="bg-BG" dirty="0"/>
              <a:t>да</a:t>
            </a:r>
            <a:r>
              <a:rPr lang="en-US" dirty="0"/>
              <a:t> </a:t>
            </a:r>
            <a:r>
              <a:rPr lang="bg-BG" dirty="0"/>
              <a:t>е негов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наследник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11696797" cy="1110780"/>
          </a:xfrm>
        </p:spPr>
        <p:txBody>
          <a:bodyPr>
            <a:normAutofit/>
          </a:bodyPr>
          <a:lstStyle/>
          <a:p>
            <a:r>
              <a:rPr lang="bg-BG" dirty="0" smtClean="0"/>
              <a:t>Ограничаване до шаблонен базов клас</a:t>
            </a:r>
            <a:endParaRPr lang="en-US" dirty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72576" y="1981200"/>
            <a:ext cx="10840496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MyMethod&lt;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T, U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T : U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85043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bg-BG" dirty="0" smtClean="0"/>
              <a:t>Указване на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няколко базови класа и конструктор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като ограничение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spcBef>
                <a:spcPts val="1800"/>
              </a:spcBef>
            </a:pPr>
            <a:r>
              <a:rPr lang="bg-BG" dirty="0" smtClean="0"/>
              <a:t>Невалидни комбинации от ограничители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/>
              <a:t> </a:t>
            </a:r>
            <a:r>
              <a:rPr lang="bg-BG" dirty="0" smtClean="0"/>
              <a:t>и</a:t>
            </a:r>
            <a:r>
              <a:rPr lang="en-US" dirty="0" smtClean="0"/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struct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11620597" cy="1110780"/>
          </a:xfrm>
        </p:spPr>
        <p:txBody>
          <a:bodyPr>
            <a:normAutofit/>
          </a:bodyPr>
          <a:lstStyle/>
          <a:p>
            <a:r>
              <a:rPr lang="bg-BG" dirty="0" smtClean="0"/>
              <a:t>Комбиниране на ограничителите</a:t>
            </a:r>
            <a:endParaRPr lang="en-US" dirty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578865" y="2537343"/>
            <a:ext cx="10840496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MyMethod&lt; T 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where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 :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IComparable, MyBaseClass, new 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5084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660</Words>
  <Application>Microsoft Office PowerPoint</Application>
  <PresentationFormat>Custom</PresentationFormat>
  <Paragraphs>156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Съдържание</vt:lpstr>
      <vt:lpstr>Проблем</vt:lpstr>
      <vt:lpstr>Ограничаване до референтен тип</vt:lpstr>
      <vt:lpstr>Ограничаване до примитивен тип</vt:lpstr>
      <vt:lpstr>Ограничаване до конструктор</vt:lpstr>
      <vt:lpstr>Ограничаване до статичен базов клас</vt:lpstr>
      <vt:lpstr>Ограничаване до шаблонен базов клас</vt:lpstr>
      <vt:lpstr>Комбиниране на ограничителите</vt:lpstr>
      <vt:lpstr>Обобщение</vt:lpstr>
      <vt:lpstr>Шаблонни класове - ограничения</vt:lpstr>
      <vt:lpstr>Лиценз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Generics</dc:title>
  <dc:subject>C# Basics Course</dc:subject>
  <dc:creator/>
  <cp:keywords>Java, Generics, Type Parameters, Type Inference, Erasure, Wildcards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2018-08-21T14:06:57Z</dcterms:modified>
  <cp:category>programming, software engineering, java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