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0"/>
  </p:notesMasterIdLst>
  <p:handoutMasterIdLst>
    <p:handoutMasterId r:id="rId21"/>
  </p:handoutMasterIdLst>
  <p:sldIdLst>
    <p:sldId id="402" r:id="rId3"/>
    <p:sldId id="517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64" r:id="rId17"/>
    <p:sldId id="518" r:id="rId18"/>
    <p:sldId id="400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17"/>
          </p14:sldIdLst>
        </p14:section>
        <p14:section name="Data Types" id="{1EA4A26A-D8EE-4901-BF27-046CF2BBFA11}">
          <p14:sldIdLst>
            <p14:sldId id="467"/>
            <p14:sldId id="468"/>
            <p14:sldId id="469"/>
            <p14:sldId id="470"/>
            <p14:sldId id="471"/>
          </p14:sldIdLst>
        </p14:section>
        <p14:section name="Integer Types" id="{0C2D342C-976F-49E7-A8CC-BE0E5C948BA0}">
          <p14:sldIdLst>
            <p14:sldId id="472"/>
            <p14:sldId id="473"/>
            <p14:sldId id="474"/>
            <p14:sldId id="475"/>
            <p14:sldId id="476"/>
            <p14:sldId id="477"/>
            <p14:sldId id="478"/>
          </p14:sldIdLst>
        </p14:section>
        <p14:section name="Conclusion" id="{10E03AB1-9AA8-4E86-9A64-D741901E50A2}">
          <p14:sldIdLst>
            <p14:sldId id="464"/>
            <p14:sldId id="518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2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533" autoAdjust="0"/>
  </p:normalViewPr>
  <p:slideViewPr>
    <p:cSldViewPr>
      <p:cViewPr varScale="1">
        <p:scale>
          <a:sx n="64" d="100"/>
          <a:sy n="64" d="100"/>
        </p:scale>
        <p:origin x="96" y="1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66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06:43.097" idx="1">
    <p:pos x="10" y="10"/>
    <p:text>1-2 минути уводни думи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08:39.531" idx="10">
    <p:pos x="10" y="10"/>
    <p:text>10 минути демонстрация и обяснение на цялата задача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08:56.212" idx="11">
    <p:pos x="10" y="10"/>
    <p:text>3 минути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09:07.415" idx="12">
    <p:pos x="10" y="10"/>
    <p:text>2 минути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06:48.933" idx="2">
    <p:pos x="10" y="10"/>
    <p:text>1 мин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06:54.629" idx="3">
    <p:pos x="10" y="10"/>
    <p:text>1 минута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07:04.665" idx="4">
    <p:pos x="10" y="10"/>
    <p:text>2 минути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07:13.802" idx="5">
    <p:pos x="10" y="10"/>
    <p:text>2 минути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07:22.209" idx="6">
    <p:pos x="10" y="10"/>
    <p:text>2 минути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07:40.207" idx="7">
    <p:pos x="10" y="10"/>
    <p:text>5 минути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07:55.812" idx="8">
    <p:pos x="10" y="10"/>
    <p:text>5 минути демонстрация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08:22.453" idx="9">
    <p:pos x="10" y="10"/>
    <p:text>2-3 минути демонстрация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701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95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077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 smtClean="0">
                <a:solidFill>
                  <a:srgbClr val="F3BE60"/>
                </a:solidFill>
              </a:rPr>
              <a:t>Въпроси</a:t>
            </a:r>
            <a:r>
              <a:rPr lang="en-US" sz="6600" b="1" dirty="0" smtClean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rds.yahoo.com/_ylt=A0WTefemjApLkgYBqCaJzbkF;_ylu=X3oDMTBqaTdkZW1yBHBvcwM2OQRzZWMDc3IEdnRpZAM-/SIG=1fljnmf3p/EXP=1259068966/**http:/images.search.yahoo.com/images/view?back=http://images.search.yahoo.com/search/images?p=integers&amp;b=55&amp;ni=18&amp;ei=utf-8&amp;pstart=1&amp;w=385&amp;h=261&amp;imgurl=integers.eu/images/math/math_385x261.jpg&amp;rurl=http://integers.eu/&amp;size=9k&amp;name=math+385x261+jpg&amp;p=integers&amp;oid=ca709bb4a5eab796&amp;fr2=&amp;no=69&amp;tt=21574&amp;b=55&amp;ni=18&amp;sigr=10j79u6nk&amp;sigi=118co5t93&amp;sigb=12kc6cjm9" TargetMode="Externa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788071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Типове данни и променливи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/>
          </a:bodyPr>
          <a:lstStyle/>
          <a:p>
            <a:r>
              <a:rPr lang="bg-BG" dirty="0" smtClean="0"/>
              <a:t>Числени типове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5016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7FF8955-9321-4222-B309-6A27C09B60B5}"/>
              </a:ext>
            </a:extLst>
          </p:cNvPr>
          <p:cNvSpPr txBox="1"/>
          <p:nvPr/>
        </p:nvSpPr>
        <p:spPr>
          <a:xfrm rot="1839686">
            <a:off x="4508594" y="3752179"/>
            <a:ext cx="233096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4" name="Picture 2" descr="http://educhoices.org/cimages/multimages/1/free_technology_courses.jpg">
            <a:extLst>
              <a:ext uri="{FF2B5EF4-FFF2-40B4-BE49-F238E27FC236}">
                <a16:creationId xmlns:a16="http://schemas.microsoft.com/office/drawing/2014/main" xmlns="" id="{A527D257-65B4-4ACC-BE32-C50549DD6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398" y="3764992"/>
            <a:ext cx="4364712" cy="21617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38224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Според мерната единица, можем да ползваме различен тип</a:t>
            </a:r>
            <a:r>
              <a:rPr lang="en-US" sz="3200" dirty="0" smtClean="0"/>
              <a:t>:</a:t>
            </a:r>
            <a:endParaRPr lang="bg-BG" sz="32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Векове </a:t>
            </a:r>
            <a:r>
              <a:rPr lang="en-US" dirty="0" smtClean="0"/>
              <a:t>– </a:t>
            </a:r>
            <a:r>
              <a:rPr lang="bg-BG" dirty="0" smtClean="0"/>
              <a:t>Пример</a:t>
            </a:r>
            <a:endParaRPr lang="bg-BG" dirty="0"/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760413" y="3214568"/>
            <a:ext cx="10668000" cy="31547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centuries = 20;   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bg-BG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Много малко число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</a:t>
            </a:r>
            <a:r>
              <a:rPr lang="bg-BG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255)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bg-BG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Малко число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</a:t>
            </a:r>
            <a:r>
              <a:rPr lang="bg-BG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32767)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days = 730484;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Г</a:t>
            </a:r>
            <a:r>
              <a:rPr lang="bg-BG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олямо число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</a:t>
            </a:r>
            <a:r>
              <a:rPr lang="bg-BG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4.3 </a:t>
            </a:r>
            <a:r>
              <a:rPr lang="bg-BG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млрд.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ulong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hours = 17531616;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bg-BG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Много голямо число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</a:t>
            </a:r>
            <a:r>
              <a:rPr lang="bg-BG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18.4*10^18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"{0} centuries 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{1} years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 days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{3} hours.",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centuries, years, days, hours);</a:t>
            </a:r>
            <a:endParaRPr lang="en-US" sz="27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1794390"/>
            <a:ext cx="8610600" cy="108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11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100" dirty="0" smtClean="0"/>
              <a:t>Целите числа си имат </a:t>
            </a:r>
            <a:r>
              <a:rPr lang="bg-BG" sz="3100" dirty="0" smtClean="0">
                <a:solidFill>
                  <a:schemeClr val="tx2">
                    <a:lumMod val="75000"/>
                  </a:schemeClr>
                </a:solidFill>
              </a:rPr>
              <a:t>диапазон</a:t>
            </a:r>
            <a:r>
              <a:rPr lang="en-US" sz="31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00" dirty="0" smtClean="0"/>
              <a:t>(</a:t>
            </a:r>
            <a:r>
              <a:rPr lang="bg-BG" sz="3100" dirty="0" smtClean="0"/>
              <a:t>минимална и максимална стойност</a:t>
            </a:r>
            <a:r>
              <a:rPr lang="en-US" sz="3100" dirty="0" smtClean="0"/>
              <a:t>)</a:t>
            </a:r>
            <a:endParaRPr lang="en-US" sz="3100" dirty="0"/>
          </a:p>
          <a:p>
            <a:r>
              <a:rPr lang="bg-BG" sz="3100" dirty="0" smtClean="0"/>
              <a:t>Целочислените типове могат да се </a:t>
            </a:r>
            <a:r>
              <a:rPr lang="bg-BG" sz="3100" dirty="0" smtClean="0">
                <a:solidFill>
                  <a:schemeClr val="tx2">
                    <a:lumMod val="75000"/>
                  </a:schemeClr>
                </a:solidFill>
              </a:rPr>
              <a:t>препълнят</a:t>
            </a:r>
            <a:r>
              <a:rPr lang="en-US" sz="3100" dirty="0" smtClean="0"/>
              <a:t> </a:t>
            </a:r>
            <a:r>
              <a:rPr lang="en-US" sz="3100" dirty="0">
                <a:sym typeface="Wingdings" panose="05000000000000000000" pitchFamily="2" charset="2"/>
              </a:rPr>
              <a:t> </a:t>
            </a:r>
            <a:r>
              <a:rPr lang="bg-BG" sz="3100" dirty="0" smtClean="0">
                <a:sym typeface="Wingdings" panose="05000000000000000000" pitchFamily="2" charset="2"/>
              </a:rPr>
              <a:t>това води до </a:t>
            </a:r>
            <a:r>
              <a:rPr lang="bg-BG" sz="3100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некоректни стойности</a:t>
            </a:r>
            <a:endParaRPr lang="en-US" sz="3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Внимавайте с препълването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3415035"/>
            <a:ext cx="6143624" cy="30619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 counter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 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260;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counter++;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Console.WriteLine(counter);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91586" y="3415035"/>
            <a:ext cx="2006601" cy="30619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7D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7D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593011" y="475551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9860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Напишете програма, в която въвеждаме цяло число – брой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векове</a:t>
            </a:r>
            <a:r>
              <a:rPr lang="en-US" dirty="0" smtClean="0"/>
              <a:t> </a:t>
            </a:r>
            <a:r>
              <a:rPr lang="bg-BG" dirty="0" smtClean="0"/>
              <a:t>и го преобразуваме към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години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дни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часове</a:t>
            </a:r>
            <a:r>
              <a:rPr lang="en-US" dirty="0" smtClean="0"/>
              <a:t>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минути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Векове към минути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931963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Centures =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centuries = 100 years = 36524 days = 876576 hours = 52594560 minutes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6612" y="4836963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Centures =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centuries = 500 years = 182621 days = 4382904 hours = 262974240 minutes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96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Векове към минути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266824"/>
            <a:ext cx="10591800" cy="46116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Console.Write("Centuries =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centuries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years = centuries * 100;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days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(years * 365.2422);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hours = 24 * days;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minutes = 60 * hours;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centuries = {1} years = {2} days = {3} hours = {4} minutes", centuries, years, days, hours, minutes);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08612" y="3282126"/>
            <a:ext cx="3389308" cy="1066800"/>
          </a:xfrm>
          <a:prstGeom prst="wedgeRoundRectCallout">
            <a:avLst>
              <a:gd name="adj1" fmla="val -99299"/>
              <a:gd name="adj2" fmla="val -541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(int)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преобразува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double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към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990012" y="2729034"/>
            <a:ext cx="2743200" cy="1233365"/>
          </a:xfrm>
          <a:prstGeom prst="wedgeRoundRectCallout">
            <a:avLst>
              <a:gd name="adj1" fmla="val -81839"/>
              <a:gd name="adj2" fmla="val -218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Тропическата година има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365.2422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дни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59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403740"/>
            <a:ext cx="11804822" cy="53177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bg-BG" dirty="0" smtClean="0"/>
              <a:t>Литералите са стойност, която можем да зададем в кода</a:t>
            </a:r>
          </a:p>
          <a:p>
            <a:pPr>
              <a:lnSpc>
                <a:spcPct val="120000"/>
              </a:lnSpc>
            </a:pPr>
            <a:r>
              <a:rPr lang="bg-BG" dirty="0" smtClean="0"/>
              <a:t>Примери за целочислени литерали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bg-BG" dirty="0" smtClean="0"/>
              <a:t>Представките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 smtClean="0"/>
              <a:t>обозначават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шестнадесетична</a:t>
            </a:r>
            <a:r>
              <a:rPr lang="en-US" dirty="0" smtClean="0"/>
              <a:t> </a:t>
            </a:r>
            <a:r>
              <a:rPr lang="bg-BG" dirty="0" smtClean="0"/>
              <a:t>стойност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bg-BG" dirty="0" smtClean="0"/>
              <a:t>Например: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bg-BG" dirty="0" smtClean="0"/>
              <a:t>Наставките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 smtClean="0"/>
              <a:t>обозначават типове</a:t>
            </a:r>
            <a:r>
              <a:rPr lang="en-US" dirty="0" smtClean="0"/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/>
              <a:t> </a:t>
            </a:r>
            <a:r>
              <a:rPr lang="bg-BG" dirty="0" smtClean="0"/>
              <a:t>или</a:t>
            </a:r>
            <a:r>
              <a:rPr lang="en-US" dirty="0" smtClean="0"/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bg-BG" dirty="0" smtClean="0"/>
              <a:t>Например: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12345678U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0U</a:t>
            </a:r>
          </a:p>
          <a:p>
            <a:pPr lvl="1">
              <a:lnSpc>
                <a:spcPct val="120000"/>
              </a:lnSpc>
            </a:pPr>
            <a:r>
              <a:rPr lang="bg-BG" dirty="0" smtClean="0"/>
              <a:t>Наставките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 smtClean="0"/>
              <a:t>обозначават</a:t>
            </a:r>
            <a:r>
              <a:rPr lang="en-US" dirty="0" smtClean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bg-BG" dirty="0" smtClean="0"/>
              <a:t>Например: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Целочислени литерали</a:t>
            </a:r>
            <a:endParaRPr lang="en-US" dirty="0"/>
          </a:p>
        </p:txBody>
      </p:sp>
      <p:pic>
        <p:nvPicPr>
          <p:cNvPr id="23554" name="Picture 2" descr="Go to fullsize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304" y="4767115"/>
            <a:ext cx="2197508" cy="14812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6" name="Group 5"/>
          <p:cNvGrpSpPr/>
          <p:nvPr/>
        </p:nvGrpSpPr>
        <p:grpSpPr>
          <a:xfrm>
            <a:off x="6551612" y="228600"/>
            <a:ext cx="3352800" cy="1199145"/>
            <a:chOff x="7898873" y="318624"/>
            <a:chExt cx="2810555" cy="3229205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7" name="TextBox 6"/>
            <p:cNvSpPr txBox="1"/>
            <p:nvPr/>
          </p:nvSpPr>
          <p:spPr>
            <a:xfrm rot="21521100">
              <a:off x="7898873" y="318624"/>
              <a:ext cx="684957" cy="1509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</a:t>
              </a:r>
              <a:endPara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363399">
              <a:off x="8174769" y="1568850"/>
              <a:ext cx="745562" cy="1115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843522">
              <a:off x="9356253" y="593324"/>
              <a:ext cx="893114" cy="1115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sbyte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9558493">
              <a:off x="9235612" y="1930701"/>
              <a:ext cx="869774" cy="1115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short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445021">
              <a:off x="8815143" y="1232806"/>
              <a:ext cx="625972" cy="984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uint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21351847">
              <a:off x="10115521" y="1740629"/>
              <a:ext cx="593907" cy="853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byte</a:t>
              </a:r>
              <a:endParaRPr lang="en-US" sz="1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737566">
              <a:off x="9855935" y="2654096"/>
              <a:ext cx="728230" cy="787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ushort</a:t>
              </a:r>
              <a:endParaRPr lang="en-US" sz="1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21140650">
              <a:off x="8522000" y="2563274"/>
              <a:ext cx="812001" cy="984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ulong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7976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Променливи:</a:t>
            </a:r>
          </a:p>
          <a:p>
            <a:pPr lvl="1"/>
            <a:r>
              <a:rPr lang="bg-BG" dirty="0" smtClean="0"/>
              <a:t>съдържат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</a:p>
          <a:p>
            <a:pPr lvl="1"/>
            <a:r>
              <a:rPr lang="bg-BG" dirty="0"/>
              <a:t>и</a:t>
            </a:r>
            <a:r>
              <a:rPr lang="bg-BG" dirty="0" smtClean="0"/>
              <a:t>мат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име</a:t>
            </a:r>
          </a:p>
          <a:p>
            <a:pPr lvl="1"/>
            <a:r>
              <a:rPr lang="bg-BG" dirty="0"/>
              <a:t>и</a:t>
            </a:r>
            <a:r>
              <a:rPr lang="bg-BG" dirty="0" smtClean="0"/>
              <a:t>мат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  <a:endParaRPr lang="en-US" dirty="0"/>
          </a:p>
          <a:p>
            <a:r>
              <a:rPr lang="bg-BG" dirty="0" smtClean="0"/>
              <a:t>Целочислени типове данни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bg-BG" dirty="0"/>
              <a:t>С</a:t>
            </a:r>
            <a:r>
              <a:rPr lang="bg-BG" dirty="0" smtClean="0"/>
              <a:t>ъдържат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числа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 smtClean="0"/>
              <a:t>Имат определени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диапазони</a:t>
            </a:r>
          </a:p>
          <a:p>
            <a:pPr lvl="2"/>
            <a:r>
              <a:rPr lang="bg-BG" dirty="0" smtClean="0"/>
              <a:t>Могат да пазят или да не пазят знак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82" y="2401313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40655" y="2905338"/>
            <a:ext cx="2344957" cy="253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Програмиране </a:t>
            </a:r>
            <a:r>
              <a:rPr lang="en-US" dirty="0" smtClean="0"/>
              <a:t>– </a:t>
            </a:r>
            <a:r>
              <a:rPr lang="bg-BG" dirty="0" smtClean="0"/>
              <a:t>Въпроси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37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</a:pPr>
            <a:r>
              <a:rPr lang="bg-BG" dirty="0" smtClean="0"/>
              <a:t>Как работят компютрите? Променливи. Типове данни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 smtClean="0"/>
              <a:t>Целочислени типове данни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3878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16" y="4651459"/>
            <a:ext cx="8007896" cy="16731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5200" dirty="0" smtClean="0"/>
              <a:t>Типове данни и променливи</a:t>
            </a:r>
            <a:endParaRPr lang="en-US" sz="5200" dirty="0" smtClean="0"/>
          </a:p>
        </p:txBody>
      </p:sp>
      <p:pic>
        <p:nvPicPr>
          <p:cNvPr id="3" name="Picture 2" descr="C:\Trash\binary-data-abstrac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986" y="1377028"/>
            <a:ext cx="5473756" cy="29663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8776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Компютрите са машини, които обработват информация</a:t>
            </a:r>
            <a:endParaRPr lang="en-US" dirty="0"/>
          </a:p>
          <a:p>
            <a:pPr lvl="1"/>
            <a:r>
              <a:rPr lang="bg-BG" dirty="0" smtClean="0"/>
              <a:t>В компютърната памет се пазят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нструкциите</a:t>
            </a:r>
            <a:r>
              <a:rPr lang="en-US" dirty="0" smtClean="0"/>
              <a:t> </a:t>
            </a:r>
            <a:r>
              <a:rPr lang="bg-BG" dirty="0"/>
              <a:t>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информация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работят компютрите</a:t>
            </a:r>
            <a:r>
              <a:rPr lang="en-US" dirty="0" smtClean="0"/>
              <a:t>?</a:t>
            </a:r>
            <a:endParaRPr lang="bg-BG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612587" y="3581399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2699244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Променливите имат: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Присвояване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се извървшва чрез оператор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"="</a:t>
            </a:r>
            <a:r>
              <a:rPr lang="en-US" dirty="0"/>
              <a:t> </a:t>
            </a:r>
          </a:p>
          <a:p>
            <a:pPr lvl="1"/>
            <a:r>
              <a:rPr lang="bg-BG" dirty="0" smtClean="0"/>
              <a:t>Пример 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дефиниране</a:t>
            </a:r>
            <a:r>
              <a:rPr lang="en-US" dirty="0" smtClean="0"/>
              <a:t>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присвояване</a:t>
            </a:r>
            <a:r>
              <a:rPr lang="en-US" dirty="0" smtClean="0"/>
              <a:t> </a:t>
            </a:r>
            <a:r>
              <a:rPr lang="bg-BG" dirty="0" smtClean="0"/>
              <a:t>в</a:t>
            </a:r>
            <a:r>
              <a:rPr lang="en-US" dirty="0" smtClean="0"/>
              <a:t> </a:t>
            </a:r>
            <a:r>
              <a:rPr lang="en-US" dirty="0"/>
              <a:t>C#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 smtClean="0"/>
              <a:t>Когато се обработи, информацията се записва обратно в променливите</a:t>
            </a: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Променливи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380201" y="4094472"/>
            <a:ext cx="3675062" cy="63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922338" y="3956360"/>
            <a:ext cx="2111734" cy="578882"/>
          </a:xfrm>
          <a:prstGeom prst="wedgeRoundRectCallout">
            <a:avLst>
              <a:gd name="adj1" fmla="val 72797"/>
              <a:gd name="adj2" fmla="val 311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dirty="0" smtClean="0">
                <a:solidFill>
                  <a:srgbClr val="FFFFFF"/>
                </a:solidFill>
              </a:rPr>
              <a:t>Тип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684548" y="3352800"/>
            <a:ext cx="2871958" cy="578882"/>
          </a:xfrm>
          <a:prstGeom prst="wedgeRoundRectCallout">
            <a:avLst>
              <a:gd name="adj1" fmla="val -44868"/>
              <a:gd name="adj2" fmla="val 1077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dirty="0" smtClean="0">
                <a:solidFill>
                  <a:srgbClr val="FFFFFF"/>
                </a:solidFill>
              </a:rPr>
              <a:t>Име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7285299" y="4398530"/>
            <a:ext cx="2871958" cy="578882"/>
          </a:xfrm>
          <a:prstGeom prst="wedgeRoundRectCallout">
            <a:avLst>
              <a:gd name="adj1" fmla="val -68027"/>
              <a:gd name="adj2" fmla="val -418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dirty="0" smtClean="0">
                <a:solidFill>
                  <a:srgbClr val="FFFFFF"/>
                </a:solidFill>
              </a:rPr>
              <a:t>Стойност</a:t>
            </a:r>
            <a:endParaRPr lang="bg-BG" sz="3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626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3" grpId="0" animBg="1"/>
      <p:bldP spid="560134" grpId="0" animBg="1"/>
      <p:bldP spid="5601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 на данните</a:t>
            </a:r>
            <a:r>
              <a:rPr lang="en-US" dirty="0" smtClean="0"/>
              <a:t>: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Стойности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които имат сходни характеристики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bg-BG" dirty="0" smtClean="0"/>
              <a:t>Описва вида на информацията, който се пази в компютърната памет</a:t>
            </a:r>
            <a:r>
              <a:rPr lang="en-US" dirty="0" smtClean="0"/>
              <a:t> (</a:t>
            </a:r>
            <a:r>
              <a:rPr lang="bg-BG" dirty="0" smtClean="0"/>
              <a:t>съответно в променливата</a:t>
            </a:r>
            <a:r>
              <a:rPr lang="en-US" dirty="0" smtClean="0"/>
              <a:t>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bg-BG" dirty="0" smtClean="0"/>
              <a:t>Примери</a:t>
            </a:r>
            <a:r>
              <a:rPr lang="en-US" dirty="0" smtClean="0"/>
              <a:t>: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bg-BG" dirty="0" smtClean="0"/>
              <a:t>Положителни цели числа</a:t>
            </a:r>
            <a:r>
              <a:rPr lang="en-US" dirty="0" smtClean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spcBef>
                <a:spcPts val="1200"/>
              </a:spcBef>
            </a:pPr>
            <a:r>
              <a:rPr lang="bg-BG" dirty="0" smtClean="0"/>
              <a:t>Знаци от азбуката</a:t>
            </a:r>
            <a:r>
              <a:rPr lang="en-US" dirty="0" smtClean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spcBef>
                <a:spcPts val="1200"/>
              </a:spcBef>
            </a:pPr>
            <a:r>
              <a:rPr lang="bg-BG" dirty="0" smtClean="0"/>
              <a:t>Дни от седмицата</a:t>
            </a:r>
            <a:r>
              <a:rPr lang="en-US" dirty="0" smtClean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тип данни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6" name="Picture 2" descr="http://icons.iconarchive.com/icons/iconshock/real-vista-project-managment/256/data-management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3810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352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bg-BG" dirty="0" smtClean="0"/>
              <a:t>Типът данни притежава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Име </a:t>
            </a:r>
            <a:r>
              <a:rPr lang="en-US" dirty="0" smtClean="0"/>
              <a:t>(C</a:t>
            </a:r>
            <a:r>
              <a:rPr lang="en-US" dirty="0"/>
              <a:t># </a:t>
            </a:r>
            <a:r>
              <a:rPr lang="bg-BG" dirty="0" smtClean="0"/>
              <a:t>ключова дума </a:t>
            </a:r>
            <a:r>
              <a:rPr lang="en-US" dirty="0" smtClean="0"/>
              <a:t>or </a:t>
            </a:r>
            <a:r>
              <a:rPr lang="en-US" dirty="0"/>
              <a:t>.NET </a:t>
            </a:r>
            <a:r>
              <a:rPr lang="bg-BG" dirty="0" smtClean="0"/>
              <a:t>тип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Размер </a:t>
            </a:r>
            <a:r>
              <a:rPr lang="en-US" dirty="0" smtClean="0"/>
              <a:t>(</a:t>
            </a:r>
            <a:r>
              <a:rPr lang="bg-BG" dirty="0" smtClean="0"/>
              <a:t>колко памет се използва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Стойност по подразбиране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bg-BG" dirty="0" smtClean="0"/>
              <a:t>Пример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 smtClean="0"/>
              <a:t>Цели числа в </a:t>
            </a:r>
            <a:r>
              <a:rPr lang="en-US" dirty="0" smtClean="0"/>
              <a:t>C</a:t>
            </a:r>
            <a:r>
              <a:rPr lang="en-US" dirty="0"/>
              <a:t>#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 smtClean="0"/>
              <a:t>Име</a:t>
            </a:r>
            <a:r>
              <a:rPr lang="en-US" dirty="0" smtClean="0"/>
              <a:t>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 smtClean="0"/>
              <a:t>Размер</a:t>
            </a:r>
            <a:r>
              <a:rPr lang="en-US" dirty="0" smtClean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бита </a:t>
            </a:r>
            <a:r>
              <a:rPr lang="en-US" dirty="0" smtClean="0"/>
              <a:t>(4 </a:t>
            </a:r>
            <a:r>
              <a:rPr lang="bg-BG" dirty="0" smtClean="0"/>
              <a:t>байта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 smtClean="0"/>
              <a:t>Стойност по подразбиране</a:t>
            </a:r>
            <a:r>
              <a:rPr lang="en-US" dirty="0" smtClean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Характеристики на типовете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085012" y="600182"/>
            <a:ext cx="2400601" cy="2828818"/>
            <a:chOff x="7401286" y="533400"/>
            <a:chExt cx="1975608" cy="2328015"/>
          </a:xfrm>
        </p:grpSpPr>
        <p:pic>
          <p:nvPicPr>
            <p:cNvPr id="2052" name="Picture 4" descr="http://clipartist.info/RSS/openclipart.org/2011/July/15-Friday/binary_file_icon-1331px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787812" y="2209800"/>
            <a:ext cx="3778600" cy="1045256"/>
          </a:xfrm>
          <a:prstGeom prst="wedgeRoundRectCallout">
            <a:avLst>
              <a:gd name="adj1" fmla="val -59318"/>
              <a:gd name="adj2" fmla="val -560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FFFFFF"/>
                </a:solidFill>
              </a:rPr>
              <a:t>: </a:t>
            </a:r>
            <a:r>
              <a:rPr lang="bg-BG" sz="3200" dirty="0" smtClean="0">
                <a:solidFill>
                  <a:srgbClr val="FFFFFF"/>
                </a:solidFill>
              </a:rPr>
              <a:t>поредица от </a:t>
            </a:r>
            <a:r>
              <a:rPr lang="en-US" sz="3200" dirty="0" smtClean="0">
                <a:solidFill>
                  <a:srgbClr val="FFFFFF"/>
                </a:solidFill>
              </a:rPr>
              <a:t>32 </a:t>
            </a:r>
            <a:r>
              <a:rPr lang="bg-BG" sz="3200" dirty="0" smtClean="0">
                <a:solidFill>
                  <a:srgbClr val="FFFFFF"/>
                </a:solidFill>
              </a:rPr>
              <a:t>бита в паметта</a:t>
            </a:r>
            <a:endParaRPr lang="bg-BG" sz="32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544" y="4617546"/>
            <a:ext cx="3920068" cy="1907456"/>
          </a:xfrm>
          <a:prstGeom prst="rect">
            <a:avLst/>
          </a:prstGeom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713412" y="3810000"/>
            <a:ext cx="3970800" cy="1081929"/>
          </a:xfrm>
          <a:prstGeom prst="wedgeRoundRectCallout">
            <a:avLst>
              <a:gd name="adj1" fmla="val 40050"/>
              <a:gd name="adj2" fmla="val 876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FFFFFF"/>
                </a:solidFill>
              </a:rPr>
              <a:t>: 4 sequential bytes in the memory</a:t>
            </a:r>
            <a:endParaRPr lang="bg-BG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276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351600"/>
            <a:ext cx="8938472" cy="820600"/>
          </a:xfrm>
        </p:spPr>
        <p:txBody>
          <a:bodyPr/>
          <a:lstStyle/>
          <a:p>
            <a:r>
              <a:rPr lang="bg-BG" dirty="0" smtClean="0"/>
              <a:t>Целочислени типове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890538" y="1570758"/>
            <a:ext cx="5648955" cy="3218155"/>
            <a:chOff x="8551624" y="1141196"/>
            <a:chExt cx="2306448" cy="2111663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8" name="TextBox 7"/>
            <p:cNvSpPr txBox="1"/>
            <p:nvPr/>
          </p:nvSpPr>
          <p:spPr>
            <a:xfrm rot="21521100">
              <a:off x="9298519" y="1982735"/>
              <a:ext cx="639504" cy="715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</a:t>
              </a:r>
              <a:endPara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20751016">
              <a:off x="8754310" y="2660816"/>
              <a:ext cx="72153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843522">
              <a:off x="8907642" y="1141196"/>
              <a:ext cx="73882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byte</a:t>
              </a:r>
              <a:endPara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443506">
              <a:off x="9724556" y="1674352"/>
              <a:ext cx="756720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short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445021">
              <a:off x="8551624" y="1674396"/>
              <a:ext cx="61085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uint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21351847">
              <a:off x="9877907" y="1149183"/>
              <a:ext cx="688260" cy="429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sbyte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21216099">
              <a:off x="10167952" y="2270302"/>
              <a:ext cx="690120" cy="372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ushort</a:t>
              </a:r>
              <a:endParaRPr lang="en-US" sz="1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347577">
              <a:off x="9909996" y="2766349"/>
              <a:ext cx="79944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ulong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74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[-128 …127]: </a:t>
            </a:r>
            <a:r>
              <a:rPr lang="bg-BG" sz="3000" dirty="0" smtClean="0"/>
              <a:t>със знак, </a:t>
            </a:r>
            <a:r>
              <a:rPr lang="en-US" sz="3000" dirty="0" smtClean="0"/>
              <a:t>8-</a:t>
            </a:r>
            <a:r>
              <a:rPr lang="bg-BG" sz="3000" dirty="0" smtClean="0"/>
              <a:t>битов</a:t>
            </a:r>
            <a:r>
              <a:rPr lang="en-US" sz="3000" dirty="0" smtClean="0"/>
              <a:t> </a:t>
            </a:r>
            <a:r>
              <a:rPr lang="en-US" sz="3000" dirty="0"/>
              <a:t>[-2</a:t>
            </a:r>
            <a:r>
              <a:rPr lang="en-US" sz="3000" baseline="30000" dirty="0"/>
              <a:t>7</a:t>
            </a:r>
            <a:r>
              <a:rPr lang="en-US" sz="3000" dirty="0"/>
              <a:t> … 2</a:t>
            </a:r>
            <a:r>
              <a:rPr lang="en-US" sz="3000" baseline="30000" dirty="0"/>
              <a:t>7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255]: </a:t>
            </a:r>
            <a:r>
              <a:rPr lang="bg-BG" sz="3000" dirty="0" smtClean="0"/>
              <a:t>без знак, </a:t>
            </a:r>
            <a:r>
              <a:rPr lang="en-US" sz="3000" dirty="0" smtClean="0"/>
              <a:t>8-</a:t>
            </a:r>
            <a:r>
              <a:rPr lang="bg-BG" sz="3000" dirty="0" smtClean="0"/>
              <a:t>битов</a:t>
            </a:r>
            <a:r>
              <a:rPr lang="en-US" sz="3000" dirty="0" smtClean="0"/>
              <a:t> </a:t>
            </a:r>
            <a:r>
              <a:rPr lang="en-US" sz="3000" dirty="0"/>
              <a:t>[0 … 2</a:t>
            </a:r>
            <a:r>
              <a:rPr lang="en-US" sz="3000" baseline="30000" dirty="0"/>
              <a:t>8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[-32 768 … 32 767]: </a:t>
            </a:r>
            <a:r>
              <a:rPr lang="bg-BG" sz="3000" dirty="0" smtClean="0"/>
              <a:t>със знак,</a:t>
            </a:r>
            <a:r>
              <a:rPr lang="en-US" sz="3000" dirty="0" smtClean="0"/>
              <a:t> 16-</a:t>
            </a:r>
            <a:r>
              <a:rPr lang="bg-BG" sz="3000" dirty="0" smtClean="0"/>
              <a:t>битов</a:t>
            </a:r>
            <a:r>
              <a:rPr lang="en-US" sz="3000" dirty="0" smtClean="0"/>
              <a:t> </a:t>
            </a:r>
            <a:r>
              <a:rPr lang="en-US" sz="3000" dirty="0"/>
              <a:t>[-2</a:t>
            </a:r>
            <a:r>
              <a:rPr lang="en-US" sz="3000" baseline="30000" dirty="0"/>
              <a:t>15</a:t>
            </a:r>
            <a:r>
              <a:rPr lang="en-US" sz="3000" dirty="0"/>
              <a:t> … 2</a:t>
            </a:r>
            <a:r>
              <a:rPr lang="en-US" sz="3000" baseline="30000" dirty="0"/>
              <a:t>15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65 535]: </a:t>
            </a:r>
            <a:r>
              <a:rPr lang="bg-BG" sz="3000" dirty="0" smtClean="0"/>
              <a:t>без знак </a:t>
            </a:r>
            <a:r>
              <a:rPr lang="en-US" sz="3000" dirty="0" smtClean="0"/>
              <a:t>16-</a:t>
            </a:r>
            <a:r>
              <a:rPr lang="bg-BG" sz="3000" dirty="0" smtClean="0"/>
              <a:t>битов</a:t>
            </a:r>
            <a:r>
              <a:rPr lang="en-US" sz="3000" dirty="0" smtClean="0"/>
              <a:t> </a:t>
            </a:r>
            <a:r>
              <a:rPr lang="en-US" sz="3000" dirty="0"/>
              <a:t>[0 … 2</a:t>
            </a:r>
            <a:r>
              <a:rPr lang="en-US" sz="3000" baseline="30000" dirty="0"/>
              <a:t>16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[-2 147 483 648 … 2 147 483 647]: </a:t>
            </a:r>
            <a:r>
              <a:rPr lang="bg-BG" sz="3000" dirty="0" smtClean="0"/>
              <a:t>със знак </a:t>
            </a:r>
            <a:r>
              <a:rPr lang="en-US" sz="3000" dirty="0" smtClean="0"/>
              <a:t>32-</a:t>
            </a:r>
            <a:r>
              <a:rPr lang="bg-BG" sz="3000" dirty="0" smtClean="0"/>
              <a:t>битов</a:t>
            </a:r>
            <a:r>
              <a:rPr lang="en-US" sz="3000" dirty="0" smtClean="0"/>
              <a:t> </a:t>
            </a:r>
            <a:r>
              <a:rPr lang="en-US" sz="3000" dirty="0"/>
              <a:t>[-2</a:t>
            </a:r>
            <a:r>
              <a:rPr lang="en-US" sz="3000" baseline="30000" dirty="0"/>
              <a:t>31</a:t>
            </a:r>
            <a:r>
              <a:rPr lang="en-US" sz="3000" dirty="0"/>
              <a:t> … 2</a:t>
            </a:r>
            <a:r>
              <a:rPr lang="en-US" sz="3000" baseline="30000" dirty="0"/>
              <a:t>31</a:t>
            </a:r>
            <a:r>
              <a:rPr lang="en-US" sz="3000" dirty="0"/>
              <a:t>-1]</a:t>
            </a:r>
            <a:endParaRPr lang="en-US" sz="3000" u="sng" dirty="0"/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4 294 967 295]: </a:t>
            </a:r>
            <a:r>
              <a:rPr lang="bg-BG" sz="3000" dirty="0" smtClean="0"/>
              <a:t>без знак </a:t>
            </a:r>
            <a:r>
              <a:rPr lang="en-US" sz="3000" dirty="0" smtClean="0"/>
              <a:t>32-</a:t>
            </a:r>
            <a:r>
              <a:rPr lang="bg-BG" sz="3000" dirty="0" smtClean="0"/>
              <a:t>битов</a:t>
            </a:r>
            <a:r>
              <a:rPr lang="en-US" sz="3000" dirty="0" smtClean="0"/>
              <a:t> </a:t>
            </a:r>
            <a:r>
              <a:rPr lang="en-US" sz="3000" dirty="0"/>
              <a:t>[0 … 2</a:t>
            </a:r>
            <a:r>
              <a:rPr lang="en-US" sz="3000" baseline="30000" dirty="0"/>
              <a:t>32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[-9 223 372 036 854 775 808 … 9 223 372 036 854 775 807]: </a:t>
            </a:r>
            <a:r>
              <a:rPr lang="bg-BG" sz="3000" dirty="0" smtClean="0"/>
              <a:t>със знак </a:t>
            </a:r>
            <a:r>
              <a:rPr lang="en-US" sz="3000" dirty="0" smtClean="0"/>
              <a:t>64-</a:t>
            </a:r>
            <a:r>
              <a:rPr lang="bg-BG" sz="3000" dirty="0" smtClean="0"/>
              <a:t>битов</a:t>
            </a:r>
            <a:r>
              <a:rPr lang="en-US" sz="3000" dirty="0" smtClean="0"/>
              <a:t> </a:t>
            </a:r>
            <a:r>
              <a:rPr lang="en-US" sz="3000" dirty="0"/>
              <a:t>[-2</a:t>
            </a:r>
            <a:r>
              <a:rPr lang="en-US" sz="3000" baseline="30000" dirty="0"/>
              <a:t>63</a:t>
            </a:r>
            <a:r>
              <a:rPr lang="en-US" sz="3000" dirty="0"/>
              <a:t> … 2</a:t>
            </a:r>
            <a:r>
              <a:rPr lang="en-US" sz="3000" baseline="30000" dirty="0"/>
              <a:t>63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18 446 744 073 709 551 615]: </a:t>
            </a:r>
            <a:r>
              <a:rPr lang="bg-BG" sz="3000" dirty="0" smtClean="0"/>
              <a:t>без знак </a:t>
            </a:r>
            <a:r>
              <a:rPr lang="en-US" sz="3000" dirty="0" smtClean="0"/>
              <a:t>64-</a:t>
            </a:r>
            <a:r>
              <a:rPr lang="bg-BG" sz="3000" dirty="0" smtClean="0"/>
              <a:t>битов</a:t>
            </a:r>
            <a:r>
              <a:rPr lang="en-US" sz="3000" dirty="0" smtClean="0"/>
              <a:t> </a:t>
            </a:r>
            <a:r>
              <a:rPr lang="en-US" sz="3000" dirty="0"/>
              <a:t>[0 … 2</a:t>
            </a:r>
            <a:r>
              <a:rPr lang="en-US" sz="3000" baseline="30000" dirty="0"/>
              <a:t>64</a:t>
            </a:r>
            <a:r>
              <a:rPr lang="en-US" sz="3000" dirty="0"/>
              <a:t>-1]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Целочислени типове</a:t>
            </a:r>
            <a:endParaRPr lang="bg-BG" dirty="0"/>
          </a:p>
        </p:txBody>
      </p:sp>
      <p:grpSp>
        <p:nvGrpSpPr>
          <p:cNvPr id="3" name="Group 2"/>
          <p:cNvGrpSpPr/>
          <p:nvPr/>
        </p:nvGrpSpPr>
        <p:grpSpPr>
          <a:xfrm>
            <a:off x="8885239" y="1134979"/>
            <a:ext cx="2898807" cy="2417847"/>
            <a:chOff x="8551624" y="1141196"/>
            <a:chExt cx="2306448" cy="2111663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5" name="TextBox 4"/>
            <p:cNvSpPr txBox="1"/>
            <p:nvPr/>
          </p:nvSpPr>
          <p:spPr>
            <a:xfrm rot="21521100">
              <a:off x="9298519" y="1982735"/>
              <a:ext cx="639504" cy="715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</a:t>
              </a:r>
              <a:endPara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20751016">
              <a:off x="8754310" y="2660816"/>
              <a:ext cx="72153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long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843522">
              <a:off x="8907642" y="1141196"/>
              <a:ext cx="73882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byte</a:t>
              </a:r>
              <a:endPara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443506">
              <a:off x="9724556" y="1674352"/>
              <a:ext cx="756720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short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445021">
              <a:off x="8551624" y="1674396"/>
              <a:ext cx="61085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uint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21351847">
              <a:off x="9877907" y="1149183"/>
              <a:ext cx="688260" cy="429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sbyte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21216099">
              <a:off x="10167952" y="2270302"/>
              <a:ext cx="690120" cy="372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ushort</a:t>
              </a:r>
              <a:endParaRPr lang="en-US" sz="1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347577">
              <a:off x="9909996" y="2766349"/>
              <a:ext cx="79944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ulong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9205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535</TotalTime>
  <Words>909</Words>
  <Application>Microsoft Office PowerPoint</Application>
  <PresentationFormat>Custom</PresentationFormat>
  <Paragraphs>168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Tahoma</vt:lpstr>
      <vt:lpstr>Wingdings</vt:lpstr>
      <vt:lpstr>Wingdings 2</vt:lpstr>
      <vt:lpstr>SoftUni 16x9</vt:lpstr>
      <vt:lpstr>Типове данни и променливи</vt:lpstr>
      <vt:lpstr>Съдържание</vt:lpstr>
      <vt:lpstr>Типове данни и променливи</vt:lpstr>
      <vt:lpstr>Как работят компютрите?</vt:lpstr>
      <vt:lpstr>Променливи</vt:lpstr>
      <vt:lpstr>Какво е тип данни?</vt:lpstr>
      <vt:lpstr>Характеристики на типовете</vt:lpstr>
      <vt:lpstr>Целочислени типове</vt:lpstr>
      <vt:lpstr>Целочислени типове</vt:lpstr>
      <vt:lpstr>Векове – Пример</vt:lpstr>
      <vt:lpstr>Внимавайте с препълването!</vt:lpstr>
      <vt:lpstr>Задача: Векове към минути</vt:lpstr>
      <vt:lpstr>Задача: Векове към минути</vt:lpstr>
      <vt:lpstr>Целочислени литерали</vt:lpstr>
      <vt:lpstr>Какво научихме този час?</vt:lpstr>
      <vt:lpstr>Програмиране – Въпроси</vt:lpstr>
      <vt:lpstr>License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pc</cp:lastModifiedBy>
  <cp:revision>235</cp:revision>
  <dcterms:created xsi:type="dcterms:W3CDTF">2014-01-02T17:00:34Z</dcterms:created>
  <dcterms:modified xsi:type="dcterms:W3CDTF">2018-01-14T22:56:04Z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