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402" r:id="rId3"/>
    <p:sldId id="498" r:id="rId4"/>
    <p:sldId id="492" r:id="rId5"/>
    <p:sldId id="493" r:id="rId6"/>
    <p:sldId id="494" r:id="rId7"/>
    <p:sldId id="495" r:id="rId8"/>
    <p:sldId id="505" r:id="rId9"/>
    <p:sldId id="497" r:id="rId10"/>
    <p:sldId id="496" r:id="rId11"/>
    <p:sldId id="506" r:id="rId12"/>
    <p:sldId id="507" r:id="rId13"/>
    <p:sldId id="499" r:id="rId14"/>
    <p:sldId id="500" r:id="rId15"/>
    <p:sldId id="501" r:id="rId16"/>
    <p:sldId id="502" r:id="rId17"/>
    <p:sldId id="503" r:id="rId18"/>
    <p:sldId id="504" r:id="rId19"/>
    <p:sldId id="464" r:id="rId20"/>
    <p:sldId id="400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8"/>
          </p14:sldIdLst>
        </p14:section>
        <p14:section name="Type Conversion" id="{B21423A2-D074-4A0C-A88A-F14C5D55BB4F}">
          <p14:sldIdLst>
            <p14:sldId id="492"/>
            <p14:sldId id="493"/>
            <p14:sldId id="494"/>
            <p14:sldId id="495"/>
            <p14:sldId id="505"/>
            <p14:sldId id="497"/>
            <p14:sldId id="496"/>
            <p14:sldId id="506"/>
            <p14:sldId id="50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10E03AB1-9AA8-4E86-9A64-D741901E50A2}">
          <p14:sldIdLst>
            <p14:sldId id="464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68" d="100"/>
          <a:sy n="68" d="100"/>
        </p:scale>
        <p:origin x="64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09.326" idx="3">
    <p:pos x="10" y="10"/>
    <p:text>1-2 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09.591" idx="9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23.279" idx="10">
    <p:pos x="10" y="10"/>
    <p:text>5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34.185" idx="11">
    <p:pos x="10" y="10"/>
    <p:text>5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3:41.685" idx="12">
    <p:pos x="10" y="10"/>
    <p:text>4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16.716" idx="4">
    <p:pos x="10" y="10"/>
    <p:text>3м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30.201" idx="5">
    <p:pos x="10" y="10"/>
    <p:text>4м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35.763" idx="6">
    <p:pos x="10" y="10"/>
    <p:text>3м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42.701" idx="7">
    <p:pos x="10" y="10"/>
    <p:text>7мин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42.701" idx="7">
    <p:pos x="10" y="10"/>
    <p:text>7мин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50.420" idx="8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1:02:50.420" idx="8">
    <p:pos x="10" y="10"/>
    <p:text>3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5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8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</a:t>
            </a:r>
            <a:r>
              <a:rPr lang="bg-BG" smtClean="0"/>
              <a:t>реобразуване </a:t>
            </a:r>
            <a:r>
              <a:rPr lang="bg-BG" dirty="0" smtClean="0"/>
              <a:t>на типове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xmlns="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3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 smtClean="0"/>
              <a:t> </a:t>
            </a:r>
            <a:r>
              <a:rPr lang="bg-BG" dirty="0" smtClean="0"/>
              <a:t>позволява да се извършват преобразувания на данни: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Convert.ToInt32(</a:t>
            </a:r>
            <a:r>
              <a:rPr lang="bg-BG" dirty="0" smtClean="0"/>
              <a:t>данни, основа</a:t>
            </a:r>
            <a:r>
              <a:rPr lang="en-US" dirty="0" smtClean="0"/>
              <a:t>)</a:t>
            </a:r>
            <a:r>
              <a:rPr lang="bg-BG" dirty="0" smtClean="0"/>
              <a:t> – позволява ни да преобразуваме текстов низ със записано число в бройна система към цяло число от тип </a:t>
            </a:r>
            <a:r>
              <a:rPr lang="en-US" dirty="0" err="1" smtClean="0"/>
              <a:t>int</a:t>
            </a:r>
            <a:endParaRPr lang="bg-BG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Convert.ToString</a:t>
            </a:r>
            <a:r>
              <a:rPr lang="en-US" dirty="0" smtClean="0"/>
              <a:t>(</a:t>
            </a:r>
            <a:r>
              <a:rPr lang="bg-BG" dirty="0" smtClean="0"/>
              <a:t>данни) – позволява ни да преобразуваме данни от променлива към низ</a:t>
            </a:r>
          </a:p>
          <a:p>
            <a:pPr lvl="1">
              <a:spcBef>
                <a:spcPts val="1200"/>
              </a:spcBef>
            </a:pPr>
            <a:endParaRPr lang="bg-BG" dirty="0" smtClean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Convert.ToString</a:t>
            </a:r>
            <a:r>
              <a:rPr lang="en-US" dirty="0" smtClean="0"/>
              <a:t>(</a:t>
            </a:r>
            <a:r>
              <a:rPr lang="bg-BG" dirty="0" smtClean="0"/>
              <a:t>данни, основа) – позволява ни да преобразуваме данни от променлива към число в бройна система със зададена основа. Числото се записва като низ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с </a:t>
            </a:r>
            <a:r>
              <a:rPr lang="en-US" dirty="0" smtClean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2590800"/>
            <a:ext cx="10668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nums</a:t>
            </a:r>
            <a:r>
              <a:rPr lang="en-US" sz="2800" dirty="0"/>
              <a:t> = Convert.ToInt32(</a:t>
            </a:r>
            <a:r>
              <a:rPr lang="en-US" sz="2800" dirty="0" err="1"/>
              <a:t>Console.ReadLine</a:t>
            </a:r>
            <a:r>
              <a:rPr lang="en-US" sz="2800" dirty="0"/>
              <a:t>(), 16);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201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string </a:t>
            </a:r>
            <a:r>
              <a:rPr lang="en-US" sz="2800" dirty="0"/>
              <a:t>output = "Value: " + </a:t>
            </a:r>
            <a:r>
              <a:rPr lang="en-US" sz="2800" dirty="0" err="1"/>
              <a:t>Convert.ToString</a:t>
            </a:r>
            <a:r>
              <a:rPr lang="en-US" sz="2800" dirty="0"/>
              <a:t>(</a:t>
            </a:r>
            <a:r>
              <a:rPr lang="en-US" sz="2800" dirty="0" err="1"/>
              <a:t>nums</a:t>
            </a:r>
            <a:r>
              <a:rPr lang="en-US" sz="2800" dirty="0"/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61823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string </a:t>
            </a:r>
            <a:r>
              <a:rPr lang="en-US" sz="2800" dirty="0"/>
              <a:t>output = </a:t>
            </a:r>
            <a:r>
              <a:rPr lang="en-US" sz="2800" dirty="0" smtClean="0"/>
              <a:t>"Binary Value</a:t>
            </a:r>
            <a:r>
              <a:rPr lang="en-US" sz="2800" dirty="0"/>
              <a:t>: " + </a:t>
            </a:r>
            <a:r>
              <a:rPr lang="en-US" sz="2800" dirty="0" err="1" smtClean="0"/>
              <a:t>Convert.ToString</a:t>
            </a:r>
            <a:r>
              <a:rPr lang="en-US" sz="2800" dirty="0" smtClean="0"/>
              <a:t>(</a:t>
            </a:r>
            <a:r>
              <a:rPr lang="en-US" sz="2800" dirty="0" err="1" smtClean="0"/>
              <a:t>nums</a:t>
            </a:r>
            <a:r>
              <a:rPr lang="bg-BG" sz="2800" dirty="0" smtClean="0"/>
              <a:t>, 2</a:t>
            </a:r>
            <a:r>
              <a:rPr lang="en-US" sz="2800" dirty="0" smtClean="0"/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1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Типът данни знак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Декларира се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</a:t>
            </a:r>
            <a:r>
              <a:rPr lang="bg-BG" dirty="0" smtClean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Стойността по подразбиране 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Заема </a:t>
            </a:r>
            <a:r>
              <a:rPr lang="en-US" dirty="0" smtClean="0"/>
              <a:t>16 </a:t>
            </a:r>
            <a:r>
              <a:rPr lang="bg-BG" dirty="0" smtClean="0"/>
              <a:t>бита в паметта</a:t>
            </a:r>
            <a:r>
              <a:rPr lang="en-US" dirty="0" smtClean="0"/>
              <a:t> (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Сдъръжа един Уникод знак</a:t>
            </a:r>
            <a:r>
              <a:rPr lang="en-US" dirty="0" smtClean="0"/>
              <a:t> (</a:t>
            </a:r>
            <a:r>
              <a:rPr lang="bg-BG" dirty="0" smtClean="0"/>
              <a:t>или част от знак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Знак</a:t>
            </a:r>
            <a:endParaRPr lang="bg-BG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11" y="1538001"/>
            <a:ext cx="4121701" cy="14478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580939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Всеки знак има уникална</a:t>
            </a:r>
            <a:br>
              <a:rPr lang="bg-BG" sz="3200" dirty="0" smtClean="0"/>
            </a:br>
            <a:r>
              <a:rPr lang="bg-BG" sz="3200" dirty="0" smtClean="0"/>
              <a:t>цяла Уникод стойност</a:t>
            </a:r>
            <a:r>
              <a:rPr lang="en-US" sz="3200" dirty="0" smtClean="0"/>
              <a:t> </a:t>
            </a:r>
            <a:r>
              <a:rPr lang="en-US" sz="3200" dirty="0"/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Знаци и кодове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2046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и извежда висчки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 smtClean="0"/>
              <a:t> </a:t>
            </a:r>
            <a:r>
              <a:rPr lang="bg-BG" sz="3200" dirty="0" smtClean="0"/>
              <a:t>от първите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 smtClean="0"/>
              <a:t>, </a:t>
            </a:r>
            <a:r>
              <a:rPr lang="bg-BG" sz="3200" dirty="0" smtClean="0"/>
              <a:t>подредени по азбучен ред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3890306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398491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04890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398491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398488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398485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1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letter1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7490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Съдържат специален знак като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нов ред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/>
              <a:t>Съдържат системни знаци </a:t>
            </a:r>
            <a:r>
              <a:rPr lang="en-US" dirty="0" smtClean="0"/>
              <a:t> (</a:t>
            </a:r>
            <a:r>
              <a:rPr lang="bg-BG" dirty="0" smtClean="0"/>
              <a:t>като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 smtClean="0"/>
              <a:t>знакът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Често срещани екраниращи последователности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Екраниращи знаци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367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Знакови литерали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формат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298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 smtClean="0"/>
          </a:p>
          <a:p>
            <a:r>
              <a:rPr lang="bg-BG" dirty="0" smtClean="0"/>
              <a:t>Класически типове данни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Булев тип</a:t>
            </a:r>
            <a:r>
              <a:rPr lang="en-US" dirty="0" smtClean="0"/>
              <a:t>: </a:t>
            </a:r>
            <a:r>
              <a:rPr lang="bg-BG" dirty="0" smtClean="0"/>
              <a:t>съдържа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Знаков тип: съдържа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 smtClean="0"/>
              <a:t> </a:t>
            </a:r>
            <a:r>
              <a:rPr lang="bg-BG" dirty="0" smtClean="0"/>
              <a:t>знак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</a:t>
            </a:r>
            <a:r>
              <a:rPr lang="bg-BG" dirty="0" smtClean="0"/>
              <a:t>типове</a:t>
            </a:r>
            <a:endParaRPr lang="en-US" dirty="0" smtClean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</a:t>
            </a:r>
            <a:r>
              <a:rPr lang="bg-BG" dirty="0" smtClean="0"/>
              <a:t>тип</a:t>
            </a:r>
            <a:endParaRPr lang="en-US" dirty="0" smtClean="0"/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26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 smtClean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Променливите 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 smtClean="0"/>
              <a:t> </a:t>
            </a:r>
            <a:r>
              <a:rPr lang="bg-BG" dirty="0" smtClean="0"/>
              <a:t>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Типът може да се промени</a:t>
            </a:r>
            <a:r>
              <a:rPr lang="en-US" dirty="0" smtClean="0"/>
              <a:t> (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 smtClean="0"/>
              <a:t>) </a:t>
            </a:r>
            <a:r>
              <a:rPr lang="bg-BG" dirty="0" smtClean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 smtClean="0"/>
              <a:t> </a:t>
            </a:r>
            <a:r>
              <a:rPr lang="bg-BG" dirty="0" smtClean="0"/>
              <a:t>преобразуване на тип</a:t>
            </a:r>
            <a:r>
              <a:rPr lang="bg-BG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без загуби</a:t>
            </a:r>
            <a:r>
              <a:rPr lang="en-US" dirty="0" smtClean="0"/>
              <a:t>):</a:t>
            </a:r>
            <a:r>
              <a:rPr lang="bg-BG" dirty="0" smtClean="0"/>
              <a:t> променлива от по-голям тип</a:t>
            </a:r>
            <a:r>
              <a:rPr lang="bg-BG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пр.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 smtClean="0"/>
              <a:t>взема по-малка стойност</a:t>
            </a:r>
            <a:r>
              <a:rPr lang="en-US" dirty="0" smtClean="0"/>
              <a:t> (</a:t>
            </a:r>
            <a:r>
              <a:rPr lang="bg-BG" dirty="0" smtClean="0"/>
              <a:t>пр</a:t>
            </a:r>
            <a:r>
              <a:rPr lang="en-US" dirty="0" smtClean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 smtClean="0"/>
              <a:t> </a:t>
            </a:r>
            <a:r>
              <a:rPr lang="bg-BG" dirty="0" smtClean="0"/>
              <a:t>преобразуване</a:t>
            </a:r>
            <a:r>
              <a:rPr lang="en-US" dirty="0" smtClean="0"/>
              <a:t> (</a:t>
            </a:r>
            <a:r>
              <a:rPr lang="bg-BG" noProof="1" smtClean="0"/>
              <a:t>със загуба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bg-BG" dirty="0" smtClean="0"/>
              <a:t>може да загубим точност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Изчислете колко курса са нужни, за да се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 smtClean="0"/>
              <a:t> </a:t>
            </a:r>
            <a:r>
              <a:rPr lang="bg-BG" sz="3200" dirty="0" smtClean="0"/>
              <a:t>с асансьор с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 smtClean="0"/>
              <a:t>Просто решение</a:t>
            </a:r>
            <a:r>
              <a:rPr lang="en-US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0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 smtClean="0"/>
              <a:t>Булевия тип</a:t>
            </a:r>
            <a:r>
              <a:rPr lang="en-US" sz="3300" dirty="0" smtClean="0"/>
              <a:t> </a:t>
            </a:r>
            <a:r>
              <a:rPr lang="en-US" sz="3300" dirty="0"/>
              <a:t>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 smtClean="0"/>
              <a:t>съдържа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</a:t>
            </a:r>
            <a:r>
              <a:rPr lang="bg-BG" sz="3300" dirty="0" smtClean="0"/>
              <a:t>(истина) или</a:t>
            </a:r>
            <a:r>
              <a:rPr lang="en-US" sz="3300" dirty="0" smtClean="0"/>
              <a:t> </a:t>
            </a:r>
            <a:r>
              <a:rPr lang="en-US" sz="33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</a:t>
            </a:r>
            <a:r>
              <a:rPr lang="bg-BG" sz="3300" dirty="0" smtClean="0"/>
              <a:t>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Булев тип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 smtClean="0"/>
              <a:t>, </a:t>
            </a:r>
            <a:r>
              <a:rPr lang="en-US" dirty="0" err="1" smtClean="0"/>
              <a:t>преобразува</a:t>
            </a:r>
            <a:r>
              <a:rPr lang="bg-BG" dirty="0" smtClean="0"/>
              <a:t>йте</a:t>
            </a:r>
            <a:r>
              <a:rPr lang="en-US" dirty="0" smtClean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 smtClean="0"/>
              <a:t> </a:t>
            </a:r>
            <a:r>
              <a:rPr lang="bg-BG" dirty="0"/>
              <a:t>тип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 smtClean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dirty="0" err="1" smtClean="0"/>
              <a:t>им</a:t>
            </a:r>
            <a:r>
              <a:rPr lang="bg-BG" dirty="0" smtClean="0"/>
              <a:t>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и “</a:t>
            </a:r>
            <a:r>
              <a:rPr lang="en-US" b="1" dirty="0"/>
              <a:t>No</a:t>
            </a:r>
            <a:r>
              <a:rPr lang="en-US" dirty="0" smtClean="0"/>
              <a:t>”</a:t>
            </a:r>
            <a:r>
              <a:rPr lang="bg-BG" dirty="0" smtClean="0"/>
              <a:t> в противен случай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bg-BG" dirty="0" smtClean="0"/>
              <a:t>Използвайте </a:t>
            </a:r>
            <a:r>
              <a:rPr lang="en-US" b="1" u="sng" dirty="0" err="1" smtClean="0">
                <a:hlinkClick r:id="rId3"/>
              </a:rPr>
              <a:t>Convert.ToBoolean</a:t>
            </a:r>
            <a:r>
              <a:rPr lang="en-US" b="1" u="sng" dirty="0" smtClean="0">
                <a:hlinkClick r:id="rId3"/>
              </a:rPr>
              <a:t>(string)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/>
              <a:t>Булева </a:t>
            </a:r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3269"/>
            <a:ext cx="12988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5" y="3202348"/>
            <a:ext cx="2293532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04201" y="332881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6812" y="3144192"/>
            <a:ext cx="14299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705" y="3173271"/>
            <a:ext cx="247851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1612" y="329973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8828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66800"/>
            <a:ext cx="10668000" cy="2753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= Convert.ToBoolean(input);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(variable == true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("Yes");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наричаме специално, когато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 smtClean="0"/>
              <a:t>му 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 smtClean="0"/>
              <a:t>За всички числа от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</a:t>
            </a:r>
            <a:r>
              <a:rPr lang="bg-BG" dirty="0" smtClean="0"/>
              <a:t>до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49057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202348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64917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202348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202348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543</TotalTime>
  <Words>1300</Words>
  <Application>Microsoft Office PowerPoint</Application>
  <PresentationFormat>Custom</PresentationFormat>
  <Paragraphs>245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ゴシック</vt:lpstr>
      <vt:lpstr>Arial</vt:lpstr>
      <vt:lpstr>Calibri</vt:lpstr>
      <vt:lpstr>Consolas</vt:lpstr>
      <vt:lpstr>Wingdings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Булева променлива</vt:lpstr>
      <vt:lpstr>Задача: Булева променлива</vt:lpstr>
      <vt:lpstr>Задача: Специални числа</vt:lpstr>
      <vt:lpstr>Задача: Специални числа</vt:lpstr>
      <vt:lpstr>Преобразуване с Convert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</vt:lpstr>
      <vt:lpstr>Знакови литерали – примери</vt:lpstr>
      <vt:lpstr>Какво научихме този час?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251</cp:revision>
  <dcterms:created xsi:type="dcterms:W3CDTF">2014-01-02T17:00:34Z</dcterms:created>
  <dcterms:modified xsi:type="dcterms:W3CDTF">2018-01-16T19:33:39Z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