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19"/>
  </p:notesMasterIdLst>
  <p:handoutMasterIdLst>
    <p:handoutMasterId r:id="rId20"/>
  </p:handoutMasterIdLst>
  <p:sldIdLst>
    <p:sldId id="475" r:id="rId4"/>
    <p:sldId id="476" r:id="rId5"/>
    <p:sldId id="446" r:id="rId6"/>
    <p:sldId id="453" r:id="rId7"/>
    <p:sldId id="455" r:id="rId8"/>
    <p:sldId id="456" r:id="rId9"/>
    <p:sldId id="457" r:id="rId10"/>
    <p:sldId id="474" r:id="rId11"/>
    <p:sldId id="454" r:id="rId12"/>
    <p:sldId id="459" r:id="rId13"/>
    <p:sldId id="458" r:id="rId14"/>
    <p:sldId id="460" r:id="rId15"/>
    <p:sldId id="478" r:id="rId16"/>
    <p:sldId id="479" r:id="rId17"/>
    <p:sldId id="48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1A035A2-9613-4E4C-B321-F3C21161F887}">
          <p14:sldIdLst>
            <p14:sldId id="475"/>
            <p14:sldId id="476"/>
          </p14:sldIdLst>
        </p14:section>
        <p14:section name="Двоична, десетична и шестнадесетична бройни системи" id="{5199F0C3-8118-4854-882F-BF6803F1F420}">
          <p14:sldIdLst>
            <p14:sldId id="446"/>
            <p14:sldId id="453"/>
            <p14:sldId id="455"/>
            <p14:sldId id="456"/>
            <p14:sldId id="457"/>
            <p14:sldId id="474"/>
            <p14:sldId id="454"/>
            <p14:sldId id="459"/>
            <p14:sldId id="458"/>
            <p14:sldId id="460"/>
          </p14:sldIdLst>
        </p14:section>
        <p14:section name="Заключения" id="{D4B472F8-8931-4293-9864-6EC01781FC40}">
          <p14:sldIdLst>
            <p14:sldId id="478"/>
            <p14:sldId id="479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533" autoAdjust="0"/>
  </p:normalViewPr>
  <p:slideViewPr>
    <p:cSldViewPr>
      <p:cViewPr varScale="1">
        <p:scale>
          <a:sx n="95" d="100"/>
          <a:sy n="95" d="100"/>
        </p:scale>
        <p:origin x="62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7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79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2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98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2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0AB3-99A6-4D69-B428-CD7F6CFC9E8E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65" y="2286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335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3C1E-CC4A-46CF-9D00-398116AABF0D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285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Бройни системи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5000" lnSpcReduction="20000"/>
          </a:bodyPr>
          <a:lstStyle/>
          <a:p>
            <a:r>
              <a:rPr lang="bg-BG" altLang="en-US" dirty="0">
                <a:latin typeface="+mn-ea"/>
              </a:rPr>
              <a:t>Преобразуване на числата от една бройна система в друга</a:t>
            </a:r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21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*256 +</a:t>
            </a:r>
            <a:r>
              <a:rPr lang="bg-BG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1D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endParaRPr lang="en-US" altLang="he-IL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към десетична БС</a:t>
            </a:r>
            <a:endParaRPr lang="en-GB" dirty="0"/>
          </a:p>
        </p:txBody>
      </p:sp>
      <p:pic>
        <p:nvPicPr>
          <p:cNvPr id="6" name="Picture 1" descr="C:\Trash\conver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9618261" y="25766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0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bg-BG" altLang="he-IL" dirty="0"/>
              <a:t>Делим на 16 и прибавяме остатъците в обратен ред</a:t>
            </a:r>
            <a:endParaRPr lang="en-US" alt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десетична към шестнадесетична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19201" y="2362200"/>
            <a:ext cx="4113211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500/16 = 31 (4)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31/16  = 1  (F)</a:t>
            </a:r>
            <a:endParaRPr lang="en-US" altLang="he-IL" sz="3200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1/16   = 0  (1)</a:t>
            </a:r>
            <a:endParaRPr lang="en-US" alt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1746485" y="5416686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  <a:endParaRPr lang="en-GB" sz="3200" dirty="0"/>
          </a:p>
        </p:txBody>
      </p:sp>
      <p:pic>
        <p:nvPicPr>
          <p:cNvPr id="10248" name="Picture 8" descr="File:Hexadecimal multiplication tab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53" y="2097741"/>
            <a:ext cx="4226859" cy="42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359026" y="4727575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dirty="0">
                <a:solidFill>
                  <a:srgbClr val="FFC000"/>
                </a:solidFill>
              </a:rPr>
              <a:t>Лесно </a:t>
            </a:r>
            <a:r>
              <a:rPr lang="ru-RU" altLang="en-US" dirty="0"/>
              <a:t>преобразуване</a:t>
            </a:r>
            <a:r>
              <a:rPr lang="ru-RU" altLang="en-US" dirty="0">
                <a:solidFill>
                  <a:srgbClr val="FFC000"/>
                </a:solidFill>
              </a:rPr>
              <a:t> </a:t>
            </a:r>
            <a:r>
              <a:rPr lang="ru-RU" altLang="en-US" dirty="0"/>
              <a:t>на</a:t>
            </a:r>
            <a:r>
              <a:rPr lang="ru-RU" altLang="en-US" dirty="0">
                <a:solidFill>
                  <a:srgbClr val="FFC000"/>
                </a:solidFill>
              </a:rPr>
              <a:t> двоично </a:t>
            </a:r>
            <a:r>
              <a:rPr lang="ru-RU" altLang="en-US" dirty="0"/>
              <a:t>число</a:t>
            </a:r>
            <a:r>
              <a:rPr lang="ru-RU" altLang="en-US" dirty="0">
                <a:solidFill>
                  <a:srgbClr val="FFC000"/>
                </a:solidFill>
              </a:rPr>
              <a:t> в шестнадесетично</a:t>
            </a:r>
          </a:p>
          <a:p>
            <a:pPr lvl="1">
              <a:lnSpc>
                <a:spcPct val="100000"/>
              </a:lnSpc>
            </a:pPr>
            <a:r>
              <a:rPr lang="bg-BG" altLang="en-US" dirty="0"/>
              <a:t>Всяка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rgbClr val="FFC000"/>
                </a:solidFill>
              </a:rPr>
              <a:t>шестнадесетична цифра </a:t>
            </a:r>
            <a:r>
              <a:rPr lang="bg-BG" altLang="en-US" dirty="0"/>
              <a:t>отговаря на </a:t>
            </a:r>
            <a:r>
              <a:rPr lang="en-US" alt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bg-BG" altLang="en-US" dirty="0">
                <a:solidFill>
                  <a:srgbClr val="FFC000"/>
                </a:solidFill>
              </a:rPr>
              <a:t>двоични цифри</a:t>
            </a:r>
            <a:r>
              <a:rPr lang="en-US" altLang="en-US" dirty="0"/>
              <a:t>:</a:t>
            </a:r>
            <a:endParaRPr lang="bg-BG" altLang="en-US" dirty="0"/>
          </a:p>
          <a:p>
            <a:pPr lvl="1">
              <a:lnSpc>
                <a:spcPct val="100000"/>
              </a:lnSpc>
            </a:pPr>
            <a:r>
              <a:rPr lang="bg-BG" altLang="en-US" dirty="0"/>
              <a:t>Работи двупосочно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в двоична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60612" y="308997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0x0 = 0000	0x8 = 1000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0x1 = 0001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0x9 = 1001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0x2 = 0010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0xA = 1010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0x3 = 0011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0xB = 1011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0x4 = 0100	0xC = 1100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0x5 = 0101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0xD = 1101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0x6 = 0110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0xE = 1110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0x7 = 0111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8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Бройни системи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</a:p>
          <a:p>
            <a:pPr lvl="1"/>
            <a:r>
              <a:rPr lang="bg-BG" dirty="0"/>
              <a:t>Числата се използват за броене, за количествена мярка и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различен запис </a:t>
            </a:r>
            <a:r>
              <a:rPr lang="bg-BG" dirty="0"/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различните</a:t>
            </a:r>
            <a:r>
              <a:rPr lang="bg-BG" dirty="0"/>
              <a:t> позиционни бройни системи, но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</a:t>
            </a:r>
            <a:r>
              <a:rPr lang="bg-BG" dirty="0"/>
              <a:t> смисъл – представляват един и същи брой, едно и също количество</a:t>
            </a:r>
          </a:p>
          <a:p>
            <a:pPr marL="377825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838B7-579A-45B7-A3FC-9A52F0ADB432}"/>
              </a:ext>
            </a:extLst>
          </p:cNvPr>
          <p:cNvGrpSpPr/>
          <p:nvPr/>
        </p:nvGrpSpPr>
        <p:grpSpPr>
          <a:xfrm>
            <a:off x="7681373" y="1377743"/>
            <a:ext cx="4179385" cy="3499057"/>
            <a:chOff x="8532812" y="1377743"/>
            <a:chExt cx="3327946" cy="27862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043D5-638E-41FE-9EDF-16768F178FAD}"/>
              </a:ext>
            </a:extLst>
          </p:cNvPr>
          <p:cNvGrpSpPr/>
          <p:nvPr/>
        </p:nvGrpSpPr>
        <p:grpSpPr>
          <a:xfrm>
            <a:off x="6475412" y="5334000"/>
            <a:ext cx="4839048" cy="1121015"/>
            <a:chOff x="6475412" y="5334000"/>
            <a:chExt cx="4839048" cy="1121015"/>
          </a:xfrm>
        </p:grpSpPr>
        <p:pic>
          <p:nvPicPr>
            <p:cNvPr id="13" name="Picture 12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DCB0D3E1-7658-4255-A949-56DB96436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CFCFFCED-C2FD-4D07-BBC1-533911525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042AFC4A-88EE-4C42-B35B-CB4F36346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606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Бройни системи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6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Десетична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Двоична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Шестнадесетична бройна </a:t>
            </a:r>
          </a:p>
          <a:p>
            <a:pPr marL="0" lvl="0" indent="0" defTabSz="1218987">
              <a:buNone/>
            </a:pPr>
            <a:r>
              <a:rPr lang="bg-BG" dirty="0">
                <a:solidFill>
                  <a:prstClr val="white"/>
                </a:solidFill>
              </a:rPr>
              <a:t>     система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6" name="Picture 2" descr="http://pixabay.com/static/uploads/photo/2014/03/27/09/41/mathematics-299384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74" y="4114800"/>
            <a:ext cx="3147499" cy="22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49" y="4576919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0" y="4579813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77" y="195362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6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altLang="he-IL" dirty="0"/>
              <a:t>Представяни,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altLang="he-IL" dirty="0"/>
              <a:t>Всяка позиция представлява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 по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420" y="858179"/>
            <a:ext cx="11804822" cy="5570355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Двоичните</a:t>
            </a:r>
            <a:r>
              <a:rPr lang="en-GB" dirty="0"/>
              <a:t> </a:t>
            </a:r>
            <a:r>
              <a:rPr lang="bg-BG" dirty="0"/>
              <a:t>числа</a:t>
            </a:r>
            <a:r>
              <a:rPr lang="en-GB" dirty="0"/>
              <a:t> </a:t>
            </a:r>
            <a:r>
              <a:rPr lang="bg-BG" dirty="0"/>
              <a:t>се преставят като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последователност</a:t>
            </a:r>
            <a:r>
              <a:rPr lang="en-GB" dirty="0"/>
              <a:t> </a:t>
            </a:r>
            <a:r>
              <a:rPr lang="bg-BG" dirty="0"/>
              <a:t>от битове</a:t>
            </a:r>
            <a:endParaRPr lang="en-GB" dirty="0"/>
          </a:p>
          <a:p>
            <a:pPr lvl="1"/>
            <a:r>
              <a:rPr lang="bg-BG" dirty="0"/>
              <a:t>Най-малката единица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r>
              <a:rPr lang="en-GB" dirty="0"/>
              <a:t> – 0 </a:t>
            </a:r>
            <a:r>
              <a:rPr lang="bg-BG" dirty="0"/>
              <a:t>или</a:t>
            </a:r>
            <a:r>
              <a:rPr lang="en-GB" dirty="0"/>
              <a:t> 1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Битовете</a:t>
            </a:r>
            <a:r>
              <a:rPr lang="en-GB" dirty="0"/>
              <a:t> </a:t>
            </a:r>
            <a:r>
              <a:rPr lang="bg-BG" dirty="0"/>
              <a:t>лесно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представят</a:t>
            </a:r>
            <a:r>
              <a:rPr lang="bg-BG" dirty="0"/>
              <a:t> в електрониката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522412" y="5506760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1    0    1    1    0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pic>
        <p:nvPicPr>
          <p:cNvPr id="8" name="Picture 2" descr="fig7_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04259" y="3286169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9" name="Picture 3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384667" y="3613819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4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78626" y="362928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5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56421" y="3629280"/>
            <a:ext cx="914400" cy="1295400"/>
          </a:xfrm>
          <a:prstGeom prst="rect">
            <a:avLst/>
          </a:prstGeom>
          <a:noFill/>
        </p:spPr>
      </p:pic>
      <p:pic>
        <p:nvPicPr>
          <p:cNvPr id="12" name="Picture 6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49831" y="3629280"/>
            <a:ext cx="914400" cy="1295400"/>
          </a:xfrm>
          <a:prstGeom prst="rect">
            <a:avLst/>
          </a:prstGeom>
          <a:noFill/>
        </p:spPr>
      </p:pic>
      <p:pic>
        <p:nvPicPr>
          <p:cNvPr id="13" name="Picture 7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21938" y="3633721"/>
            <a:ext cx="914400" cy="1295400"/>
          </a:xfrm>
          <a:prstGeom prst="rect">
            <a:avLst/>
          </a:prstGeom>
          <a:noFill/>
        </p:spPr>
      </p:pic>
      <p:pic>
        <p:nvPicPr>
          <p:cNvPr id="14" name="Picture 8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96806" y="3643357"/>
            <a:ext cx="914400" cy="1295400"/>
          </a:xfrm>
          <a:prstGeom prst="rect">
            <a:avLst/>
          </a:prstGeom>
          <a:noFill/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Двоични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altLang="he-IL" dirty="0"/>
              <a:t>Представя се с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/>
              <a:t>Всяка позиция преставлява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по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0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5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6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18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endParaRPr lang="en-US" altLang="he-IL" baseline="30000" dirty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3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32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5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/>
              <a:t> 2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*8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 		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9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baseline="30000" dirty="0">
                <a:cs typeface="Consolas" pitchFamily="49" charset="0"/>
              </a:rPr>
              <a:t> 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54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3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/>
              <a:t>Делим на две и прибавяме в обратен ред остатъците</a:t>
            </a:r>
            <a:r>
              <a:rPr lang="en-US" altLang="he-IL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от десетична </a:t>
            </a:r>
            <a:br>
              <a:rPr lang="bg-BG" dirty="0"/>
            </a:br>
            <a:r>
              <a:rPr lang="bg-BG" dirty="0"/>
              <a:t>в двоична бройна система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315202" y="1981200"/>
            <a:ext cx="396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500/2  = 250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250/2  = 125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125/2  = 62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62/2  = 31 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31/2  = 15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15/2  = 7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7/2  = 3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3/2  = 1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1/2  = 0   (1)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5277602" y="32569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0438" y="3075721"/>
            <a:ext cx="3876382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= 111110100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pic>
        <p:nvPicPr>
          <p:cNvPr id="9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7813" y="4456023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3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двоични числа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53977" y="2163434"/>
            <a:ext cx="9816306" cy="466666"/>
            <a:chOff x="264318" y="1686892"/>
            <a:chExt cx="9816306" cy="466666"/>
          </a:xfrm>
        </p:grpSpPr>
        <p:grpSp>
          <p:nvGrpSpPr>
            <p:cNvPr id="24" name="Group 23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1010011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1100110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1110100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1010101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1101110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1101001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275483" y="2732117"/>
            <a:ext cx="8535194" cy="533400"/>
            <a:chOff x="1807765" y="2286000"/>
            <a:chExt cx="8535194" cy="53340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653977" y="3417917"/>
            <a:ext cx="9816306" cy="466666"/>
            <a:chOff x="264318" y="1686892"/>
            <a:chExt cx="9816306" cy="466666"/>
          </a:xfrm>
        </p:grpSpPr>
        <p:grpSp>
          <p:nvGrpSpPr>
            <p:cNvPr id="48" name="Group 47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83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111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116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85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105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54012" y="1601817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Двоично</a:t>
            </a:r>
            <a:endParaRPr lang="en-US" sz="3100" dirty="0"/>
          </a:p>
        </p:txBody>
      </p:sp>
      <p:sp>
        <p:nvSpPr>
          <p:cNvPr id="70" name="TextBox 69"/>
          <p:cNvSpPr txBox="1"/>
          <p:nvPr/>
        </p:nvSpPr>
        <p:spPr>
          <a:xfrm>
            <a:off x="339723" y="2819400"/>
            <a:ext cx="343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3200" dirty="0">
                <a:solidFill>
                  <a:schemeClr val="tx2">
                    <a:lumMod val="75000"/>
                  </a:schemeClr>
                </a:solidFill>
              </a:rPr>
              <a:t>ASCII(</a:t>
            </a:r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Десетично</a:t>
            </a:r>
            <a:r>
              <a:rPr lang="en-US" altLang="he-IL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313583" y="4103717"/>
            <a:ext cx="8535194" cy="533400"/>
            <a:chOff x="1807765" y="2286000"/>
            <a:chExt cx="8535194" cy="5334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692077" y="4789517"/>
            <a:ext cx="9816306" cy="466666"/>
            <a:chOff x="264318" y="1686892"/>
            <a:chExt cx="9816306" cy="466666"/>
          </a:xfrm>
        </p:grpSpPr>
        <p:grpSp>
          <p:nvGrpSpPr>
            <p:cNvPr id="81" name="Group 80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4012" y="4204742"/>
            <a:ext cx="183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Символи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37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Шестнадесетични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)</a:t>
            </a:r>
          </a:p>
          <a:p>
            <a:pPr lvl="1"/>
            <a:r>
              <a:rPr lang="bg-BG" altLang="he-IL" dirty="0"/>
              <a:t>Представяни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, 3, 4, 5, 6, 7, 8,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dirty="0"/>
              <a:t> </a:t>
            </a:r>
            <a:r>
              <a:rPr lang="bg-BG" altLang="he-IL" dirty="0"/>
              <a:t>и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bg-BG" altLang="he-IL" dirty="0"/>
              <a:t>В програмирането обикновено се ползва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префикс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ct val="1000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0x4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0x5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0x9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0x6 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0xA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72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514</Words>
  <Application>Microsoft Office PowerPoint</Application>
  <PresentationFormat>Custom</PresentationFormat>
  <Paragraphs>139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Gisha</vt:lpstr>
      <vt:lpstr>Wingdings</vt:lpstr>
      <vt:lpstr>Wingdings 2</vt:lpstr>
      <vt:lpstr>SoftUni 16x9</vt:lpstr>
      <vt:lpstr>1_SoftUni 16x9</vt:lpstr>
      <vt:lpstr>Бройни системи</vt:lpstr>
      <vt:lpstr>Съдържание</vt:lpstr>
      <vt:lpstr>Десетична бройна система</vt:lpstr>
      <vt:lpstr>Двоична бройна система</vt:lpstr>
      <vt:lpstr>Двоична бройна система</vt:lpstr>
      <vt:lpstr>Двоична бройна система</vt:lpstr>
      <vt:lpstr>Преобразуване от десетична  в двоична бройна система</vt:lpstr>
      <vt:lpstr>Примери за двоични числа</vt:lpstr>
      <vt:lpstr>Шестнадесетична бройна система</vt:lpstr>
      <vt:lpstr>Преобразуване на числа от шестнадесетична към десетична БС</vt:lpstr>
      <vt:lpstr>Преобразуване на числа от десетична към шестнадесетична БС</vt:lpstr>
      <vt:lpstr>Преобразуване на числа от шестнадесетична в двоична БС</vt:lpstr>
      <vt:lpstr>Обобщение</vt:lpstr>
      <vt:lpstr>Бройни системи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/>
  <cp:keywords>math, mathematics, programming, algorithms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2018-01-16T12:59:55Z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