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16"/>
  </p:notesMasterIdLst>
  <p:handoutMasterIdLst>
    <p:handoutMasterId r:id="rId17"/>
  </p:handoutMasterIdLst>
  <p:sldIdLst>
    <p:sldId id="487" r:id="rId5"/>
    <p:sldId id="489" r:id="rId6"/>
    <p:sldId id="475" r:id="rId7"/>
    <p:sldId id="446" r:id="rId8"/>
    <p:sldId id="453" r:id="rId9"/>
    <p:sldId id="455" r:id="rId10"/>
    <p:sldId id="476" r:id="rId11"/>
    <p:sldId id="477" r:id="rId12"/>
    <p:sldId id="484" r:id="rId13"/>
    <p:sldId id="485" r:id="rId14"/>
    <p:sldId id="48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8DC9E"/>
    <a:srgbClr val="603A14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533" autoAdjust="0"/>
  </p:normalViewPr>
  <p:slideViewPr>
    <p:cSldViewPr>
      <p:cViewPr varScale="1">
        <p:scale>
          <a:sx n="95" d="100"/>
          <a:sy n="95" d="100"/>
        </p:scale>
        <p:origin x="58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7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79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6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287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9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8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6898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8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5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0AB3-99A6-4D69-B428-CD7F6CFC9E8E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85614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2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4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3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3C1E-CC4A-46CF-9D00-398116AABF0D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16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558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Бройни системи - аритметика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5000" lnSpcReduction="20000"/>
          </a:bodyPr>
          <a:lstStyle/>
          <a:p>
            <a:r>
              <a:rPr lang="bg-BG" altLang="en-US" dirty="0">
                <a:latin typeface="+mn-ea"/>
              </a:rPr>
              <a:t>Аритметични действия в различни бройни системи</a:t>
            </a:r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5400" dirty="0">
                <a:solidFill>
                  <a:srgbClr val="F6D18E"/>
                </a:solidFill>
              </a:rPr>
              <a:t>Бройни системи - аритметика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2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7869"/>
            <a:ext cx="11804822" cy="5570355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Събиране в двойчна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Изваждане в двоична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Умножение в двична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Деление в двоична БС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Аритметика в други БС</a:t>
            </a:r>
          </a:p>
          <a:p>
            <a:pPr marL="0" lvl="0" indent="0" defTabSz="1218987">
              <a:lnSpc>
                <a:spcPct val="110000"/>
              </a:lnSpc>
              <a:buNone/>
            </a:pPr>
            <a:r>
              <a:rPr lang="en-US" altLang="he-IL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altLang="he-IL" dirty="0">
                <a:solidFill>
                  <a:srgbClr val="FBEEC9">
                    <a:lumMod val="75000"/>
                  </a:srgbClr>
                </a:solidFill>
              </a:rPr>
              <a:t>     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12" y="1676400"/>
            <a:ext cx="2097206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he-IL" dirty="0"/>
              <a:t>Таблица за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събиране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      110           6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+  1111         15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= 10101         21</a:t>
            </a:r>
          </a:p>
          <a:p>
            <a:pPr>
              <a:lnSpc>
                <a:spcPct val="110000"/>
              </a:lnSpc>
            </a:pPr>
            <a:r>
              <a:rPr lang="bg-BG" altLang="he-IL" dirty="0"/>
              <a:t>Когато сборът надвишава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1,  </a:t>
            </a:r>
            <a:r>
              <a:rPr lang="bg-BG" altLang="he-IL" dirty="0"/>
              <a:t>се прави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57721"/>
              </p:ext>
            </p:extLst>
          </p:nvPr>
        </p:nvGraphicFramePr>
        <p:xfrm>
          <a:off x="4951413" y="14478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Ако събираме повече от две числа едновременно, може да се получи </a:t>
            </a:r>
            <a:r>
              <a:rPr lang="bg-BG" altLang="he-I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пренос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надвишаващ числото, тогава преносът се пише над толкова цифри, с колкото цифри се пише преноса- например, ако преноса е 3 се пише 11 – над две цифри</a:t>
            </a:r>
          </a:p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Пример: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bg-BG" altLang="he-IL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1111    15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 101 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1111    15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=110011    35 </a:t>
            </a:r>
            <a:endParaRPr lang="en-US" altLang="he-IL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3016154" y="2957696"/>
            <a:ext cx="6507258" cy="978602"/>
          </a:xfrm>
          <a:prstGeom prst="wedgeRectCallout">
            <a:avLst>
              <a:gd name="adj1" fmla="val -72519"/>
              <a:gd name="adj2" fmla="val 14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Преноси след всяко действие: </a:t>
            </a:r>
          </a:p>
          <a:p>
            <a:pPr algn="ctr"/>
            <a:r>
              <a:rPr lang="bg-BG" sz="2800" dirty="0"/>
              <a:t>всеки пренос е с различен цвят </a:t>
            </a:r>
            <a:r>
              <a:rPr lang="bg-BG" sz="2800" dirty="0">
                <a:solidFill>
                  <a:srgbClr val="0070C0"/>
                </a:solidFill>
              </a:rPr>
              <a:t>1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100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46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1  1  0  0  1  1   35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         1  0  1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   1  1  1  1  0   30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Изваждане на числа в двоична БС</a:t>
            </a: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5789612" y="1469573"/>
            <a:ext cx="4692646" cy="2466725"/>
          </a:xfrm>
          <a:prstGeom prst="wedgeRectCallout">
            <a:avLst>
              <a:gd name="adj1" fmla="val -105278"/>
              <a:gd name="adj2" fmla="val -37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Заеми преди всяко действие, ако цифрата на умаляемто е по-малка от цифрата на умалителя: </a:t>
            </a:r>
          </a:p>
          <a:p>
            <a:pPr algn="ctr"/>
            <a:r>
              <a:rPr lang="bg-BG" sz="2800" dirty="0"/>
              <a:t>всеки заем е с различен цвят </a:t>
            </a:r>
            <a:r>
              <a:rPr lang="bg-BG" sz="2800" dirty="0">
                <a:solidFill>
                  <a:srgbClr val="E85C0E"/>
                </a:solidFill>
              </a:rPr>
              <a:t>.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.10</a:t>
            </a:r>
            <a:r>
              <a:rPr lang="bg-BG" sz="2800" dirty="0"/>
              <a:t> </a:t>
            </a:r>
            <a:endParaRPr lang="bg-BG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2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he-IL" sz="3200" dirty="0"/>
              <a:t>Таблица за </a:t>
            </a:r>
            <a:r>
              <a:rPr lang="bg-BG" altLang="he-IL" sz="3200" dirty="0">
                <a:solidFill>
                  <a:srgbClr val="F8DC9E"/>
                </a:solidFill>
              </a:rPr>
              <a:t>умножение</a:t>
            </a:r>
            <a:endParaRPr lang="en-US" altLang="he-IL" sz="3200" dirty="0">
              <a:solidFill>
                <a:srgbClr val="F8DC9E"/>
              </a:solidFill>
            </a:endParaRPr>
          </a:p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1111*101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---------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----------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1001011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в двоична БС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15943"/>
              </p:ext>
            </p:extLst>
          </p:nvPr>
        </p:nvGraphicFramePr>
        <p:xfrm>
          <a:off x="5256212" y="13716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45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1001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:101=1111   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101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100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11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000 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в двоична БС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79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Тези действия може да се извършват по същия начин и във всяка друга позицинна бройна система. Само числата, които се получават във сметките от алгоритмите се записват в съответната бройна система</a:t>
            </a:r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Аритметика в други БС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22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Всяко число в каква да е позиционна бройна система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една и съща стойност</a:t>
            </a:r>
          </a:p>
          <a:p>
            <a:r>
              <a:rPr lang="bg-BG" sz="3200" dirty="0"/>
              <a:t>Аритметичните действия се извършват по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и същи алгоритъм</a:t>
            </a:r>
            <a:r>
              <a:rPr lang="bg-BG" sz="3200" dirty="0"/>
              <a:t>, </a:t>
            </a:r>
          </a:p>
          <a:p>
            <a:pPr marL="0" indent="0">
              <a:buNone/>
            </a:pPr>
            <a:r>
              <a:rPr lang="bg-BG" sz="3200" dirty="0"/>
              <a:t>   независимо от ПБС, </a:t>
            </a:r>
          </a:p>
          <a:p>
            <a:pPr marL="0" indent="0">
              <a:buNone/>
            </a:pPr>
            <a:r>
              <a:rPr lang="bg-BG" sz="3200" dirty="0"/>
              <a:t>  просто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записа</a:t>
            </a:r>
            <a:r>
              <a:rPr lang="bg-BG" sz="3200" dirty="0"/>
              <a:t> на   числата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зависи</a:t>
            </a:r>
            <a:r>
              <a:rPr lang="bg-BG" sz="3200" dirty="0"/>
              <a:t> от ПБС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EA664-5A1F-45F6-9046-87E2A5774966}"/>
              </a:ext>
            </a:extLst>
          </p:cNvPr>
          <p:cNvGrpSpPr/>
          <p:nvPr/>
        </p:nvGrpSpPr>
        <p:grpSpPr>
          <a:xfrm>
            <a:off x="8045436" y="1377743"/>
            <a:ext cx="3815322" cy="3194257"/>
            <a:chOff x="8532812" y="1377743"/>
            <a:chExt cx="3327946" cy="27862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C59FED-67DC-46CE-9044-FDCFAF60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75BBBF-F521-467B-963B-032D18004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0E7FE7-563A-4456-9388-090B6379C8F9}"/>
              </a:ext>
            </a:extLst>
          </p:cNvPr>
          <p:cNvGrpSpPr/>
          <p:nvPr/>
        </p:nvGrpSpPr>
        <p:grpSpPr>
          <a:xfrm>
            <a:off x="6475412" y="5029200"/>
            <a:ext cx="4839048" cy="1121015"/>
            <a:chOff x="6475412" y="5334000"/>
            <a:chExt cx="4839048" cy="1121015"/>
          </a:xfrm>
        </p:grpSpPr>
        <p:pic>
          <p:nvPicPr>
            <p:cNvPr id="17" name="Picture 16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C94A0C8D-2BFC-4653-AE69-50490B4D0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08B7F8F2-B02E-4BC8-8606-82858A64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1906D1B2-CCC5-4A84-9821-AC3A45CB0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72379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466</Words>
  <Application>Microsoft Office PowerPoint</Application>
  <PresentationFormat>Custom</PresentationFormat>
  <Paragraphs>112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Gisha</vt:lpstr>
      <vt:lpstr>Wingdings</vt:lpstr>
      <vt:lpstr>Wingdings 2</vt:lpstr>
      <vt:lpstr>SoftUni 16x9</vt:lpstr>
      <vt:lpstr>1_SoftUni 16x9</vt:lpstr>
      <vt:lpstr>2_SoftUni 16x9</vt:lpstr>
      <vt:lpstr>Бройни системи - аритметика</vt:lpstr>
      <vt:lpstr>Съдържание</vt:lpstr>
      <vt:lpstr>Събиране в двоична бройна система</vt:lpstr>
      <vt:lpstr>Събиране в двоична бройна система</vt:lpstr>
      <vt:lpstr>Изваждане на числа в двоична БС</vt:lpstr>
      <vt:lpstr>Умножение в двоична БС</vt:lpstr>
      <vt:lpstr>Деление в двоична БС</vt:lpstr>
      <vt:lpstr>Аритметика в други БС</vt:lpstr>
      <vt:lpstr>Обобщение</vt:lpstr>
      <vt:lpstr>Бройни системи - аритметика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/>
  <cp:keywords>math, mathematics, programming, algorithms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2018-01-16T12:59:49Z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