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594" r:id="rId13"/>
    <p:sldId id="59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5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Компонентно </a:t>
            </a:r>
            <a:r>
              <a:rPr lang="bg-BG" dirty="0" smtClean="0"/>
              <a:t>тестване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en-US" smtClean="0"/>
              <a:t>NUnit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Компонетно тестване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Лаб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2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NUnit 3.0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 smtClean="0"/>
              <a:t>Инсталация и първи тест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76" y="685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Първоначално създаден на базата на</a:t>
            </a:r>
            <a:r>
              <a:rPr lang="en-GB" dirty="0"/>
              <a:t> 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 smtClean="0"/>
              <a:t> </a:t>
            </a:r>
            <a:r>
              <a:rPr lang="bg-BG" dirty="0" smtClean="0"/>
              <a:t>версия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3.0</a:t>
            </a:r>
            <a:r>
              <a:rPr lang="en-US" dirty="0"/>
              <a:t>, </a:t>
            </a:r>
            <a:r>
              <a:rPr lang="bg-BG" dirty="0" smtClean="0"/>
              <a:t>е напълно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пренаписана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софтуер с отворен код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Поддържа</a:t>
            </a:r>
            <a:r>
              <a:rPr lang="en-US" dirty="0" smtClean="0"/>
              <a:t> </a:t>
            </a:r>
            <a:r>
              <a:rPr lang="bg-BG" dirty="0" smtClean="0"/>
              <a:t>широко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267200"/>
            <a:ext cx="384663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bg-BG" dirty="0" smtClean="0"/>
              <a:t>позволява ползването 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параметризирани тестове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Четим</a:t>
            </a:r>
            <a:r>
              <a:rPr lang="en-GB" dirty="0" smtClean="0"/>
              <a:t> </a:t>
            </a:r>
            <a:r>
              <a:rPr lang="en-GB" dirty="0"/>
              <a:t>Assert </a:t>
            </a:r>
            <a:r>
              <a:rPr lang="bg-BG" dirty="0" smtClean="0"/>
              <a:t>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 smtClean="0"/>
              <a:t>има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чести обновления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MS-Test </a:t>
            </a:r>
            <a:r>
              <a:rPr lang="bg-BG" dirty="0" smtClean="0"/>
              <a:t>има само по 1 за</a:t>
            </a:r>
            <a:r>
              <a:rPr lang="en-US" dirty="0" smtClean="0"/>
              <a:t> </a:t>
            </a:r>
            <a:r>
              <a:rPr lang="bg-BG" dirty="0" smtClean="0"/>
              <a:t>версия на</a:t>
            </a:r>
            <a:r>
              <a:rPr lang="bg-BG" dirty="0"/>
              <a:t> </a:t>
            </a:r>
            <a:r>
              <a:rPr lang="en-US" dirty="0" smtClean="0"/>
              <a:t>VS</a:t>
            </a:r>
          </a:p>
          <a:p>
            <a:r>
              <a:rPr lang="bg-BG" dirty="0" smtClean="0"/>
              <a:t>Проверка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 очаквано съобещение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 изключението</a:t>
            </a:r>
            <a:endParaRPr lang="en-US" dirty="0"/>
          </a:p>
          <a:p>
            <a:pPr lvl="1"/>
            <a:r>
              <a:rPr lang="bg-BG" dirty="0" smtClean="0"/>
              <a:t>Може да се направи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атрибут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NUnit</a:t>
            </a:r>
          </a:p>
          <a:p>
            <a:pPr lvl="1"/>
            <a:r>
              <a:rPr lang="bg-BG" dirty="0" smtClean="0"/>
              <a:t>Трябва да се прави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Try-Catch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MS-Test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bg-BG" dirty="0" smtClean="0"/>
              <a:t>с/у</a:t>
            </a:r>
            <a:r>
              <a:rPr lang="en-US" dirty="0" smtClean="0"/>
              <a:t> MSTest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1336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Добавете </a:t>
            </a:r>
            <a:r>
              <a:rPr lang="en-US" dirty="0" err="1" smtClean="0"/>
              <a:t>NUnit</a:t>
            </a:r>
            <a:r>
              <a:rPr lang="en-US" dirty="0" smtClean="0"/>
              <a:t> 3.0 </a:t>
            </a:r>
            <a:r>
              <a:rPr lang="bg-BG" dirty="0" smtClean="0"/>
              <a:t>разширението към</a:t>
            </a:r>
            <a:r>
              <a:rPr lang="en-US" dirty="0" smtClean="0"/>
              <a:t> </a:t>
            </a:r>
            <a:r>
              <a:rPr lang="en-US" dirty="0"/>
              <a:t>Visual </a:t>
            </a:r>
            <a:r>
              <a:rPr lang="en-US" dirty="0" smtClean="0"/>
              <a:t>Studio</a:t>
            </a:r>
          </a:p>
          <a:p>
            <a:r>
              <a:rPr lang="bg-BG" dirty="0" smtClean="0"/>
              <a:t>Създайте проект за конзолен проект</a:t>
            </a:r>
            <a:endParaRPr lang="en-US" dirty="0" smtClean="0"/>
          </a:p>
          <a:p>
            <a:r>
              <a:rPr lang="bg-BG" dirty="0" smtClean="0"/>
              <a:t>Добавете </a:t>
            </a:r>
            <a:r>
              <a:rPr lang="en-US" dirty="0" err="1" smtClean="0"/>
              <a:t>BankAcount</a:t>
            </a:r>
            <a:r>
              <a:rPr lang="en-US" dirty="0" smtClean="0"/>
              <a:t> </a:t>
            </a:r>
            <a:r>
              <a:rPr lang="bg-BG" dirty="0" smtClean="0"/>
              <a:t>клас</a:t>
            </a:r>
            <a:endParaRPr lang="en-US" dirty="0" smtClean="0"/>
          </a:p>
          <a:p>
            <a:r>
              <a:rPr lang="bg-BG" dirty="0" smtClean="0"/>
              <a:t>Създайте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bg-BG" dirty="0" smtClean="0"/>
              <a:t>проект</a:t>
            </a:r>
            <a:endParaRPr lang="en-US" dirty="0" smtClean="0"/>
          </a:p>
          <a:p>
            <a:r>
              <a:rPr lang="bg-BG" dirty="0" smtClean="0"/>
              <a:t>Напишете тест за </a:t>
            </a:r>
            <a:r>
              <a:rPr lang="en-US" dirty="0" err="1" smtClean="0"/>
              <a:t>BankAcount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bg-BG" dirty="0" smtClean="0"/>
              <a:t>Тест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743200"/>
            <a:ext cx="4278025" cy="330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Добавете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3.0 Adapter</a:t>
            </a:r>
          </a:p>
          <a:p>
            <a:endParaRPr lang="en-US" dirty="0"/>
          </a:p>
          <a:p>
            <a:pPr>
              <a:spcBef>
                <a:spcPts val="900"/>
              </a:spcBef>
            </a:pPr>
            <a:r>
              <a:rPr lang="bg-BG" dirty="0" smtClean="0"/>
              <a:t>Добавете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Template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bg-BG" dirty="0" smtClean="0"/>
              <a:t>Покажете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Explorer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bg-BG" dirty="0" smtClean="0"/>
              <a:t>Тест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0" y="1734569"/>
            <a:ext cx="5882443" cy="81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0" y="3260527"/>
            <a:ext cx="5882443" cy="799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191000"/>
            <a:ext cx="3886200" cy="21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първия си тест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en-US" dirty="0" err="1"/>
              <a:t>NUnit</a:t>
            </a:r>
            <a:r>
              <a:rPr lang="en-US" dirty="0"/>
              <a:t> Test</a:t>
            </a:r>
            <a:r>
              <a:rPr lang="en-GB" dirty="0" smtClean="0"/>
              <a:t>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1736411"/>
            <a:ext cx="10653602" cy="4873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public void AcountInitializeWithPositiveValue()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BankAcount acount = new BankAcount(2000m);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Assert.AreEqual</a:t>
            </a:r>
            <a:r>
              <a:rPr lang="en-US" sz="2700" dirty="0">
                <a:solidFill>
                  <a:schemeClr val="tx2"/>
                </a:solidFill>
              </a:rPr>
              <a:t>(2000m, acount.Amount);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2612" y="1734097"/>
            <a:ext cx="4067176" cy="1055608"/>
          </a:xfrm>
          <a:prstGeom prst="wedgeRoundRectCallout">
            <a:avLst>
              <a:gd name="adj1" fmla="val -137779"/>
              <a:gd name="adj2" fmla="val -20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Атрибута на класа показва, че това е клас с тестове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046412" y="2819400"/>
            <a:ext cx="2895600" cy="598408"/>
          </a:xfrm>
          <a:prstGeom prst="wedgeRoundRectCallout">
            <a:avLst>
              <a:gd name="adj1" fmla="val -70830"/>
              <a:gd name="adj2" fmla="val 438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Test </a:t>
            </a:r>
            <a:r>
              <a:rPr lang="bg-BG" sz="2800" dirty="0" smtClean="0">
                <a:solidFill>
                  <a:srgbClr val="FFFFFF"/>
                </a:solidFill>
              </a:rPr>
              <a:t>метод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376435" y="5541881"/>
            <a:ext cx="3121261" cy="1062394"/>
          </a:xfrm>
          <a:prstGeom prst="wedgeRoundRectCallout">
            <a:avLst>
              <a:gd name="adj1" fmla="val -105303"/>
              <a:gd name="adj2" fmla="val -64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Assert </a:t>
            </a:r>
            <a:r>
              <a:rPr lang="bg-BG" sz="2800" dirty="0" smtClean="0">
                <a:solidFill>
                  <a:srgbClr val="FFFFFF"/>
                </a:solidFill>
              </a:rPr>
              <a:t>класа е част от </a:t>
            </a:r>
            <a:r>
              <a:rPr lang="en-US" sz="2800" dirty="0" err="1" smtClean="0">
                <a:solidFill>
                  <a:srgbClr val="FFFFFF"/>
                </a:solidFill>
              </a:rPr>
              <a:t>NUnit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 lnSpcReduction="10000"/>
          </a:bodyPr>
          <a:lstStyle/>
          <a:p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Организиране и изясняване</a:t>
            </a:r>
            <a:r>
              <a:rPr lang="en-US" sz="3600" dirty="0" smtClean="0"/>
              <a:t> </a:t>
            </a:r>
            <a:r>
              <a:rPr lang="bg-BG" sz="3600" dirty="0" smtClean="0"/>
              <a:t>на тестовия код чрез разделяне на тестовия случай на следните секции</a:t>
            </a:r>
            <a:r>
              <a:rPr lang="en-US" sz="3600" dirty="0" smtClean="0"/>
              <a:t>: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Arrange</a:t>
            </a:r>
            <a:r>
              <a:rPr lang="en-US" dirty="0"/>
              <a:t> </a:t>
            </a:r>
            <a:r>
              <a:rPr lang="bg-BG" dirty="0" smtClean="0"/>
              <a:t>(организационна) секция на теста инициализира обекти и задава стойностите на информацията, която се подава към теста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en-US" dirty="0"/>
              <a:t> </a:t>
            </a:r>
            <a:r>
              <a:rPr lang="bg-BG" dirty="0" smtClean="0"/>
              <a:t>(Действаща) секцията пуска теста със зададените параметри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dirty="0"/>
              <a:t> </a:t>
            </a:r>
            <a:r>
              <a:rPr lang="bg-BG" dirty="0" smtClean="0"/>
              <a:t>(Секция за проверка на</a:t>
            </a:r>
            <a:r>
              <a:rPr lang="bg-BG" dirty="0"/>
              <a:t> </a:t>
            </a:r>
            <a:r>
              <a:rPr lang="bg-BG" dirty="0" smtClean="0"/>
              <a:t>твърдение) секцията проверява дали теста се държи както се очаква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</a:t>
            </a:r>
            <a:r>
              <a:rPr lang="en-US" dirty="0" smtClean="0"/>
              <a:t> AAA </a:t>
            </a:r>
            <a:r>
              <a:rPr lang="bg-BG" dirty="0" smtClean="0"/>
              <a:t>тестовият шаблон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2977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</a:t>
            </a:r>
            <a:r>
              <a:rPr lang="bg-BG" dirty="0" smtClean="0"/>
              <a:t>Шаблон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2576" y="1431324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DepositShouldAddMoney()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BankAccount account = new BankAccount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assertTrue(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account.Balance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50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61212" y="3693481"/>
            <a:ext cx="3962400" cy="957104"/>
          </a:xfrm>
          <a:prstGeom prst="wedgeRoundRectCallout">
            <a:avLst>
              <a:gd name="adj1" fmla="val -90550"/>
              <a:gd name="adj2" fmla="val 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Всеки тест проверява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единично действие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!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8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330</Words>
  <Application>Microsoft Office PowerPoint</Application>
  <PresentationFormat>Custom</PresentationFormat>
  <Paragraphs>94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NUnit 3.0</vt:lpstr>
      <vt:lpstr>NUnit</vt:lpstr>
      <vt:lpstr>Nunit с/у MSTest</vt:lpstr>
      <vt:lpstr>Задача: NUnit Тест</vt:lpstr>
      <vt:lpstr>Решение: NUnit Тест</vt:lpstr>
      <vt:lpstr>Решение: NUnit Test (2)</vt:lpstr>
      <vt:lpstr>Какво е AAA тестовият шаблон</vt:lpstr>
      <vt:lpstr>3A Шаблон</vt:lpstr>
      <vt:lpstr>Компонетно тестване</vt:lpstr>
      <vt:lpstr>Компонетно тестване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2018-08-15T09:55:01Z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