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3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594" r:id="rId15"/>
    <p:sldId id="59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8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0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3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mtClean="0"/>
              <a:t>Компонентно </a:t>
            </a:r>
            <a:r>
              <a:rPr lang="bg-BG" smtClean="0"/>
              <a:t>тестване - добри практики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>
                <a:latin typeface="+mj-lt"/>
              </a:rPr>
              <a:t>Рефакторирайте тестовете за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Axe</a:t>
            </a:r>
            <a:r>
              <a:rPr lang="en-US" dirty="0" smtClean="0">
                <a:latin typeface="+mj-lt"/>
              </a:rPr>
              <a:t> </a:t>
            </a:r>
            <a:r>
              <a:rPr lang="bg-BG" dirty="0" smtClean="0">
                <a:latin typeface="+mj-lt"/>
              </a:rPr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Dummy</a:t>
            </a:r>
            <a:r>
              <a:rPr lang="en-US" dirty="0" smtClean="0">
                <a:latin typeface="+mj-lt"/>
              </a:rPr>
              <a:t> </a:t>
            </a:r>
            <a:r>
              <a:rPr lang="bg-BG" dirty="0" smtClean="0">
                <a:latin typeface="+mj-lt"/>
              </a:rPr>
              <a:t>класовете</a:t>
            </a:r>
            <a:endParaRPr lang="en-US" dirty="0">
              <a:latin typeface="+mj-lt"/>
            </a:endParaRPr>
          </a:p>
          <a:p>
            <a:r>
              <a:rPr lang="bg-BG" dirty="0" smtClean="0">
                <a:latin typeface="+mj-lt"/>
              </a:rPr>
              <a:t>Уверете се, че:</a:t>
            </a:r>
            <a:endParaRPr lang="en-US" dirty="0">
              <a:latin typeface="+mj-lt"/>
            </a:endParaRPr>
          </a:p>
          <a:p>
            <a:pPr lvl="1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Имената </a:t>
            </a:r>
            <a:r>
              <a:rPr lang="bg-BG" dirty="0" smtClean="0">
                <a:latin typeface="+mj-lt"/>
              </a:rPr>
              <a:t>на тест методите са</a:t>
            </a:r>
            <a:r>
              <a:rPr lang="en-US" dirty="0" smtClean="0">
                <a:latin typeface="+mj-lt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описателни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bg-BG" dirty="0" smtClean="0">
                <a:latin typeface="+mj-lt"/>
              </a:rPr>
              <a:t>Използвате</a:t>
            </a:r>
            <a:r>
              <a:rPr lang="en-US" dirty="0" smtClean="0">
                <a:latin typeface="+mj-lt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подходящи твърдения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(assert equals </a:t>
            </a:r>
            <a:r>
              <a:rPr lang="bg-BG" dirty="0" smtClean="0">
                <a:latin typeface="+mj-lt"/>
              </a:rPr>
              <a:t>с/у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assert true)</a:t>
            </a:r>
          </a:p>
          <a:p>
            <a:pPr lvl="1"/>
            <a:r>
              <a:rPr lang="bg-BG" dirty="0" smtClean="0">
                <a:latin typeface="+mj-lt"/>
              </a:rPr>
              <a:t>Използвате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съобщения за твърденията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bg-BG" dirty="0" smtClean="0">
                <a:latin typeface="+mj-lt"/>
              </a:rPr>
              <a:t>Няма</a:t>
            </a:r>
            <a:r>
              <a:rPr lang="en-US" dirty="0" smtClean="0">
                <a:latin typeface="+mj-lt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магически числа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bg-BG" dirty="0" smtClean="0">
                <a:latin typeface="+mj-lt"/>
              </a:rPr>
              <a:t>Няма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повторение на кода</a:t>
            </a:r>
            <a:r>
              <a:rPr lang="en-US" dirty="0" smtClean="0">
                <a:latin typeface="+mj-lt"/>
              </a:rPr>
              <a:t> (</a:t>
            </a:r>
            <a:r>
              <a:rPr lang="bg-BG" dirty="0" smtClean="0">
                <a:latin typeface="+mj-lt"/>
              </a:rPr>
              <a:t>Не се повтаряйте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Рефакториране на тестове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9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Рефакториране на тестове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295400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int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AxeAttack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AxeDurability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DummyHealth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DummyXP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 axe;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Dummy dummy;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[SetUp]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TestInit()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this.axe = new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AxeAttack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AxeDurability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this.dummy = new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Dummy(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DummyHealth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DummyXP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16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Рефакториране на </a:t>
            </a:r>
            <a:r>
              <a:rPr lang="bg-BG" dirty="0" smtClean="0"/>
              <a:t>тестове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845471"/>
            <a:ext cx="10840496" cy="6001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AxeLosesDurabilyAfterAttack()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Assert.AreEqual(1, axe.DurabilityPoints,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 Durability doesn't change after attack");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BrokenAxeCantAttack()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axe.Attack(dummy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 = Assert.Throws&lt;InvalidOperationException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()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axe.Attack(dummy));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Assert.That(ex.Message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Is.EqualTo("Axe is broken."));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5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Компонентно тестване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Добри практики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Как да пишем добри тестове?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9384" y="1295400"/>
            <a:ext cx="3866227" cy="3063311"/>
          </a:xfrm>
          <a:prstGeom prst="roundRect">
            <a:avLst>
              <a:gd name="adj" fmla="val 3589"/>
            </a:avLst>
          </a:prstGeom>
          <a:noFill/>
          <a:ln w="9525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242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Условно твърдение</a:t>
            </a:r>
            <a:endParaRPr lang="en-GB" b="1" dirty="0"/>
          </a:p>
          <a:p>
            <a:endParaRPr lang="en-GB" b="1" dirty="0" smtClean="0"/>
          </a:p>
          <a:p>
            <a:r>
              <a:rPr lang="bg-BG" b="1" dirty="0" smtClean="0"/>
              <a:t>Сравнително твърдение</a:t>
            </a:r>
            <a:endParaRPr lang="en-GB" b="1" dirty="0" smtClean="0"/>
          </a:p>
          <a:p>
            <a:endParaRPr lang="en-GB" b="1" dirty="0"/>
          </a:p>
          <a:p>
            <a:pPr>
              <a:spcBef>
                <a:spcPts val="1200"/>
              </a:spcBef>
            </a:pPr>
            <a:r>
              <a:rPr lang="bg-BG" b="1" dirty="0" smtClean="0"/>
              <a:t>Твърдение за проверка на изключение</a:t>
            </a:r>
            <a:endParaRPr lang="en-GB" b="1" dirty="0"/>
          </a:p>
          <a:p>
            <a:endParaRPr lang="en-GB" b="1" dirty="0"/>
          </a:p>
          <a:p>
            <a:endParaRPr lang="en-GB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Твърдения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3301425"/>
            <a:ext cx="1072044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2" y="1828800"/>
            <a:ext cx="1072637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Assert.IsTrue(bool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string 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GB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4212" y="4774050"/>
            <a:ext cx="1072044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Assert.Throws(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expectedExceptionType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TestDelegate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Низово твърдение</a:t>
            </a:r>
            <a:endParaRPr lang="en-GB" b="1" dirty="0" smtClean="0"/>
          </a:p>
          <a:p>
            <a:endParaRPr lang="en-GB" sz="2800" b="1" dirty="0" smtClean="0"/>
          </a:p>
          <a:p>
            <a:endParaRPr lang="en-GB" sz="1400" b="1" dirty="0" smtClean="0"/>
          </a:p>
          <a:p>
            <a:r>
              <a:rPr lang="bg-BG" b="1" dirty="0" smtClean="0"/>
              <a:t>Твърдение за колекция</a:t>
            </a:r>
            <a:endParaRPr lang="en-GB" b="1" dirty="0" smtClean="0"/>
          </a:p>
          <a:p>
            <a:endParaRPr lang="en-GB" b="1" dirty="0"/>
          </a:p>
          <a:p>
            <a:endParaRPr lang="en-GB" sz="1200" b="1" dirty="0" smtClean="0"/>
          </a:p>
          <a:p>
            <a:r>
              <a:rPr lang="bg-BG" b="1" dirty="0" smtClean="0"/>
              <a:t>Файлово твърдение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Твърдения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2" y="1752600"/>
            <a:ext cx="1072637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StringAssert.Contains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(string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expected, string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actual);</a:t>
            </a:r>
            <a:endParaRPr lang="en-GB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4212" y="3429000"/>
            <a:ext cx="1072044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CollectionAssert.Contains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(IEnumerable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expected, object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212" y="5143677"/>
            <a:ext cx="1072044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FileAssert.AreEqual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(FileInfo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expected, FileInfo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IsTrue(condition)</a:t>
            </a:r>
            <a:endParaRPr lang="en-GB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endParaRPr lang="en-GB" noProof="1"/>
          </a:p>
          <a:p>
            <a:pPr lvl="1"/>
            <a:endParaRPr lang="en-GB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en-GB" sz="12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AreEqual(expected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actual)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GB" noProof="1"/>
          </a:p>
          <a:p>
            <a:endParaRPr lang="en-GB" noProof="1"/>
          </a:p>
          <a:p>
            <a:endParaRPr lang="en-GB" noProof="1"/>
          </a:p>
          <a:p>
            <a:endParaRPr lang="en-GB" noProof="1"/>
          </a:p>
          <a:p>
            <a:pPr lvl="1"/>
            <a:endParaRPr lang="en-GB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IsTrue()</a:t>
            </a:r>
            <a:r>
              <a:rPr lang="en-GB" noProof="1"/>
              <a:t> </a:t>
            </a:r>
            <a:r>
              <a:rPr lang="bg-BG" noProof="1" smtClean="0"/>
              <a:t>с/у</a:t>
            </a:r>
            <a:r>
              <a:rPr lang="en-GB" noProof="1" smtClean="0"/>
              <a:t>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AreEqual()</a:t>
            </a:r>
            <a:endParaRPr lang="en-GB" noProof="1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Assert.IsTrue(axe.DurabilityPoints == 12);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4419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Assert.AreEqual(12, axe.DurabilityPoints);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351212" y="5424071"/>
            <a:ext cx="4419600" cy="880904"/>
          </a:xfrm>
          <a:prstGeom prst="wedgeRoundRectCallout">
            <a:avLst>
              <a:gd name="adj1" fmla="val 55145"/>
              <a:gd name="adj2" fmla="val -22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chemeClr val="tx1"/>
                </a:solidFill>
                <a:latin typeface="+mj-lt"/>
              </a:rPr>
              <a:t>По-добро описание, когато очакваме стойност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621" b="16355"/>
          <a:stretch/>
        </p:blipFill>
        <p:spPr>
          <a:xfrm>
            <a:off x="8136946" y="5356890"/>
            <a:ext cx="3367665" cy="834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774" y="2667000"/>
            <a:ext cx="3367666" cy="895449"/>
          </a:xfrm>
          <a:prstGeom prst="rect">
            <a:avLst/>
          </a:prstGeom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265612" y="2667000"/>
            <a:ext cx="3538781" cy="880904"/>
          </a:xfrm>
          <a:prstGeom prst="wedgeRoundRectCallout">
            <a:avLst>
              <a:gd name="adj1" fmla="val 55145"/>
              <a:gd name="adj2" fmla="val -22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chemeClr val="tx1"/>
                </a:solidFill>
                <a:latin typeface="+mj-lt"/>
              </a:rPr>
              <a:t>Дава само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True/False </a:t>
            </a:r>
            <a:r>
              <a:rPr lang="bg-BG" sz="2800" dirty="0" smtClean="0">
                <a:solidFill>
                  <a:schemeClr val="tx1"/>
                </a:solidFill>
                <a:latin typeface="+mj-lt"/>
              </a:rPr>
              <a:t>информация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508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>
                <a:latin typeface="+mj-lt"/>
              </a:rPr>
              <a:t>Твърденията могат да</a:t>
            </a:r>
            <a:r>
              <a:rPr lang="en-US" dirty="0" smtClean="0">
                <a:latin typeface="+mj-lt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показват съобщения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bg-BG" dirty="0" smtClean="0">
                <a:latin typeface="+mj-lt"/>
              </a:rPr>
              <a:t>Помагат</a:t>
            </a:r>
            <a:r>
              <a:rPr lang="en-US" dirty="0" smtClean="0">
                <a:latin typeface="+mj-lt"/>
              </a:rPr>
              <a:t> </a:t>
            </a:r>
            <a:r>
              <a:rPr lang="bg-BG" dirty="0" smtClean="0">
                <a:latin typeface="+mj-lt"/>
              </a:rPr>
              <a:t>с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диагностиката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Съобщения при твърдения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1564" y="2673225"/>
            <a:ext cx="112776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Assert.AreEqual(12, axe.DurabilityPoints, </a:t>
            </a:r>
            <a:endParaRPr lang="en-US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 Durability doesn't change after attack"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360612" y="5104469"/>
            <a:ext cx="3721901" cy="872658"/>
          </a:xfrm>
          <a:prstGeom prst="wedgeRoundRectCallout">
            <a:avLst>
              <a:gd name="adj1" fmla="val 58298"/>
              <a:gd name="adj2" fmla="val -22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chemeClr val="tx1"/>
                </a:solidFill>
                <a:latin typeface="+mj-lt"/>
              </a:rPr>
              <a:t>Помага за намирането на проблема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64" y="4867888"/>
            <a:ext cx="4485094" cy="15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bg-BG" dirty="0" smtClean="0"/>
              <a:t>Избягвайте употребата на магически числа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Магически числа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1714" y="1828800"/>
            <a:ext cx="1192539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int axeDurability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axeAttack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AxeLosesDurabilyAfterAttack()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Axe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 = new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axeDurability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axeAttack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axeDurability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axe.DurabilityPoints, "…");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7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Не се повтаряйте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219200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[SetUp]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TestInit()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[TearDown]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TestCleanUp()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817812" y="1752600"/>
            <a:ext cx="3286648" cy="880904"/>
          </a:xfrm>
          <a:prstGeom prst="wedgeRoundRectCallout">
            <a:avLst>
              <a:gd name="adj1" fmla="val -64480"/>
              <a:gd name="adj2" fmla="val 337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chemeClr val="tx1"/>
                </a:solidFill>
                <a:latin typeface="+mj-lt"/>
              </a:rPr>
              <a:t>Изпълнява се преди всеки тест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285060" y="4648200"/>
            <a:ext cx="2819400" cy="880904"/>
          </a:xfrm>
          <a:prstGeom prst="wedgeRoundRectCallout">
            <a:avLst>
              <a:gd name="adj1" fmla="val -61719"/>
              <a:gd name="adj2" fmla="val 326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chemeClr val="tx1"/>
                </a:solidFill>
                <a:latin typeface="+mj-lt"/>
              </a:rPr>
              <a:t>Изпълнява се след всеки тест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583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Имената на тестовете трябва:</a:t>
            </a:r>
            <a:endParaRPr lang="en-US" dirty="0"/>
          </a:p>
          <a:p>
            <a:pPr lvl="1"/>
            <a:r>
              <a:rPr lang="bg-BG" dirty="0" smtClean="0"/>
              <a:t>Да ползват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подходяща терминлогия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Да бъдат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описателни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четими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Именуване на методите в тестовете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4953000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DepositAddsMoneyToBalance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DepositNegativeShouldNotAddMoney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TransferSubtractsFromSourceAddsToDestAccount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276600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IncrementNumber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Test1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TestTransfer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5205919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90212" y="3657600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65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667</Words>
  <Application>Microsoft Office PowerPoint</Application>
  <PresentationFormat>Custom</PresentationFormat>
  <Paragraphs>176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Добри практики</vt:lpstr>
      <vt:lpstr>Твърдения</vt:lpstr>
      <vt:lpstr>Твърдения (2)</vt:lpstr>
      <vt:lpstr>IsTrue() с/у AreEqual()</vt:lpstr>
      <vt:lpstr>Съобщения при твърдения</vt:lpstr>
      <vt:lpstr>Магически числа</vt:lpstr>
      <vt:lpstr>Не се повтаряйте</vt:lpstr>
      <vt:lpstr>Именуване на методите в тестовете</vt:lpstr>
      <vt:lpstr>Задача: Рефакториране на тестове</vt:lpstr>
      <vt:lpstr>Решение: Рефакториране на тестове</vt:lpstr>
      <vt:lpstr>Решение: Рефакториране на тестове (2)</vt:lpstr>
      <vt:lpstr>Компонентно тестване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2018-08-15T09:54:45Z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