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394" r:id="rId3"/>
    <p:sldId id="595" r:id="rId4"/>
    <p:sldId id="596" r:id="rId5"/>
    <p:sldId id="597" r:id="rId6"/>
    <p:sldId id="598" r:id="rId7"/>
    <p:sldId id="599" r:id="rId8"/>
    <p:sldId id="600" r:id="rId9"/>
    <p:sldId id="601" r:id="rId10"/>
    <p:sldId id="602" r:id="rId11"/>
    <p:sldId id="603" r:id="rId12"/>
    <p:sldId id="604" r:id="rId13"/>
    <p:sldId id="605" r:id="rId14"/>
    <p:sldId id="594" r:id="rId15"/>
    <p:sldId id="593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</p14:sldIdLst>
        </p14:section>
        <p14:section name="Conclusion" id="{3E23A7B0-228F-4458-953E-A0823B82CFF0}">
          <p14:sldIdLst>
            <p14:sldId id="594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8670" autoAdjust="0"/>
  </p:normalViewPr>
  <p:slideViewPr>
    <p:cSldViewPr>
      <p:cViewPr varScale="1">
        <p:scale>
          <a:sx n="68" d="100"/>
          <a:sy n="68" d="100"/>
        </p:scale>
        <p:origin x="43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8/15/2018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50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3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15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20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66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2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Инжектиране на зависимости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60" cy="2524722"/>
            <a:chOff x="745783" y="3624633"/>
            <a:chExt cx="5399660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9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Фалшиви</a:t>
            </a:r>
            <a:r>
              <a:rPr lang="en-US" dirty="0"/>
              <a:t> Axe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 smtClean="0"/>
              <a:t>Dummy</a:t>
            </a:r>
            <a:r>
              <a:rPr lang="bg-BG" dirty="0" smtClean="0"/>
              <a:t> </a:t>
            </a:r>
            <a:r>
              <a:rPr lang="en-US" dirty="0" smtClean="0"/>
              <a:t>(</a:t>
            </a:r>
            <a:r>
              <a:rPr lang="en-US" dirty="0"/>
              <a:t>3)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8853" y="1076265"/>
            <a:ext cx="11331118" cy="55707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FakeTarget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ITarget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TakeAttack(int attackPoints)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Health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0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GiveExperience()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IsDead()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Имплементирайте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FakeWeapon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51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Фалшиви</a:t>
            </a:r>
            <a:r>
              <a:rPr lang="en-US" dirty="0"/>
              <a:t> Axe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 smtClean="0"/>
              <a:t>Dummy</a:t>
            </a:r>
            <a:r>
              <a:rPr lang="bg-BG" dirty="0" smtClean="0"/>
              <a:t> </a:t>
            </a:r>
            <a:r>
              <a:rPr lang="en-US" dirty="0" smtClean="0"/>
              <a:t>(</a:t>
            </a:r>
            <a:r>
              <a:rPr lang="en-US" dirty="0"/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1076265"/>
            <a:ext cx="11221496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const string HeroName = "Pesho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GB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[Test]</a:t>
            </a:r>
            <a:endParaRPr lang="en-GB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HeroGainsExperienceAfterAttackIfTargetDies()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ITarget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FakeTarget()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IWeapon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FakeWeapon()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Hero hero = new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Hero(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HeroName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hero.attack(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</a:t>
            </a:r>
            <a:endParaRPr lang="en-GB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Assert…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5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Не е четимо</a:t>
            </a:r>
            <a:r>
              <a:rPr lang="en-US" dirty="0" smtClean="0"/>
              <a:t>, </a:t>
            </a:r>
            <a:r>
              <a:rPr lang="bg-BG" dirty="0" smtClean="0"/>
              <a:t>тромаво и стереотипно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Фалшиви имплементации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84212" y="1876485"/>
            <a:ext cx="10840496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[Test]</a:t>
            </a: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TestRequiresFakeImplementationOfBigInterface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Database db = new BankDatabase()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Твърде много методи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GB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AccountManager manager = new AccountManager(db);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Act…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Assert…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237412" y="2971800"/>
            <a:ext cx="3124200" cy="762000"/>
          </a:xfrm>
          <a:prstGeom prst="wedgeRoundRectCallout">
            <a:avLst>
              <a:gd name="adj1" fmla="val -65669"/>
              <a:gd name="adj2" fmla="val -167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 smtClean="0">
                <a:solidFill>
                  <a:schemeClr val="tx1"/>
                </a:solidFill>
                <a:latin typeface="+mj-lt"/>
              </a:rPr>
              <a:t>Не е удачно при големи интерфейси</a:t>
            </a:r>
            <a:endParaRPr lang="bg-BG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658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Инжектиране на зависимости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 smtClean="0"/>
              <a:t>Зависимости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 smtClean="0"/>
              <a:t>Изолиране на поведения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75012" y="1371600"/>
            <a:ext cx="5638800" cy="3124200"/>
            <a:chOff x="3198812" y="1524000"/>
            <a:chExt cx="5638800" cy="3124200"/>
          </a:xfrm>
        </p:grpSpPr>
        <p:sp>
          <p:nvSpPr>
            <p:cNvPr id="3" name="Rectangle: Rounded Corners 2"/>
            <p:cNvSpPr/>
            <p:nvPr/>
          </p:nvSpPr>
          <p:spPr>
            <a:xfrm>
              <a:off x="3198812" y="1524000"/>
              <a:ext cx="5638800" cy="3124200"/>
            </a:xfrm>
            <a:prstGeom prst="roundRect">
              <a:avLst>
                <a:gd name="adj" fmla="val 217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6146" name="Picture 2" descr="R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70252">
              <a:off x="3670211" y="1655764"/>
              <a:ext cx="2378556" cy="2378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879924">
              <a:off x="7370509" y="2615042"/>
              <a:ext cx="832677" cy="832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 descr="Related imag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69742">
              <a:off x="5143573" y="1964816"/>
              <a:ext cx="2438399" cy="2438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578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4031"/>
            <a:ext cx="11804822" cy="5570355"/>
          </a:xfrm>
        </p:spPr>
        <p:txBody>
          <a:bodyPr>
            <a:noAutofit/>
          </a:bodyPr>
          <a:lstStyle/>
          <a:p>
            <a:r>
              <a:rPr lang="bg-BG" dirty="0" smtClean="0"/>
              <a:t>Да разгледаме следния код</a:t>
            </a:r>
            <a:endParaRPr lang="en-US" dirty="0"/>
          </a:p>
          <a:p>
            <a:pPr lvl="1"/>
            <a:r>
              <a:rPr lang="bg-BG" dirty="0" smtClean="0"/>
              <a:t>Искаме да тестваме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единично поведение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Свързаване и тестване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2515391"/>
            <a:ext cx="1084049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Bank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Bank()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 accountManager 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AccountManager()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AccountInfo getInfo(String id) { …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685212" y="4791892"/>
            <a:ext cx="2590800" cy="694508"/>
          </a:xfrm>
          <a:prstGeom prst="wedgeRoundRectCallout">
            <a:avLst>
              <a:gd name="adj1" fmla="val -57357"/>
              <a:gd name="adj2" fmla="val -425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Bank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зависи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bg-BG" dirty="0" smtClean="0">
                <a:solidFill>
                  <a:schemeClr val="tx1"/>
                </a:solidFill>
                <a:latin typeface="+mj-lt"/>
              </a:rPr>
              <a:t>от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noProof="1" smtClean="0">
                <a:solidFill>
                  <a:schemeClr val="tx1"/>
                </a:solidFill>
                <a:latin typeface="+mj-lt"/>
              </a:rPr>
              <a:t>AccountManager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694612" y="2286000"/>
            <a:ext cx="2362200" cy="756810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Конкретна имплементаиця</a:t>
            </a:r>
          </a:p>
        </p:txBody>
      </p:sp>
    </p:spTree>
    <p:extLst>
      <p:ext uri="{BB962C8B-B14F-4D97-AF65-F5344CB8AC3E}">
        <p14:creationId xmlns:p14="http://schemas.microsoft.com/office/powerpoint/2010/main" val="112735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Трябва да намерим решение да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разграничим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класовете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Свързване и тестване </a:t>
            </a:r>
            <a:r>
              <a:rPr lang="en-US" dirty="0" smtClean="0"/>
              <a:t>(2</a:t>
            </a:r>
            <a:r>
              <a:rPr lang="en-US" dirty="0"/>
              <a:t>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93812" y="3200400"/>
            <a:ext cx="3962400" cy="1905000"/>
            <a:chOff x="1522412" y="3200400"/>
            <a:chExt cx="3962400" cy="1905000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1522412" y="3200400"/>
              <a:ext cx="3962400" cy="1905000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dirty="0"/>
                <a:t>Bank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2513012" y="3664166"/>
              <a:ext cx="2743200" cy="977468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2800" noProof="1"/>
                <a:t>AccountManager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82577" y="2209800"/>
            <a:ext cx="4760035" cy="3838927"/>
            <a:chOff x="5982577" y="2209800"/>
            <a:chExt cx="4760035" cy="3838927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7008812" y="4498625"/>
              <a:ext cx="3733800" cy="1550102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Bank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008812" y="2209800"/>
              <a:ext cx="3733800" cy="1550102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noProof="1" smtClean="0"/>
                <a:t>AccountManager</a:t>
              </a:r>
            </a:p>
            <a:p>
              <a:pPr algn="ctr"/>
              <a:endParaRPr lang="en-GB" sz="2800" dirty="0"/>
            </a:p>
            <a:p>
              <a:pPr algn="ctr"/>
              <a:r>
                <a:rPr lang="en-GB" sz="2800" dirty="0"/>
                <a:t>+Account </a:t>
              </a:r>
              <a:r>
                <a:rPr lang="en-GB" sz="2800" noProof="1" smtClean="0"/>
                <a:t>GetAccount</a:t>
              </a:r>
              <a:r>
                <a:rPr lang="en-GB" sz="2800" dirty="0" smtClean="0"/>
                <a:t>()</a:t>
              </a:r>
              <a:endParaRPr lang="en-GB" sz="2800" dirty="0"/>
            </a:p>
          </p:txBody>
        </p:sp>
        <p:cxnSp>
          <p:nvCxnSpPr>
            <p:cNvPr id="8" name="Straight Arrow Connector 7"/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8875712" y="3759902"/>
              <a:ext cx="0" cy="738723"/>
            </a:xfrm>
            <a:prstGeom prst="straightConnector1">
              <a:avLst/>
            </a:prstGeom>
            <a:ln w="50800"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913812" y="3846951"/>
              <a:ext cx="12327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800" dirty="0" smtClean="0"/>
                <a:t>ползва</a:t>
              </a:r>
              <a:endParaRPr lang="en-GB" sz="2800" dirty="0"/>
            </a:p>
          </p:txBody>
        </p:sp>
        <p:sp>
          <p:nvSpPr>
            <p:cNvPr id="19" name="Arrow: Right 18"/>
            <p:cNvSpPr/>
            <p:nvPr/>
          </p:nvSpPr>
          <p:spPr>
            <a:xfrm>
              <a:off x="5982577" y="3899251"/>
              <a:ext cx="457200" cy="5072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9980612" y="1905000"/>
            <a:ext cx="1953148" cy="492556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chemeClr val="tx1"/>
                </a:solidFill>
                <a:latin typeface="+mj-lt"/>
              </a:rPr>
              <a:t>Интерфейс</a:t>
            </a:r>
            <a:endParaRPr lang="bg-BG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1979612" y="2606446"/>
            <a:ext cx="2286000" cy="756810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Bank </a:t>
            </a:r>
            <a:r>
              <a:rPr lang="bg-BG" dirty="0" smtClean="0">
                <a:solidFill>
                  <a:schemeClr val="tx1"/>
                </a:solidFill>
                <a:latin typeface="+mj-lt"/>
              </a:rPr>
              <a:t>наследява бъгове</a:t>
            </a:r>
            <a:endParaRPr lang="bg-BG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02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Разграничава класовете и прави кода удобен за тестване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Инжектиране на независимост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1952685"/>
            <a:ext cx="10840496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</a:t>
            </a: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IAccountManager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Account </a:t>
            </a: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 { get; }</a:t>
            </a: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Bank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IAccountManager</a:t>
            </a: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accountManager;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Bank(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IAccountManager</a:t>
            </a: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this.accountManager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551284" y="1781784"/>
            <a:ext cx="3972128" cy="457200"/>
          </a:xfrm>
          <a:prstGeom prst="wedgeRoundRectCallout">
            <a:avLst>
              <a:gd name="adj1" fmla="val -60849"/>
              <a:gd name="adj2" fmla="val 403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chemeClr val="tx1"/>
                </a:solidFill>
                <a:latin typeface="+mj-lt"/>
              </a:rPr>
              <a:t>Използайки интерфейс</a:t>
            </a:r>
            <a:endParaRPr lang="bg-BG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228012" y="4038600"/>
            <a:ext cx="3767222" cy="827402"/>
          </a:xfrm>
          <a:prstGeom prst="wedgeRoundRectCallout">
            <a:avLst>
              <a:gd name="adj1" fmla="val -58228"/>
              <a:gd name="adj2" fmla="val 461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chemeClr val="tx1"/>
                </a:solidFill>
                <a:latin typeface="+mj-lt"/>
              </a:rPr>
              <a:t>Инжектиране на зависимост</a:t>
            </a:r>
            <a:endParaRPr lang="bg-BG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875212" y="3374222"/>
            <a:ext cx="5486400" cy="457200"/>
          </a:xfrm>
          <a:prstGeom prst="wedgeRoundRectCallout">
            <a:avLst>
              <a:gd name="adj1" fmla="val -55427"/>
              <a:gd name="adj2" fmla="val 442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chemeClr val="tx1"/>
                </a:solidFill>
                <a:latin typeface="+mj-lt"/>
              </a:rPr>
              <a:t>Независим от имплементацията</a:t>
            </a:r>
            <a:endParaRPr lang="bg-BG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720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С други думи</a:t>
            </a:r>
            <a:r>
              <a:rPr lang="en-US" dirty="0" smtClean="0"/>
              <a:t>, </a:t>
            </a:r>
            <a:r>
              <a:rPr lang="bg-BG" dirty="0" smtClean="0"/>
              <a:t>да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застопорим</a:t>
            </a:r>
            <a:r>
              <a:rPr lang="en-US" dirty="0" smtClean="0"/>
              <a:t> </a:t>
            </a:r>
            <a:r>
              <a:rPr lang="bg-BG" dirty="0" smtClean="0"/>
              <a:t>всички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мърдащи се части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Цел</a:t>
            </a:r>
            <a:r>
              <a:rPr lang="en-US" dirty="0" smtClean="0"/>
              <a:t>: </a:t>
            </a:r>
            <a:r>
              <a:rPr lang="bg-BG" dirty="0" smtClean="0"/>
              <a:t>Изолиране на поведението за тестване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2576" y="1792995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[Test]</a:t>
            </a: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TestGetInfoById()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AccountManager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manager =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AccountManager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Account </a:t>
            </a: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Account(String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id) { …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Bank bank = new Bank(manager);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AccountInfo info = </a:t>
            </a: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bank.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getInfo(</a:t>
            </a: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Assert…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075612" y="4138642"/>
            <a:ext cx="3200400" cy="1881158"/>
          </a:xfrm>
          <a:prstGeom prst="wedgeRoundRectCallout">
            <a:avLst>
              <a:gd name="adj1" fmla="val -46564"/>
              <a:gd name="adj2" fmla="val -632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 smtClean="0">
                <a:solidFill>
                  <a:schemeClr val="tx1"/>
                </a:solidFill>
                <a:latin typeface="+mj-lt"/>
              </a:rPr>
              <a:t>Фалшива имплементация на интерфейс с фиксирано поведение</a:t>
            </a:r>
            <a:endParaRPr lang="bg-BG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752658" y="2667904"/>
            <a:ext cx="2388960" cy="339660"/>
          </a:xfrm>
          <a:prstGeom prst="wedgeRoundRectCallout">
            <a:avLst>
              <a:gd name="adj1" fmla="val -57114"/>
              <a:gd name="adj2" fmla="val 452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 smtClean="0">
                <a:solidFill>
                  <a:schemeClr val="tx1"/>
                </a:solidFill>
                <a:latin typeface="+mj-lt"/>
              </a:rPr>
              <a:t>Анонимен клас</a:t>
            </a:r>
            <a:endParaRPr lang="bg-BG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220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>
                <a:latin typeface="+mj-lt"/>
              </a:rPr>
              <a:t>Тествайте дали герой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получава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XP</a:t>
            </a:r>
            <a:r>
              <a:rPr lang="en-US" dirty="0">
                <a:latin typeface="+mj-lt"/>
              </a:rPr>
              <a:t> </a:t>
            </a:r>
            <a:r>
              <a:rPr lang="bg-BG" dirty="0" smtClean="0">
                <a:latin typeface="+mj-lt"/>
              </a:rPr>
              <a:t>когато</a:t>
            </a:r>
            <a:r>
              <a:rPr lang="en-US" dirty="0" smtClean="0">
                <a:latin typeface="+mj-lt"/>
              </a:rPr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мишената умре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r>
              <a:rPr lang="bg-BG" dirty="0" smtClean="0">
                <a:latin typeface="+mj-lt"/>
              </a:rPr>
              <a:t>За да направите това, първо</a:t>
            </a:r>
            <a:r>
              <a:rPr lang="en-US" dirty="0" smtClean="0">
                <a:latin typeface="+mj-lt"/>
              </a:rPr>
              <a:t>: </a:t>
            </a:r>
            <a:endParaRPr lang="en-US" dirty="0">
              <a:latin typeface="+mj-lt"/>
            </a:endParaRPr>
          </a:p>
          <a:p>
            <a:pPr lvl="1"/>
            <a:r>
              <a:rPr lang="bg-BG" dirty="0" smtClean="0">
                <a:latin typeface="+mj-lt"/>
              </a:rPr>
              <a:t>Направете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Hero</a:t>
            </a:r>
            <a:r>
              <a:rPr lang="en-US" dirty="0">
                <a:latin typeface="+mj-lt"/>
              </a:rPr>
              <a:t> </a:t>
            </a:r>
            <a:r>
              <a:rPr lang="bg-BG" dirty="0" smtClean="0">
                <a:latin typeface="+mj-lt"/>
              </a:rPr>
              <a:t>класа</a:t>
            </a:r>
            <a:r>
              <a:rPr lang="en-US" dirty="0" smtClean="0">
                <a:latin typeface="+mj-lt"/>
              </a:rPr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тестваем</a:t>
            </a:r>
            <a:r>
              <a:rPr lang="en-US" dirty="0" smtClean="0">
                <a:latin typeface="+mj-lt"/>
              </a:rPr>
              <a:t> (</a:t>
            </a:r>
            <a:r>
              <a:rPr lang="bg-BG" dirty="0" smtClean="0">
                <a:latin typeface="+mj-lt"/>
              </a:rPr>
              <a:t>чрез</a:t>
            </a:r>
            <a:r>
              <a:rPr lang="en-US" dirty="0" smtClean="0">
                <a:latin typeface="+mj-lt"/>
              </a:rPr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инжекция на зависимост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  <a:p>
            <a:pPr lvl="1"/>
            <a:r>
              <a:rPr lang="bg-BG" dirty="0" smtClean="0">
                <a:latin typeface="+mj-lt"/>
              </a:rPr>
              <a:t>Направете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интерфейси</a:t>
            </a:r>
            <a:r>
              <a:rPr lang="en-US" dirty="0" smtClean="0">
                <a:latin typeface="+mj-lt"/>
              </a:rPr>
              <a:t> </a:t>
            </a:r>
            <a:r>
              <a:rPr lang="bg-BG" dirty="0" smtClean="0">
                <a:latin typeface="+mj-lt"/>
              </a:rPr>
              <a:t>за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Axe </a:t>
            </a:r>
            <a:r>
              <a:rPr lang="bg-BG" dirty="0" smtClean="0">
                <a:latin typeface="+mj-lt"/>
              </a:rPr>
              <a:t>и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Dummy</a:t>
            </a:r>
          </a:p>
          <a:p>
            <a:pPr lvl="2"/>
            <a:r>
              <a:rPr lang="bg-BG" dirty="0" smtClean="0">
                <a:latin typeface="+mj-lt"/>
              </a:rPr>
              <a:t>Интерфейс</a:t>
            </a:r>
            <a:r>
              <a:rPr lang="en-US" dirty="0" smtClean="0">
                <a:latin typeface="+mj-lt"/>
              </a:rPr>
              <a:t> </a:t>
            </a:r>
            <a:r>
              <a:rPr lang="en-US" noProof="1" smtClean="0">
                <a:latin typeface="+mj-lt"/>
              </a:rPr>
              <a:t>IWeapon</a:t>
            </a:r>
            <a:r>
              <a:rPr lang="en-US" dirty="0" smtClean="0">
                <a:latin typeface="+mj-lt"/>
              </a:rPr>
              <a:t> </a:t>
            </a:r>
            <a:endParaRPr lang="en-US" dirty="0">
              <a:latin typeface="+mj-lt"/>
            </a:endParaRPr>
          </a:p>
          <a:p>
            <a:pPr lvl="2"/>
            <a:r>
              <a:rPr lang="bg-BG" dirty="0" smtClean="0">
                <a:latin typeface="+mj-lt"/>
              </a:rPr>
              <a:t>Интерфейс</a:t>
            </a:r>
            <a:r>
              <a:rPr lang="en-US" dirty="0" smtClean="0">
                <a:latin typeface="+mj-lt"/>
              </a:rPr>
              <a:t> </a:t>
            </a:r>
            <a:r>
              <a:rPr lang="en-US" noProof="1" smtClean="0">
                <a:latin typeface="+mj-lt"/>
              </a:rPr>
              <a:t>ITarget</a:t>
            </a:r>
            <a:r>
              <a:rPr lang="en-US" dirty="0" smtClean="0">
                <a:latin typeface="+mj-lt"/>
              </a:rPr>
              <a:t> </a:t>
            </a:r>
            <a:endParaRPr lang="en-US" dirty="0">
              <a:latin typeface="+mj-lt"/>
            </a:endParaRPr>
          </a:p>
          <a:p>
            <a:pPr lvl="1"/>
            <a:r>
              <a:rPr lang="bg-BG" dirty="0" smtClean="0">
                <a:latin typeface="+mj-lt"/>
              </a:rPr>
              <a:t>Създайте тест използвайки</a:t>
            </a:r>
            <a:r>
              <a:rPr lang="en-US" dirty="0" smtClean="0">
                <a:latin typeface="+mj-lt"/>
              </a:rPr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фалшив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Weapon</a:t>
            </a:r>
            <a:r>
              <a:rPr lang="en-US" dirty="0">
                <a:latin typeface="+mj-lt"/>
              </a:rPr>
              <a:t> </a:t>
            </a:r>
            <a:r>
              <a:rPr lang="bg-BG" dirty="0" smtClean="0">
                <a:latin typeface="+mj-lt"/>
              </a:rPr>
              <a:t>и</a:t>
            </a:r>
            <a:r>
              <a:rPr lang="en-US" dirty="0" smtClean="0">
                <a:latin typeface="+mj-lt"/>
              </a:rPr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фалшив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Dummy</a:t>
            </a: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Фалшиви</a:t>
            </a:r>
            <a:r>
              <a:rPr lang="en-US" dirty="0" smtClean="0"/>
              <a:t> </a:t>
            </a:r>
            <a:r>
              <a:rPr lang="en-US" dirty="0"/>
              <a:t>Axe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Dummy</a:t>
            </a:r>
          </a:p>
        </p:txBody>
      </p:sp>
    </p:spTree>
    <p:extLst>
      <p:ext uri="{BB962C8B-B14F-4D97-AF65-F5344CB8AC3E}">
        <p14:creationId xmlns:p14="http://schemas.microsoft.com/office/powerpoint/2010/main" val="146598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Фалшиви</a:t>
            </a:r>
            <a:r>
              <a:rPr lang="en-US" dirty="0" smtClean="0"/>
              <a:t> </a:t>
            </a:r>
            <a:r>
              <a:rPr lang="en-US" dirty="0"/>
              <a:t>Axe </a:t>
            </a:r>
            <a:r>
              <a:rPr lang="bg-BG" dirty="0"/>
              <a:t>и</a:t>
            </a:r>
            <a:r>
              <a:rPr lang="en-US" dirty="0" smtClean="0"/>
              <a:t> </a:t>
            </a:r>
            <a:r>
              <a:rPr lang="en-US" dirty="0"/>
              <a:t>Dummy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3635276"/>
            <a:ext cx="1084049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ITarget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</a:t>
            </a: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TakeAttack(int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attackPoints);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Health { get; </a:t>
            </a: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</a:t>
            </a: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GiveExperience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IsDead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1447800"/>
            <a:ext cx="1084049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IWeapon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</a:t>
            </a: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Attack(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Target</a:t>
            </a: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target);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</a:t>
            </a: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AttackPoints { get; }</a:t>
            </a: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</a:t>
            </a: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DurabilityPoints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</a:t>
            </a: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61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Фалшиви</a:t>
            </a:r>
            <a:r>
              <a:rPr lang="en-US" dirty="0"/>
              <a:t> Axe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 smtClean="0"/>
              <a:t>Dummy</a:t>
            </a:r>
            <a:r>
              <a:rPr lang="bg-BG" dirty="0" smtClean="0"/>
              <a:t> </a:t>
            </a:r>
            <a:r>
              <a:rPr lang="en-US" dirty="0" smtClean="0"/>
              <a:t>(</a:t>
            </a:r>
            <a:r>
              <a:rPr lang="en-US" dirty="0"/>
              <a:t>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1585869"/>
            <a:ext cx="1084049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Hero: 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Инжекция на зависимост чрез конструктора</a:t>
            </a:r>
            <a:endParaRPr lang="en-GB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Hero(String name, 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IWeapon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weapon</a:t>
            </a: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this.experience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this.weapon = weapon;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4116" y="4724400"/>
            <a:ext cx="1084049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Axe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IWeapon</a:t>
            </a: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attack(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ITarget</a:t>
            </a: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target) { …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87029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770</Words>
  <Application>Microsoft Office PowerPoint</Application>
  <PresentationFormat>Custom</PresentationFormat>
  <Paragraphs>194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Зависимости</vt:lpstr>
      <vt:lpstr>Свързаване и тестване</vt:lpstr>
      <vt:lpstr>Свързване и тестване (2)</vt:lpstr>
      <vt:lpstr>Инжектиране на независимост</vt:lpstr>
      <vt:lpstr>Цел: Изолиране на поведението за тестване</vt:lpstr>
      <vt:lpstr>Задача: Фалшиви Axe и Dummy</vt:lpstr>
      <vt:lpstr>Решение: Фалшиви Axe и Dummy</vt:lpstr>
      <vt:lpstr>Решение: Фалшиви Axe и Dummy (2)</vt:lpstr>
      <vt:lpstr>Решение: Фалшиви Axe и Dummy (3)</vt:lpstr>
      <vt:lpstr>Решение: Фалшиви Axe и Dummy (4)</vt:lpstr>
      <vt:lpstr>Фалшиви имплементации</vt:lpstr>
      <vt:lpstr>Инжектиране на зависимости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2018-08-15T09:54:18Z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