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  <p:sldMasterId id="2147483675" r:id="rId3"/>
  </p:sldMasterIdLst>
  <p:notesMasterIdLst>
    <p:notesMasterId r:id="rId16"/>
  </p:notesMasterIdLst>
  <p:handoutMasterIdLst>
    <p:handoutMasterId r:id="rId17"/>
  </p:handoutMasterIdLst>
  <p:sldIdLst>
    <p:sldId id="490" r:id="rId4"/>
    <p:sldId id="491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7" r:id="rId13"/>
    <p:sldId id="488" r:id="rId14"/>
    <p:sldId id="489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F66BED0-FBED-470B-BAD5-ACFC36FA0673}">
          <p14:sldIdLst>
            <p14:sldId id="490"/>
            <p14:sldId id="491"/>
          </p14:sldIdLst>
        </p14:section>
        <p14:section name="Достъп по име и по адрес" id="{BF5CDA0A-81B1-4CFC-9F69-4AC5E0E0D1AE}">
          <p14:sldIdLst>
            <p14:sldId id="473"/>
            <p14:sldId id="474"/>
            <p14:sldId id="475"/>
            <p14:sldId id="476"/>
            <p14:sldId id="477"/>
            <p14:sldId id="478"/>
            <p14:sldId id="479"/>
          </p14:sldIdLst>
        </p14:section>
        <p14:section name="Заключение" id="{E5B7ED83-44FB-4F10-9E61-55FC2F3833D7}">
          <p14:sldIdLst>
            <p14:sldId id="487"/>
            <p14:sldId id="488"/>
            <p14:sldId id="4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100" d="100"/>
          <a:sy n="100" d="100"/>
        </p:scale>
        <p:origin x="372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34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0444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29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64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67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54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5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306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565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5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3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4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25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565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6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40664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0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37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1/16/2018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9780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1/16/2018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454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fft1t3c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 fontScale="90000"/>
          </a:bodyPr>
          <a:lstStyle/>
          <a:p>
            <a:r>
              <a:rPr lang="bg-BG" altLang="en-US" dirty="0">
                <a:latin typeface="+mn-ea"/>
              </a:rPr>
              <a:t>Достъп до елементите на масив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dirty="0">
                <a:solidFill>
                  <a:srgbClr val="FFA72A"/>
                </a:solidFill>
              </a:rPr>
              <a:t>Референтни и стойностни типове</a:t>
            </a:r>
            <a:endParaRPr lang="x-none" altLang="en-US" dirty="0">
              <a:latin typeface="+mn-ea"/>
            </a:endParaRP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7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8812" y="2453748"/>
            <a:ext cx="4791871" cy="24264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8812" y="4288544"/>
            <a:ext cx="4419944" cy="168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7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3738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Масивите са референтен тип данни, т.е. в тях се помни адреса, на който стоят данните, а не саммите данни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С помощта на няколко променливи от референтен тип може една и съща стойност в динамичната памет </a:t>
            </a:r>
            <a:r>
              <a:rPr lang="en-US" sz="3200" dirty="0"/>
              <a:t>heap</a:t>
            </a:r>
            <a:r>
              <a:rPr lang="bg-BG" sz="3200" dirty="0"/>
              <a:t> да бъде манипулирана от две различни</a:t>
            </a:r>
            <a:r>
              <a:rPr lang="en-US" sz="3200" dirty="0"/>
              <a:t> </a:t>
            </a:r>
            <a:r>
              <a:rPr lang="bg-BG" sz="3200" dirty="0"/>
              <a:t>променливи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66FF80-B2A4-4BFC-A503-7857A2F97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263" y="4343401"/>
            <a:ext cx="4055686" cy="205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0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sz="4900" dirty="0">
                <a:solidFill>
                  <a:srgbClr val="F6D18E"/>
                </a:solidFill>
              </a:rPr>
              <a:t>Достъп до елементите на масив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84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41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Стойностни типове данни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Референтни типове данни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5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90413" y="1524000"/>
            <a:ext cx="11804822" cy="5197476"/>
          </a:xfrm>
        </p:spPr>
        <p:txBody>
          <a:bodyPr/>
          <a:lstStyle/>
          <a:p>
            <a:r>
              <a:rPr lang="bg-BG" dirty="0"/>
              <a:t>Що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стойностен тип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 Type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)?</a:t>
            </a:r>
          </a:p>
          <a:p>
            <a:r>
              <a:rPr lang="bg-BG" dirty="0"/>
              <a:t>Що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Референтен тип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 Type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5400"/>
              </a:lnSpc>
            </a:pPr>
            <a:r>
              <a:rPr lang="bg-BG" sz="4400" dirty="0">
                <a:solidFill>
                  <a:schemeClr val="tx2">
                    <a:lumMod val="75000"/>
                  </a:schemeClr>
                </a:solidFill>
              </a:rPr>
              <a:t>Стойностен  и референтен тип</a:t>
            </a:r>
            <a:endParaRPr lang="en-US" sz="4400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24" y="3081131"/>
            <a:ext cx="7924800" cy="30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Стойностен тип </a:t>
            </a:r>
            <a:r>
              <a:rPr lang="bg-BG" dirty="0"/>
              <a:t>- променливите</a:t>
            </a:r>
            <a:r>
              <a:rPr lang="en-US" dirty="0"/>
              <a:t> </a:t>
            </a:r>
            <a:r>
              <a:rPr lang="bg-BG" dirty="0"/>
              <a:t>държат в себе си собствената стойност . В стека може да получим стойността на променливата като я извикаме по име</a:t>
            </a: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BigInteger</a:t>
            </a:r>
            <a:r>
              <a:rPr lang="en-US" dirty="0"/>
              <a:t>, …</a:t>
            </a:r>
          </a:p>
          <a:p>
            <a:pPr lvl="1"/>
            <a:r>
              <a:rPr lang="en-US" dirty="0">
                <a:hlinkClick r:id="rId3"/>
              </a:rPr>
              <a:t>msdn.microsoft.com/library/bfft1t3c.aspx</a:t>
            </a:r>
            <a:r>
              <a:rPr lang="en-US" dirty="0"/>
              <a:t> </a:t>
            </a:r>
          </a:p>
          <a:p>
            <a:r>
              <a:rPr lang="bg-BG" dirty="0"/>
              <a:t>Всяка променлива пази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копие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Стойностни типове (</a:t>
            </a:r>
            <a:r>
              <a:rPr lang="en-US" dirty="0"/>
              <a:t>Value Types</a:t>
            </a:r>
            <a:r>
              <a:rPr lang="bg-BG" dirty="0"/>
              <a:t>) </a:t>
            </a:r>
          </a:p>
        </p:txBody>
      </p:sp>
      <p:pic>
        <p:nvPicPr>
          <p:cNvPr id="5" name="Picture 2" descr="clip_image003[12]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51451" y="2943602"/>
            <a:ext cx="3057961" cy="3581400"/>
          </a:xfrm>
          <a:prstGeom prst="roundRect">
            <a:avLst>
              <a:gd name="adj" fmla="val 280"/>
            </a:avLst>
          </a:prstGeom>
          <a:solidFill>
            <a:schemeClr val="tx1"/>
          </a:solidFill>
          <a:extLst/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2208212" y="4773915"/>
            <a:ext cx="5105400" cy="1849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/>
              <a:t> i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sz="3200"/>
              <a:t> ch = 'A';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sz="3200"/>
              <a:t> result = true;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4868679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Променливите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референтен тип </a:t>
            </a:r>
            <a:r>
              <a:rPr lang="bg-BG" dirty="0"/>
              <a:t>съдържат</a:t>
            </a:r>
            <a:r>
              <a:rPr lang="en-US" dirty="0"/>
              <a:t> (</a:t>
            </a:r>
            <a:r>
              <a:rPr lang="bg-BG" dirty="0"/>
              <a:t>указател</a:t>
            </a:r>
            <a:r>
              <a:rPr lang="en-US" dirty="0"/>
              <a:t> /</a:t>
            </a:r>
            <a:r>
              <a:rPr lang="bg-BG" dirty="0"/>
              <a:t> адрес от паметта</a:t>
            </a:r>
            <a:r>
              <a:rPr lang="en-US" dirty="0"/>
              <a:t>)</a:t>
            </a:r>
            <a:r>
              <a:rPr lang="bg-BG" dirty="0"/>
              <a:t>, на който се пазят стойностите на данните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  <a:r>
              <a:rPr lang="en-US" dirty="0"/>
              <a:t>, </a:t>
            </a:r>
            <a:r>
              <a:rPr lang="bg-BG" dirty="0"/>
              <a:t>инстанции 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delegates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 стека може да получим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адреса</a:t>
            </a:r>
            <a:r>
              <a:rPr lang="bg-BG" dirty="0"/>
              <a:t> в динамичната памет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heap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, </a:t>
            </a:r>
            <a:r>
              <a:rPr lang="bg-BG" dirty="0"/>
              <a:t>на който стои стойността като я извикаме по име . Т.е. В този тип пазим не стойността, 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адреса</a:t>
            </a:r>
            <a:r>
              <a:rPr lang="bg-BG" dirty="0"/>
              <a:t> на стойността</a:t>
            </a:r>
            <a:endParaRPr lang="en-US" dirty="0"/>
          </a:p>
          <a:p>
            <a:r>
              <a:rPr lang="bg-BG" dirty="0"/>
              <a:t>Две променливи от референтен тип могат да указват (сочат)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и същи обект</a:t>
            </a:r>
            <a:endParaRPr lang="en-US" dirty="0"/>
          </a:p>
          <a:p>
            <a:pPr lvl="1"/>
            <a:r>
              <a:rPr lang="bg-BG" dirty="0"/>
              <a:t>Операциите за достъп/промяна чрез двата </a:t>
            </a:r>
          </a:p>
          <a:p>
            <a:pPr marL="377825" lvl="1" indent="0">
              <a:buNone/>
            </a:pPr>
            <a:r>
              <a:rPr lang="bg-BG" dirty="0"/>
              <a:t>обекта въздействат върху едни и същи данни</a:t>
            </a:r>
          </a:p>
          <a:p>
            <a:pPr lvl="1"/>
            <a:endParaRPr lang="bg-BG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Референтни типове(</a:t>
            </a:r>
            <a:r>
              <a:rPr lang="en-US" dirty="0"/>
              <a:t>Reference Types</a:t>
            </a:r>
            <a:r>
              <a:rPr lang="bg-BG" dirty="0"/>
              <a:t> 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8815" y="6134035"/>
            <a:ext cx="72263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[] { 1, 2, 3, 4, 5, 6 };</a:t>
            </a:r>
          </a:p>
        </p:txBody>
      </p:sp>
      <p:pic>
        <p:nvPicPr>
          <p:cNvPr id="2054" name="Picture 6" descr="clip_image008[6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631" y="5348923"/>
            <a:ext cx="4348163" cy="1372553"/>
          </a:xfrm>
          <a:prstGeom prst="rect">
            <a:avLst/>
          </a:prstGeom>
          <a:solidFill>
            <a:schemeClr val="tx1"/>
          </a:solidFill>
          <a:extLst/>
        </p:spPr>
      </p:pic>
    </p:spTree>
    <p:extLst>
      <p:ext uri="{BB962C8B-B14F-4D97-AF65-F5344CB8AC3E}">
        <p14:creationId xmlns:p14="http://schemas.microsoft.com/office/powerpoint/2010/main" val="1599798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Разлики между референтен и стойностен тип</a:t>
            </a:r>
            <a:endParaRPr lang="en-US" dirty="0"/>
          </a:p>
        </p:txBody>
      </p:sp>
      <p:pic>
        <p:nvPicPr>
          <p:cNvPr id="4098" name="Picture 2" descr="clip_image003[12]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0" t="-1475" r="-1090" b="-1475"/>
          <a:stretch/>
        </p:blipFill>
        <p:spPr bwMode="auto">
          <a:xfrm>
            <a:off x="6283706" y="1251953"/>
            <a:ext cx="5293634" cy="5368690"/>
          </a:xfrm>
          <a:prstGeom prst="roundRect">
            <a:avLst>
              <a:gd name="adj" fmla="val 280"/>
            </a:avLst>
          </a:prstGeom>
          <a:solidFill>
            <a:schemeClr val="tx1"/>
          </a:solidFill>
          <a:extLst/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836612" y="1745247"/>
            <a:ext cx="5029200" cy="46962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/>
              <a:t> i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sz="3200"/>
              <a:t> ch = 'A';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sz="3200"/>
              <a:t> result = true;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sz="3200"/>
              <a:t> obj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3200"/>
              <a:t> str = 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/>
              <a:t>  "Hello";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byte[]</a:t>
            </a:r>
            <a:r>
              <a:rPr lang="en-US" sz="3200"/>
              <a:t> bytes =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/>
              <a:t>  { 1, 2, 3 };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192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Разлики между референтен и стойностен тип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057400"/>
            <a:ext cx="6896806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02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Пример: Стойностен тип (</a:t>
            </a:r>
            <a:r>
              <a:rPr lang="en-US" dirty="0"/>
              <a:t>Value</a:t>
            </a:r>
            <a:r>
              <a:rPr lang="bg-BG" dirty="0"/>
              <a:t> </a:t>
            </a:r>
            <a:r>
              <a:rPr lang="en-US" dirty="0"/>
              <a:t>Types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5025" y="1776308"/>
            <a:ext cx="1051559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void Main()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int num = 5;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sz="2800" dirty="0"/>
              <a:t>(num, 15);</a:t>
            </a:r>
          </a:p>
          <a:p>
            <a:r>
              <a:rPr lang="en-US" sz="2800" dirty="0"/>
              <a:t>  Console.WriteLine(num);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private static void Increment(int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, int value)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 += value;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323012" y="2133600"/>
            <a:ext cx="2133600" cy="762000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22812" y="5540378"/>
            <a:ext cx="2133600" cy="762000"/>
          </a:xfrm>
          <a:prstGeom prst="wedgeRoundRectCallout">
            <a:avLst>
              <a:gd name="adj1" fmla="val -78041"/>
              <a:gd name="adj2" fmla="val -102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1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Пример: Референтен тип(</a:t>
            </a:r>
            <a:r>
              <a:rPr lang="en-US" dirty="0"/>
              <a:t>Reference Types</a:t>
            </a:r>
            <a:r>
              <a:rPr lang="bg-BG" dirty="0"/>
              <a:t>)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5025" y="1789008"/>
            <a:ext cx="1051559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void Main()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int[] nums = { 5 };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sz="2800" dirty="0"/>
              <a:t>(nums, 15);</a:t>
            </a:r>
          </a:p>
          <a:p>
            <a:r>
              <a:rPr lang="en-US" sz="2800" dirty="0"/>
              <a:t>  Console.WriteLine(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nums[0]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private static void Increment(int[] nums, int value)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nums[0]</a:t>
            </a:r>
            <a:r>
              <a:rPr lang="en-US" sz="2800" dirty="0"/>
              <a:t> += value;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551612" y="2133600"/>
            <a:ext cx="2209800" cy="762000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522912" y="5334000"/>
            <a:ext cx="2133600" cy="762000"/>
          </a:xfrm>
          <a:prstGeom prst="wedgeRoundRectCallout">
            <a:avLst>
              <a:gd name="adj1" fmla="val -75877"/>
              <a:gd name="adj2" fmla="val 249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8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1085</TotalTime>
  <Words>686</Words>
  <Application>Microsoft Office PowerPoint</Application>
  <PresentationFormat>Custom</PresentationFormat>
  <Paragraphs>107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Wingdings 2</vt:lpstr>
      <vt:lpstr>1_SoftUni 16x9</vt:lpstr>
      <vt:lpstr>2_SoftUni 16x9</vt:lpstr>
      <vt:lpstr>Достъп до елементите на масив</vt:lpstr>
      <vt:lpstr>Съдържание</vt:lpstr>
      <vt:lpstr>Стойностен  и референтен тип</vt:lpstr>
      <vt:lpstr>Стойностни типове (Value Types) </vt:lpstr>
      <vt:lpstr>Референтни типове(Reference Types )</vt:lpstr>
      <vt:lpstr>Разлики между референтен и стойностен тип</vt:lpstr>
      <vt:lpstr>Разлики между референтен и стойностен тип</vt:lpstr>
      <vt:lpstr>Пример: Стойностен тип (Value Types)</vt:lpstr>
      <vt:lpstr>Пример: Референтен тип(Reference Types) </vt:lpstr>
      <vt:lpstr>Обобщение</vt:lpstr>
      <vt:lpstr>Достъп до елементите на масив</vt:lpstr>
      <vt:lpstr>Лиценз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Angel Georgiev</cp:lastModifiedBy>
  <cp:revision>158</cp:revision>
  <dcterms:created xsi:type="dcterms:W3CDTF">2014-01-02T17:00:34Z</dcterms:created>
  <dcterms:modified xsi:type="dcterms:W3CDTF">2018-01-16T13:03:42Z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