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2"/>
    <p:sldMasterId id="2147483674" r:id="rId3"/>
  </p:sldMasterIdLst>
  <p:notesMasterIdLst>
    <p:notesMasterId r:id="rId14"/>
  </p:notesMasterIdLst>
  <p:handoutMasterIdLst>
    <p:handoutMasterId r:id="rId15"/>
  </p:handoutMasterIdLst>
  <p:sldIdLst>
    <p:sldId id="479" r:id="rId4"/>
    <p:sldId id="480" r:id="rId5"/>
    <p:sldId id="468" r:id="rId6"/>
    <p:sldId id="469" r:id="rId7"/>
    <p:sldId id="470" r:id="rId8"/>
    <p:sldId id="471" r:id="rId9"/>
    <p:sldId id="472" r:id="rId10"/>
    <p:sldId id="476" r:id="rId11"/>
    <p:sldId id="477" r:id="rId12"/>
    <p:sldId id="478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709A2BE3-2D0E-4BDF-9E7B-B5B14B6C6981}">
          <p14:sldIdLst>
            <p14:sldId id="479"/>
            <p14:sldId id="480"/>
          </p14:sldIdLst>
        </p14:section>
        <p14:section name="Готови методи за работа с масиви" id="{3F6BF2FE-BB7E-4B17-869A-4A3E09CDE8B6}">
          <p14:sldIdLst>
            <p14:sldId id="468"/>
            <p14:sldId id="469"/>
            <p14:sldId id="470"/>
            <p14:sldId id="471"/>
            <p14:sldId id="472"/>
          </p14:sldIdLst>
        </p14:section>
        <p14:section name="Заключение" id="{42E82EA4-774E-4424-98EE-4F66C334933E}">
          <p14:sldIdLst>
            <p14:sldId id="476"/>
            <p14:sldId id="477"/>
            <p14:sldId id="4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100" d="100"/>
          <a:sy n="100" d="100"/>
        </p:scale>
        <p:origin x="372" y="6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1/16/2018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1/16/2018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© Software University Foundation – </a:t>
            </a:r>
            <a:r>
              <a:rPr lang="en-US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899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© Software University Foundation – </a:t>
            </a:r>
            <a:r>
              <a:rPr lang="en-US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954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10633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614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273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152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570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335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4308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© Software University Foundation – </a:t>
            </a:r>
            <a:r>
              <a:rPr lang="en-US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327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429353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942687" y="3238143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defTabSz="1218565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FAED873-653C-4665-8B84-F6B1D489E8E0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19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1/16/2018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822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249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534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/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942687" y="3238143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defTabSz="1218565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FAED873-653C-4665-8B84-F6B1D489E8E0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693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83435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1/16/2018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394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087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2718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1/16/2018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22806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1/16/2018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14554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2812" y="457200"/>
            <a:ext cx="10577299" cy="788071"/>
          </a:xfrm>
        </p:spPr>
        <p:txBody>
          <a:bodyPr>
            <a:normAutofit/>
          </a:bodyPr>
          <a:lstStyle/>
          <a:p>
            <a:r>
              <a:rPr lang="bg-BG" dirty="0"/>
              <a:t>Масиви. Методи</a:t>
            </a:r>
            <a:endParaRPr lang="x-none" altLang="en-US" dirty="0">
              <a:latin typeface="+mn-ea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554117"/>
            <a:ext cx="7910298" cy="803801"/>
          </a:xfrm>
        </p:spPr>
        <p:txBody>
          <a:bodyPr>
            <a:normAutofit fontScale="82500" lnSpcReduction="10000"/>
          </a:bodyPr>
          <a:lstStyle/>
          <a:p>
            <a:r>
              <a:rPr lang="bg-BG" dirty="0"/>
              <a:t>Готови методи за обработка на масиви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15016" y="3940552"/>
            <a:ext cx="2253081" cy="24384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 rot="1403126">
            <a:off x="4454673" y="3575296"/>
            <a:ext cx="2666402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0A22E">
                    <a:alpha val="40000"/>
                  </a:srgbClr>
                </a:glow>
              </a:effectLst>
            </a:endParaRP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/>
              <a:t>трейнърски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7"/>
              </a:rPr>
              <a:t>http://softuni.bg</a:t>
            </a:r>
            <a:endParaRPr lang="en-US" sz="18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463974"/>
              </p:ext>
            </p:extLst>
          </p:nvPr>
        </p:nvGraphicFramePr>
        <p:xfrm>
          <a:off x="7963742" y="4245352"/>
          <a:ext cx="2946400" cy="914400"/>
        </p:xfrm>
        <a:graphic>
          <a:graphicData uri="http://schemas.openxmlformats.org/drawingml/2006/table">
            <a:tbl>
              <a:tblPr lastRow="1" bandRow="1">
                <a:tableStyleId>{5C22544A-7EE6-4342-B048-85BDC9FD1C3A}</a:tableStyleId>
              </a:tblPr>
              <a:tblGrid>
                <a:gridCol w="589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87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7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-4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276434"/>
              </p:ext>
            </p:extLst>
          </p:nvPr>
        </p:nvGraphicFramePr>
        <p:xfrm>
          <a:off x="7963742" y="5303194"/>
          <a:ext cx="2946400" cy="914400"/>
        </p:xfrm>
        <a:graphic>
          <a:graphicData uri="http://schemas.openxmlformats.org/drawingml/2006/table">
            <a:tbl>
              <a:tblPr lastRow="1" bandRow="1">
                <a:tableStyleId>{5C22544A-7EE6-4342-B048-85BDC9FD1C3A}</a:tableStyleId>
              </a:tblPr>
              <a:tblGrid>
                <a:gridCol w="589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7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-4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Curved Down Arrow 15"/>
          <p:cNvSpPr/>
          <p:nvPr/>
        </p:nvSpPr>
        <p:spPr>
          <a:xfrm rot="5400000">
            <a:off x="10905909" y="4940075"/>
            <a:ext cx="1168400" cy="71378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19736" y="2249595"/>
            <a:ext cx="4927268" cy="1938992"/>
          </a:xfrm>
          <a:prstGeom prst="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 [] arr = { 100 , 4, -5, 1, 10 };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Array.</a:t>
            </a:r>
            <a:r>
              <a:rPr lang="en-US" dirty="0">
                <a:solidFill>
                  <a:srgbClr val="FF0000"/>
                </a:solidFill>
              </a:rPr>
              <a:t>Reverse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(arr);		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Console.WriteLine(string.Join(" ",arr));</a:t>
            </a:r>
          </a:p>
        </p:txBody>
      </p:sp>
    </p:spTree>
    <p:extLst>
      <p:ext uri="{BB962C8B-B14F-4D97-AF65-F5344CB8AC3E}">
        <p14:creationId xmlns:p14="http://schemas.microsoft.com/office/powerpoint/2010/main" val="3520008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2218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230" y="41275"/>
            <a:ext cx="5053965" cy="1110615"/>
          </a:xfrm>
        </p:spPr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9942598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Методът </a:t>
            </a:r>
            <a:r>
              <a:rPr lang="en-US" dirty="0"/>
              <a:t>Reverse</a:t>
            </a:r>
            <a:endParaRPr lang="bg-BG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Методът </a:t>
            </a:r>
            <a:r>
              <a:rPr lang="en-US" dirty="0"/>
              <a:t>Sort</a:t>
            </a:r>
            <a:endParaRPr lang="bg-BG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Методът </a:t>
            </a:r>
            <a:r>
              <a:rPr lang="en-US" dirty="0"/>
              <a:t>Clear</a:t>
            </a:r>
            <a:endParaRPr lang="bg-BG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Методът </a:t>
            </a:r>
            <a:r>
              <a:rPr lang="en-US" dirty="0"/>
              <a:t>Copyto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Методът </a:t>
            </a:r>
            <a:r>
              <a:rPr lang="en-US" dirty="0"/>
              <a:t>Copy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bg-BG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bg-BG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bg-BG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1" y="2821904"/>
            <a:ext cx="3406801" cy="351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992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using System;			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public class Program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public static void Main()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{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   int[] arr = new int[] {  2, 4, -5, 1, 10  };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    Array.Reverse(arr);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    Console.WriteLine(string.Join(" ", arr));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}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</a:t>
            </a:r>
            <a:endParaRPr lang="bg-BG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Методът </a:t>
            </a:r>
            <a:r>
              <a:rPr lang="en-US" dirty="0"/>
              <a:t>Reverse</a:t>
            </a:r>
            <a:endParaRPr lang="bg-BG" dirty="0"/>
          </a:p>
        </p:txBody>
      </p:sp>
      <p:sp>
        <p:nvSpPr>
          <p:cNvPr id="13" name="Rounded Rectangle 12"/>
          <p:cNvSpPr/>
          <p:nvPr/>
        </p:nvSpPr>
        <p:spPr>
          <a:xfrm>
            <a:off x="8245413" y="1357172"/>
            <a:ext cx="3698997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8609013" y="1547655"/>
            <a:ext cx="29574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2</a:t>
            </a:r>
            <a:r>
              <a:rPr lang="bg-BG" sz="2800" dirty="0"/>
              <a:t>    </a:t>
            </a:r>
            <a:r>
              <a:rPr lang="en-US" sz="2800" dirty="0"/>
              <a:t> 4</a:t>
            </a:r>
            <a:r>
              <a:rPr lang="bg-BG" sz="2800" dirty="0"/>
              <a:t>   </a:t>
            </a:r>
            <a:r>
              <a:rPr lang="en-US" sz="2800" dirty="0"/>
              <a:t> -5</a:t>
            </a:r>
            <a:r>
              <a:rPr lang="bg-BG" sz="2800" dirty="0"/>
              <a:t>   </a:t>
            </a:r>
            <a:r>
              <a:rPr lang="en-US" sz="2800" dirty="0"/>
              <a:t> 1</a:t>
            </a:r>
            <a:r>
              <a:rPr lang="bg-BG" sz="2800" dirty="0"/>
              <a:t>   </a:t>
            </a:r>
            <a:r>
              <a:rPr lang="en-US" sz="2800" dirty="0"/>
              <a:t> 10</a:t>
            </a:r>
            <a:endParaRPr lang="bg-BG" sz="2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4120883" y="1421947"/>
            <a:ext cx="3505199" cy="648928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Масив от 5 елемента</a:t>
            </a: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6780212" y="3571813"/>
            <a:ext cx="4176600" cy="652770"/>
          </a:xfrm>
          <a:prstGeom prst="wedgeRoundRectCallout">
            <a:avLst>
              <a:gd name="adj1" fmla="val -100573"/>
              <a:gd name="adj2" fmla="val 1093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Обръща реда на масива</a:t>
            </a:r>
          </a:p>
        </p:txBody>
      </p:sp>
      <p:graphicFrame>
        <p:nvGraphicFramePr>
          <p:cNvPr id="18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8405491"/>
              </p:ext>
            </p:extLst>
          </p:nvPr>
        </p:nvGraphicFramePr>
        <p:xfrm>
          <a:off x="8625092" y="2153688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3806545" y="5524935"/>
            <a:ext cx="2297391" cy="1098305"/>
          </a:xfrm>
          <a:prstGeom prst="wedgeRoundRectCallout">
            <a:avLst>
              <a:gd name="adj1" fmla="val 112263"/>
              <a:gd name="adj2" fmla="val -2488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</a:rPr>
              <a:t>Обърнатият масив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770813" y="4955577"/>
            <a:ext cx="3581400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2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7211263"/>
              </p:ext>
            </p:extLst>
          </p:nvPr>
        </p:nvGraphicFramePr>
        <p:xfrm>
          <a:off x="8150491" y="5752093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7999412" y="5089575"/>
            <a:ext cx="29574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bg-BG" sz="2800" dirty="0"/>
              <a:t>10    </a:t>
            </a:r>
            <a:r>
              <a:rPr lang="en-US" sz="2800" dirty="0"/>
              <a:t> </a:t>
            </a:r>
            <a:r>
              <a:rPr lang="bg-BG" sz="2800" dirty="0"/>
              <a:t>1   </a:t>
            </a:r>
            <a:r>
              <a:rPr lang="en-US" sz="2800" dirty="0"/>
              <a:t> -5</a:t>
            </a:r>
            <a:r>
              <a:rPr lang="bg-BG" sz="2800" dirty="0"/>
              <a:t>   </a:t>
            </a:r>
            <a:r>
              <a:rPr lang="en-US" sz="2800" dirty="0"/>
              <a:t> </a:t>
            </a:r>
            <a:r>
              <a:rPr lang="bg-BG" sz="2800" dirty="0"/>
              <a:t>4   </a:t>
            </a:r>
            <a:r>
              <a:rPr lang="en-US" sz="2800" dirty="0"/>
              <a:t> </a:t>
            </a:r>
            <a:r>
              <a:rPr lang="bg-BG" sz="2800" dirty="0"/>
              <a:t>2</a:t>
            </a:r>
            <a:endParaRPr lang="bg-BG" sz="2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440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uiExpand="1" build="p"/>
      <p:bldP spid="13" grpId="0" animBg="1"/>
      <p:bldP spid="14" grpId="0"/>
      <p:bldP spid="15" grpId="0" animBg="1"/>
      <p:bldP spid="16" grpId="0" animBg="1"/>
      <p:bldP spid="17" grpId="0" animBg="1"/>
      <p:bldP spid="11" grpId="0" animBg="1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using System;			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public class Program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public static void Main()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{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   int[] arr = new int[] {  2, 4, -5, 1, 10  };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    Array.Sort(arr);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    Console.WriteLine(string.Join(" ", arr));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}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</a:t>
            </a:r>
            <a:endParaRPr lang="bg-BG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Методът </a:t>
            </a:r>
            <a:r>
              <a:rPr lang="en-US" dirty="0"/>
              <a:t>Sort</a:t>
            </a:r>
            <a:endParaRPr lang="bg-BG" dirty="0"/>
          </a:p>
        </p:txBody>
      </p:sp>
      <p:sp>
        <p:nvSpPr>
          <p:cNvPr id="13" name="Rounded Rectangle 12"/>
          <p:cNvSpPr/>
          <p:nvPr/>
        </p:nvSpPr>
        <p:spPr>
          <a:xfrm>
            <a:off x="8245413" y="1357172"/>
            <a:ext cx="3698997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8609013" y="1547655"/>
            <a:ext cx="29574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2</a:t>
            </a:r>
            <a:r>
              <a:rPr lang="bg-BG" sz="2800" dirty="0"/>
              <a:t>    </a:t>
            </a:r>
            <a:r>
              <a:rPr lang="en-US" sz="2800" dirty="0"/>
              <a:t> 4</a:t>
            </a:r>
            <a:r>
              <a:rPr lang="bg-BG" sz="2800" dirty="0"/>
              <a:t>   </a:t>
            </a:r>
            <a:r>
              <a:rPr lang="en-US" sz="2800" dirty="0"/>
              <a:t> -5</a:t>
            </a:r>
            <a:r>
              <a:rPr lang="bg-BG" sz="2800" dirty="0"/>
              <a:t>   </a:t>
            </a:r>
            <a:r>
              <a:rPr lang="en-US" sz="2800" dirty="0"/>
              <a:t> 1</a:t>
            </a:r>
            <a:r>
              <a:rPr lang="bg-BG" sz="2800" dirty="0"/>
              <a:t>   </a:t>
            </a:r>
            <a:r>
              <a:rPr lang="en-US" sz="2800" dirty="0"/>
              <a:t> 10</a:t>
            </a:r>
            <a:endParaRPr lang="bg-BG" sz="2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4120883" y="1421947"/>
            <a:ext cx="3505199" cy="648928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Масив от 5 елемента</a:t>
            </a: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6780212" y="3571813"/>
            <a:ext cx="3429000" cy="652770"/>
          </a:xfrm>
          <a:prstGeom prst="wedgeRoundRectCallout">
            <a:avLst>
              <a:gd name="adj1" fmla="val -100573"/>
              <a:gd name="adj2" fmla="val 1093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Сортира масива</a:t>
            </a:r>
          </a:p>
        </p:txBody>
      </p:sp>
      <p:graphicFrame>
        <p:nvGraphicFramePr>
          <p:cNvPr id="18" name="Group 134"/>
          <p:cNvGraphicFramePr>
            <a:graphicFrameLocks/>
          </p:cNvGraphicFramePr>
          <p:nvPr>
            <p:extLst/>
          </p:nvPr>
        </p:nvGraphicFramePr>
        <p:xfrm>
          <a:off x="8625092" y="2153688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3828917" y="5350012"/>
            <a:ext cx="2297391" cy="1098305"/>
          </a:xfrm>
          <a:prstGeom prst="wedgeRoundRectCallout">
            <a:avLst>
              <a:gd name="adj1" fmla="val 80200"/>
              <a:gd name="adj2" fmla="val -1101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</a:rPr>
              <a:t>Сортираният  масив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770813" y="4955577"/>
            <a:ext cx="3581400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2" name="Group 134"/>
          <p:cNvGraphicFramePr>
            <a:graphicFrameLocks/>
          </p:cNvGraphicFramePr>
          <p:nvPr>
            <p:extLst/>
          </p:nvPr>
        </p:nvGraphicFramePr>
        <p:xfrm>
          <a:off x="8150491" y="5752093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8082813" y="5073753"/>
            <a:ext cx="29574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bg-BG" sz="2800" dirty="0"/>
              <a:t>-5   1    2    4   10</a:t>
            </a:r>
            <a:endParaRPr lang="bg-BG" sz="2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3682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uiExpand="1" build="p"/>
      <p:bldP spid="13" grpId="0" animBg="1"/>
      <p:bldP spid="14" grpId="0"/>
      <p:bldP spid="15" grpId="0" animBg="1"/>
      <p:bldP spid="16" grpId="0" animBg="1"/>
      <p:bldP spid="17" grpId="0" animBg="1"/>
      <p:bldP spid="11" grpId="0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using System;			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public class Program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public static void Main()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int pos=1;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Int countOfZero=2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   int[] arr = new int[] {  2, 4, -5, 1, 10  };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    Array.Clear(arr,pos,countOfZero);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    Console.WriteLine(string.Join(" ", arr));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}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</a:t>
            </a:r>
            <a:endParaRPr lang="bg-BG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Методът </a:t>
            </a:r>
            <a:r>
              <a:rPr lang="en-US" dirty="0"/>
              <a:t>Clear</a:t>
            </a:r>
            <a:endParaRPr lang="bg-BG" dirty="0"/>
          </a:p>
        </p:txBody>
      </p:sp>
      <p:sp>
        <p:nvSpPr>
          <p:cNvPr id="13" name="Rounded Rectangle 12"/>
          <p:cNvSpPr/>
          <p:nvPr/>
        </p:nvSpPr>
        <p:spPr>
          <a:xfrm>
            <a:off x="8245413" y="1357172"/>
            <a:ext cx="3698997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8609013" y="1547655"/>
            <a:ext cx="29574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2</a:t>
            </a:r>
            <a:r>
              <a:rPr lang="bg-BG" sz="2800" dirty="0"/>
              <a:t>    </a:t>
            </a:r>
            <a:r>
              <a:rPr lang="en-US" sz="2800" dirty="0"/>
              <a:t> 4</a:t>
            </a:r>
            <a:r>
              <a:rPr lang="bg-BG" sz="2800" dirty="0"/>
              <a:t>   </a:t>
            </a:r>
            <a:r>
              <a:rPr lang="en-US" sz="2800" dirty="0"/>
              <a:t> -5</a:t>
            </a:r>
            <a:r>
              <a:rPr lang="bg-BG" sz="2800" dirty="0"/>
              <a:t>   </a:t>
            </a:r>
            <a:r>
              <a:rPr lang="en-US" sz="2800" dirty="0"/>
              <a:t> 1</a:t>
            </a:r>
            <a:r>
              <a:rPr lang="bg-BG" sz="2800" dirty="0"/>
              <a:t>   </a:t>
            </a:r>
            <a:r>
              <a:rPr lang="en-US" sz="2800" dirty="0"/>
              <a:t> 10</a:t>
            </a:r>
            <a:endParaRPr lang="bg-BG" sz="2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4120883" y="1421947"/>
            <a:ext cx="3505199" cy="648928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Масив от 5 елемента</a:t>
            </a: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6780212" y="3571812"/>
            <a:ext cx="4786200" cy="923987"/>
          </a:xfrm>
          <a:prstGeom prst="wedgeRoundRectCallout">
            <a:avLst>
              <a:gd name="adj1" fmla="val -88898"/>
              <a:gd name="adj2" fmla="val 475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Дава стойност 0 на последователни елементи</a:t>
            </a:r>
          </a:p>
        </p:txBody>
      </p:sp>
      <p:graphicFrame>
        <p:nvGraphicFramePr>
          <p:cNvPr id="18" name="Group 134"/>
          <p:cNvGraphicFramePr>
            <a:graphicFrameLocks/>
          </p:cNvGraphicFramePr>
          <p:nvPr>
            <p:extLst/>
          </p:nvPr>
        </p:nvGraphicFramePr>
        <p:xfrm>
          <a:off x="8625092" y="2153688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3828917" y="5350012"/>
            <a:ext cx="2297391" cy="1098305"/>
          </a:xfrm>
          <a:prstGeom prst="wedgeRoundRectCallout">
            <a:avLst>
              <a:gd name="adj1" fmla="val 110604"/>
              <a:gd name="adj2" fmla="val -1448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</a:rPr>
              <a:t>Резултатият масив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770813" y="4955577"/>
            <a:ext cx="3581400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2" name="Group 134"/>
          <p:cNvGraphicFramePr>
            <a:graphicFrameLocks/>
          </p:cNvGraphicFramePr>
          <p:nvPr>
            <p:extLst/>
          </p:nvPr>
        </p:nvGraphicFramePr>
        <p:xfrm>
          <a:off x="8150491" y="5752093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8082813" y="5073753"/>
            <a:ext cx="29574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2 </a:t>
            </a:r>
            <a:r>
              <a:rPr lang="bg-BG" sz="2800" dirty="0"/>
              <a:t>   </a:t>
            </a:r>
            <a:r>
              <a:rPr lang="en-US" sz="2800" dirty="0"/>
              <a:t>0 </a:t>
            </a:r>
            <a:r>
              <a:rPr lang="bg-BG" sz="2800" dirty="0"/>
              <a:t>    </a:t>
            </a:r>
            <a:r>
              <a:rPr lang="en-US" sz="2800" dirty="0"/>
              <a:t>0</a:t>
            </a:r>
            <a:r>
              <a:rPr lang="bg-BG" sz="2800" dirty="0"/>
              <a:t>    </a:t>
            </a:r>
            <a:r>
              <a:rPr lang="en-US" sz="2800" dirty="0"/>
              <a:t>1 </a:t>
            </a:r>
            <a:r>
              <a:rPr lang="bg-BG" sz="2800" dirty="0"/>
              <a:t>   10</a:t>
            </a:r>
            <a:endParaRPr lang="bg-BG" sz="2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0835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uiExpand="1" build="p"/>
      <p:bldP spid="13" grpId="0" animBg="1"/>
      <p:bldP spid="14" grpId="0"/>
      <p:bldP spid="15" grpId="0" animBg="1"/>
      <p:bldP spid="16" grpId="0" animBg="1"/>
      <p:bldP spid="17" grpId="0" animBg="1"/>
      <p:bldP spid="11" grpId="0" animBg="1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using System;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public class Program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public static void Main()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        int[]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source</a:t>
            </a:r>
            <a:r>
              <a:rPr lang="en-US" dirty="0"/>
              <a:t> = new int[] {1,2,3};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        int[] 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destination</a:t>
            </a:r>
            <a:r>
              <a:rPr lang="en-US" dirty="0"/>
              <a:t> =new int[] {</a:t>
            </a:r>
            <a:r>
              <a:rPr lang="bg-BG" dirty="0"/>
              <a:t> </a:t>
            </a:r>
            <a:r>
              <a:rPr lang="en-US" dirty="0"/>
              <a:t>2,</a:t>
            </a:r>
            <a:r>
              <a:rPr lang="bg-BG" dirty="0"/>
              <a:t> </a:t>
            </a:r>
            <a:r>
              <a:rPr lang="en-US" dirty="0"/>
              <a:t>4,</a:t>
            </a:r>
            <a:r>
              <a:rPr lang="bg-BG" dirty="0"/>
              <a:t> </a:t>
            </a:r>
            <a:r>
              <a:rPr lang="en-US" dirty="0"/>
              <a:t>-5,</a:t>
            </a:r>
            <a:r>
              <a:rPr lang="bg-BG" dirty="0"/>
              <a:t> </a:t>
            </a:r>
            <a:r>
              <a:rPr lang="en-US" dirty="0"/>
              <a:t>1,</a:t>
            </a:r>
            <a:r>
              <a:rPr lang="bg-BG" dirty="0"/>
              <a:t> </a:t>
            </a:r>
            <a:r>
              <a:rPr lang="en-US" dirty="0"/>
              <a:t>10</a:t>
            </a:r>
            <a:r>
              <a:rPr lang="bg-BG" dirty="0"/>
              <a:t> </a:t>
            </a:r>
            <a:r>
              <a:rPr lang="en-US" dirty="0"/>
              <a:t>};	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      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source</a:t>
            </a:r>
            <a:r>
              <a:rPr lang="en-US" dirty="0"/>
              <a:t>.CopyTo(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destination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dirty="0"/>
              <a:t>1</a:t>
            </a:r>
            <a:r>
              <a:rPr lang="bg-BG" dirty="0"/>
              <a:t> </a:t>
            </a:r>
            <a:r>
              <a:rPr lang="en-US" dirty="0"/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       Console.WriteLine(</a:t>
            </a:r>
            <a:r>
              <a:rPr lang="bg-BG" dirty="0"/>
              <a:t> </a:t>
            </a:r>
            <a:r>
              <a:rPr lang="en-US" dirty="0"/>
              <a:t>string.Join(" ",</a:t>
            </a:r>
            <a:r>
              <a:rPr lang="bg-BG" dirty="0"/>
              <a:t> </a:t>
            </a:r>
            <a:r>
              <a:rPr lang="en-US" dirty="0"/>
              <a:t>destination</a:t>
            </a:r>
            <a:r>
              <a:rPr lang="bg-BG" dirty="0"/>
              <a:t> </a:t>
            </a:r>
            <a:r>
              <a:rPr lang="en-US" dirty="0"/>
              <a:t>)</a:t>
            </a:r>
            <a:r>
              <a:rPr lang="bg-BG" dirty="0"/>
              <a:t> </a:t>
            </a:r>
            <a:r>
              <a:rPr lang="en-US" dirty="0"/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}		</a:t>
            </a:r>
            <a:endParaRPr lang="bg-BG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Методът </a:t>
            </a:r>
            <a:r>
              <a:rPr lang="en-US" dirty="0"/>
              <a:t>CopyTo</a:t>
            </a:r>
            <a:endParaRPr lang="bg-BG" dirty="0"/>
          </a:p>
        </p:txBody>
      </p:sp>
      <p:sp>
        <p:nvSpPr>
          <p:cNvPr id="13" name="Rounded Rectangle 12"/>
          <p:cNvSpPr/>
          <p:nvPr/>
        </p:nvSpPr>
        <p:spPr>
          <a:xfrm>
            <a:off x="5281575" y="1894756"/>
            <a:ext cx="2209800" cy="1620826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8437325" y="512438"/>
            <a:ext cx="29574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2</a:t>
            </a:r>
            <a:r>
              <a:rPr lang="bg-BG" sz="2800" dirty="0"/>
              <a:t>    </a:t>
            </a:r>
            <a:r>
              <a:rPr lang="en-US" sz="2800" dirty="0"/>
              <a:t> 4</a:t>
            </a:r>
            <a:r>
              <a:rPr lang="bg-BG" sz="2800" dirty="0"/>
              <a:t>   </a:t>
            </a:r>
            <a:r>
              <a:rPr lang="en-US" sz="2800" dirty="0"/>
              <a:t> -5</a:t>
            </a:r>
            <a:r>
              <a:rPr lang="bg-BG" sz="2800" dirty="0"/>
              <a:t>   </a:t>
            </a:r>
            <a:r>
              <a:rPr lang="en-US" sz="2800" dirty="0"/>
              <a:t> 1</a:t>
            </a:r>
            <a:r>
              <a:rPr lang="bg-BG" sz="2800" dirty="0"/>
              <a:t>   </a:t>
            </a:r>
            <a:r>
              <a:rPr lang="en-US" sz="2800" dirty="0"/>
              <a:t> 10</a:t>
            </a:r>
            <a:endParaRPr lang="bg-BG" sz="2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4265614" y="228319"/>
            <a:ext cx="3505199" cy="648928"/>
          </a:xfrm>
          <a:prstGeom prst="wedgeRoundRectCallout">
            <a:avLst>
              <a:gd name="adj1" fmla="val 58415"/>
              <a:gd name="adj2" fmla="val 8228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Масив от 5 елемента</a:t>
            </a: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7959725" y="2425748"/>
            <a:ext cx="3435000" cy="1841452"/>
          </a:xfrm>
          <a:prstGeom prst="wedgeRoundRectCallout">
            <a:avLst>
              <a:gd name="adj1" fmla="val -188617"/>
              <a:gd name="adj2" fmla="val 5699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</a:rPr>
              <a:t>Копира </a:t>
            </a:r>
            <a:r>
              <a:rPr lang="bg-BG" sz="2800" dirty="0">
                <a:solidFill>
                  <a:srgbClr val="FFFFFF"/>
                </a:solidFill>
                <a:latin typeface="+mn-lt"/>
              </a:rPr>
              <a:t>масива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source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bg-BG" sz="2800" dirty="0">
                <a:solidFill>
                  <a:srgbClr val="FFFFFF"/>
                </a:solidFill>
              </a:rPr>
              <a:t>в масива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destination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bg-BG" sz="2800" dirty="0">
                <a:solidFill>
                  <a:srgbClr val="FFFFFF"/>
                </a:solidFill>
              </a:rPr>
              <a:t>от позиция </a:t>
            </a:r>
            <a:r>
              <a:rPr lang="en-US" sz="2800" dirty="0">
                <a:solidFill>
                  <a:srgbClr val="FFFFFF"/>
                </a:solidFill>
              </a:rPr>
              <a:t>index 1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graphicFrame>
        <p:nvGraphicFramePr>
          <p:cNvPr id="18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3848151"/>
              </p:ext>
            </p:extLst>
          </p:nvPr>
        </p:nvGraphicFramePr>
        <p:xfrm>
          <a:off x="8494712" y="1140037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3828917" y="5350012"/>
            <a:ext cx="2297391" cy="1098305"/>
          </a:xfrm>
          <a:prstGeom prst="wedgeRoundRectCallout">
            <a:avLst>
              <a:gd name="adj1" fmla="val 107840"/>
              <a:gd name="adj2" fmla="val -60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</a:rPr>
              <a:t>Резултатният масив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770813" y="4955577"/>
            <a:ext cx="3581400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2" name="Group 134"/>
          <p:cNvGraphicFramePr>
            <a:graphicFrameLocks/>
          </p:cNvGraphicFramePr>
          <p:nvPr>
            <p:extLst/>
          </p:nvPr>
        </p:nvGraphicFramePr>
        <p:xfrm>
          <a:off x="8150491" y="5752093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8082813" y="5073753"/>
            <a:ext cx="30408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 2 </a:t>
            </a:r>
            <a:r>
              <a:rPr lang="bg-BG" sz="2800" dirty="0"/>
              <a:t>  </a:t>
            </a:r>
            <a:r>
              <a:rPr lang="en-US" sz="2800" dirty="0"/>
              <a:t> </a:t>
            </a:r>
            <a:r>
              <a:rPr lang="bg-BG" sz="2800" dirty="0"/>
              <a:t>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1</a:t>
            </a:r>
            <a:r>
              <a:rPr lang="bg-BG" sz="2800" dirty="0">
                <a:solidFill>
                  <a:schemeClr val="tx2">
                    <a:lumMod val="50000"/>
                  </a:schemeClr>
                </a:solidFill>
              </a:rPr>
              <a:t> 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 </a:t>
            </a:r>
            <a:r>
              <a:rPr lang="bg-BG" sz="28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2</a:t>
            </a:r>
            <a:r>
              <a:rPr lang="en-US" sz="2800" dirty="0"/>
              <a:t> </a:t>
            </a:r>
            <a:r>
              <a:rPr lang="bg-BG" sz="2800" dirty="0"/>
              <a:t>   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3   </a:t>
            </a:r>
            <a:r>
              <a:rPr lang="en-US" sz="2800" dirty="0"/>
              <a:t>10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8171637" y="393488"/>
            <a:ext cx="3698997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5552802" y="1890105"/>
            <a:ext cx="158579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1   2   3</a:t>
            </a:r>
            <a:endParaRPr lang="bg-BG" sz="28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075" y="2473312"/>
            <a:ext cx="1828800" cy="800100"/>
          </a:xfrm>
          <a:prstGeom prst="rect">
            <a:avLst/>
          </a:prstGeom>
        </p:spPr>
      </p:pic>
      <p:sp>
        <p:nvSpPr>
          <p:cNvPr id="23" name="AutoShape 23"/>
          <p:cNvSpPr>
            <a:spLocks noChangeArrowheads="1"/>
          </p:cNvSpPr>
          <p:nvPr/>
        </p:nvSpPr>
        <p:spPr bwMode="auto">
          <a:xfrm>
            <a:off x="3123581" y="945461"/>
            <a:ext cx="3505199" cy="648928"/>
          </a:xfrm>
          <a:prstGeom prst="wedgeRoundRectCallout">
            <a:avLst>
              <a:gd name="adj1" fmla="val 41387"/>
              <a:gd name="adj2" fmla="val 10381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Масив от 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3</a:t>
            </a:r>
            <a:r>
              <a:rPr lang="bg-BG" sz="2800" dirty="0">
                <a:solidFill>
                  <a:srgbClr val="FFFFFF"/>
                </a:solidFill>
                <a:latin typeface="+mn-lt"/>
              </a:rPr>
              <a:t> елемента</a:t>
            </a:r>
          </a:p>
        </p:txBody>
      </p:sp>
    </p:spTree>
    <p:extLst>
      <p:ext uri="{BB962C8B-B14F-4D97-AF65-F5344CB8AC3E}">
        <p14:creationId xmlns:p14="http://schemas.microsoft.com/office/powerpoint/2010/main" val="21626790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uiExpand="1" build="p"/>
      <p:bldP spid="13" grpId="0" animBg="1"/>
      <p:bldP spid="14" grpId="0"/>
      <p:bldP spid="15" grpId="0" animBg="1"/>
      <p:bldP spid="16" grpId="0" animBg="1"/>
      <p:bldP spid="17" grpId="0" animBg="1"/>
      <p:bldP spid="11" grpId="0" animBg="1"/>
      <p:bldP spid="19" grpId="0"/>
      <p:bldP spid="20" grpId="0" animBg="1"/>
      <p:bldP spid="21" grpId="0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using System;				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public class Program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public static void Main()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   int[] source = new int[] {2,4,6,8,10,12,14,16};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   int[] destination = new int[] {1,3,5,7,9,11,13,15,17};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   Array.Copy(source,4,destination,2,3);  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  Console.WriteLine(string.Join(" ", destination));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}	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Методът </a:t>
            </a:r>
            <a:r>
              <a:rPr lang="en-US" dirty="0"/>
              <a:t>Copy</a:t>
            </a:r>
            <a:endParaRPr lang="bg-BG" dirty="0"/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4265612" y="152400"/>
            <a:ext cx="2514598" cy="1676682"/>
          </a:xfrm>
          <a:prstGeom prst="wedgeRoundRectCallout">
            <a:avLst>
              <a:gd name="adj1" fmla="val -57365"/>
              <a:gd name="adj2" fmla="val 15369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Масив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source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 </a:t>
            </a:r>
            <a:r>
              <a:rPr lang="bg-BG" sz="2800" dirty="0">
                <a:solidFill>
                  <a:srgbClr val="FFFFFF"/>
                </a:solidFill>
                <a:latin typeface="+mn-lt"/>
              </a:rPr>
              <a:t>от </a:t>
            </a:r>
            <a:r>
              <a:rPr lang="en-US" sz="2800" dirty="0">
                <a:solidFill>
                  <a:srgbClr val="FFFFFF"/>
                </a:solidFill>
              </a:rPr>
              <a:t>8</a:t>
            </a:r>
            <a:r>
              <a:rPr lang="bg-BG" sz="2800" dirty="0">
                <a:solidFill>
                  <a:srgbClr val="FFFFFF"/>
                </a:solidFill>
                <a:latin typeface="+mn-lt"/>
              </a:rPr>
              <a:t> елемента</a:t>
            </a:r>
            <a:r>
              <a:rPr lang="bg-BG" sz="2800" dirty="0">
                <a:solidFill>
                  <a:srgbClr val="FFFFFF"/>
                </a:solidFill>
              </a:rPr>
              <a:t> четни числа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1651222" y="5524935"/>
            <a:ext cx="2297391" cy="1098305"/>
          </a:xfrm>
          <a:prstGeom prst="wedgeRoundRectCallout">
            <a:avLst>
              <a:gd name="adj1" fmla="val 107840"/>
              <a:gd name="adj2" fmla="val -60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</a:rPr>
              <a:t>Резултатният масив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99212" y="5845424"/>
            <a:ext cx="3733800" cy="45732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/>
              <a:t>1 3 10 12 14 11 13 15 17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260825" y="1472038"/>
            <a:ext cx="3448449" cy="45732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>
                <a:solidFill>
                  <a:schemeClr val="bg1"/>
                </a:solidFill>
              </a:rPr>
              <a:t>2 4 6 8 10 12 14 16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242173" y="2149842"/>
            <a:ext cx="3467101" cy="45732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>
                <a:solidFill>
                  <a:schemeClr val="tx1"/>
                </a:solidFill>
              </a:rPr>
              <a:t>1 3 5 7 9 11 13 15 17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242173" y="2996487"/>
            <a:ext cx="3467101" cy="45732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>
                <a:solidFill>
                  <a:schemeClr val="tx1"/>
                </a:solidFill>
              </a:rPr>
              <a:t>1 3            11 13 15 17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556331" y="1014710"/>
            <a:ext cx="1447800" cy="45732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>
                <a:solidFill>
                  <a:schemeClr val="bg1"/>
                </a:solidFill>
              </a:rPr>
              <a:t>10 12 14</a:t>
            </a:r>
          </a:p>
        </p:txBody>
      </p:sp>
      <p:sp>
        <p:nvSpPr>
          <p:cNvPr id="27" name="AutoShape 23"/>
          <p:cNvSpPr>
            <a:spLocks noChangeArrowheads="1"/>
          </p:cNvSpPr>
          <p:nvPr/>
        </p:nvSpPr>
        <p:spPr bwMode="auto">
          <a:xfrm>
            <a:off x="760411" y="1012578"/>
            <a:ext cx="2800057" cy="1676682"/>
          </a:xfrm>
          <a:prstGeom prst="wedgeRoundRectCallout">
            <a:avLst>
              <a:gd name="adj1" fmla="val 31341"/>
              <a:gd name="adj2" fmla="val 13799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Масив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destination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 </a:t>
            </a:r>
            <a:r>
              <a:rPr lang="bg-BG" sz="2800" dirty="0">
                <a:solidFill>
                  <a:srgbClr val="FFFFFF"/>
                </a:solidFill>
                <a:latin typeface="+mn-lt"/>
              </a:rPr>
              <a:t>от </a:t>
            </a:r>
            <a:r>
              <a:rPr lang="en-US" sz="2800" dirty="0">
                <a:solidFill>
                  <a:srgbClr val="FFFFFF"/>
                </a:solidFill>
              </a:rPr>
              <a:t>9</a:t>
            </a:r>
            <a:r>
              <a:rPr lang="bg-BG" sz="2800" dirty="0">
                <a:solidFill>
                  <a:srgbClr val="FFFFFF"/>
                </a:solidFill>
                <a:latin typeface="+mn-lt"/>
              </a:rPr>
              <a:t> елемента</a:t>
            </a:r>
            <a:r>
              <a:rPr lang="bg-BG" sz="2800" dirty="0">
                <a:solidFill>
                  <a:srgbClr val="FFFFFF"/>
                </a:solidFill>
              </a:rPr>
              <a:t> нечетни числа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330072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8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389 0.00671 L 0.00638 0.19398 C 0.0379 0.23356 0.05587 0.29282 0.05587 0.3544 C 0.05587 0.42431 0.0379 0.48032 0.00638 0.51991 L -0.13389 0.70764 " pathEditMode="relative" rAng="0" ptsTypes="AAAAA">
                                      <p:cBhvr>
                                        <p:cTn id="6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82" y="3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1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76 -3.7037E-7 L -0.05848 0.11181 C -0.0564 0.13542 -0.05509 0.17083 -0.05509 0.20741 C -0.05509 0.24931 -0.0564 0.28264 -0.05848 0.30625 L -0.0676 0.41852 " pathEditMode="relative" rAng="0" ptsTypes="AAAAA">
                                      <p:cBhvr>
                                        <p:cTn id="6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" y="20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uiExpand="1" build="p"/>
      <p:bldP spid="15" grpId="0" animBg="1"/>
      <p:bldP spid="17" grpId="0" animBg="1"/>
      <p:bldP spid="4" grpId="0" animBg="1"/>
      <p:bldP spid="22" grpId="0" animBg="1"/>
      <p:bldP spid="22" grpId="1" animBg="1"/>
      <p:bldP spid="24" grpId="0" animBg="1"/>
      <p:bldP spid="24" grpId="1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14853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000" dirty="0"/>
              <a:t>Съществуват готови методи за работа с масиви, които улесняват работата</a:t>
            </a:r>
          </a:p>
          <a:p>
            <a:pPr lvl="1">
              <a:lnSpc>
                <a:spcPct val="110000"/>
              </a:lnSpc>
            </a:pPr>
            <a:r>
              <a:rPr lang="en-US" sz="2800" dirty="0"/>
              <a:t>Reverse</a:t>
            </a:r>
            <a:r>
              <a:rPr lang="bg-BG" sz="2800" dirty="0"/>
              <a:t>,</a:t>
            </a:r>
          </a:p>
          <a:p>
            <a:pPr lvl="1">
              <a:lnSpc>
                <a:spcPct val="110000"/>
              </a:lnSpc>
            </a:pPr>
            <a:r>
              <a:rPr lang="en-US" sz="2800" dirty="0"/>
              <a:t>Sort, </a:t>
            </a:r>
            <a:endParaRPr lang="bg-BG" sz="2800" dirty="0"/>
          </a:p>
          <a:p>
            <a:pPr lvl="1">
              <a:lnSpc>
                <a:spcPct val="110000"/>
              </a:lnSpc>
            </a:pPr>
            <a:r>
              <a:rPr lang="en-US" sz="2800" dirty="0"/>
              <a:t>Clear, </a:t>
            </a:r>
          </a:p>
          <a:p>
            <a:pPr lvl="1">
              <a:lnSpc>
                <a:spcPct val="110000"/>
              </a:lnSpc>
            </a:pPr>
            <a:r>
              <a:rPr lang="en-US" sz="2800" dirty="0"/>
              <a:t>Copy, </a:t>
            </a:r>
          </a:p>
          <a:p>
            <a:pPr lvl="1">
              <a:lnSpc>
                <a:spcPct val="110000"/>
              </a:lnSpc>
            </a:pPr>
            <a:r>
              <a:rPr lang="en-US" sz="2800" dirty="0"/>
              <a:t>CopyTo</a:t>
            </a:r>
          </a:p>
          <a:p>
            <a:pPr marL="530225" indent="-457200">
              <a:lnSpc>
                <a:spcPct val="110000"/>
              </a:lnSpc>
            </a:pPr>
            <a:r>
              <a:rPr lang="bg-BG" sz="3000" dirty="0"/>
              <a:t>Позволяват по-високо ниво на абстракция</a:t>
            </a:r>
          </a:p>
          <a:p>
            <a:pPr marL="530225" indent="-457200">
              <a:lnSpc>
                <a:spcPct val="110000"/>
              </a:lnSpc>
            </a:pPr>
            <a:r>
              <a:rPr lang="bg-BG" sz="3000" dirty="0"/>
              <a:t>Гарантират правилна и оптимална работа</a:t>
            </a:r>
            <a:r>
              <a:rPr lang="en-US" sz="3000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1377743"/>
            <a:ext cx="2209800" cy="14120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752012" y="1881767"/>
            <a:ext cx="2108746" cy="2282193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B02CA93-D762-4045-8D66-9010DB9C43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553302"/>
              </p:ext>
            </p:extLst>
          </p:nvPr>
        </p:nvGraphicFramePr>
        <p:xfrm>
          <a:off x="7963742" y="4245352"/>
          <a:ext cx="2946400" cy="914400"/>
        </p:xfrm>
        <a:graphic>
          <a:graphicData uri="http://schemas.openxmlformats.org/drawingml/2006/table">
            <a:tbl>
              <a:tblPr lastRow="1" bandRow="1">
                <a:tableStyleId>{5C22544A-7EE6-4342-B048-85BDC9FD1C3A}</a:tableStyleId>
              </a:tblPr>
              <a:tblGrid>
                <a:gridCol w="589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87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7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-4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6CF361B-F7EE-4642-88E4-C220CF1F9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157890"/>
              </p:ext>
            </p:extLst>
          </p:nvPr>
        </p:nvGraphicFramePr>
        <p:xfrm>
          <a:off x="7963742" y="5303194"/>
          <a:ext cx="2946400" cy="914400"/>
        </p:xfrm>
        <a:graphic>
          <a:graphicData uri="http://schemas.openxmlformats.org/drawingml/2006/table">
            <a:tbl>
              <a:tblPr lastRow="1" bandRow="1">
                <a:tableStyleId>{5C22544A-7EE6-4342-B048-85BDC9FD1C3A}</a:tableStyleId>
              </a:tblPr>
              <a:tblGrid>
                <a:gridCol w="589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7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-4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Curved Down Arrow 15">
            <a:extLst>
              <a:ext uri="{FF2B5EF4-FFF2-40B4-BE49-F238E27FC236}">
                <a16:creationId xmlns:a16="http://schemas.microsoft.com/office/drawing/2014/main" id="{A3FD73FD-0340-45D9-B66C-EE02FA6CCD8C}"/>
              </a:ext>
            </a:extLst>
          </p:cNvPr>
          <p:cNvSpPr/>
          <p:nvPr/>
        </p:nvSpPr>
        <p:spPr>
          <a:xfrm rot="5400000">
            <a:off x="10905909" y="4940075"/>
            <a:ext cx="1168400" cy="71378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645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Масиви. Методи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777082"/>
      </p:ext>
    </p:extLst>
  </p:cSld>
  <p:clrMapOvr>
    <a:masterClrMapping/>
  </p:clrMapOvr>
</p:sld>
</file>

<file path=ppt/theme/theme1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1002</TotalTime>
  <Words>597</Words>
  <Application>Microsoft Office PowerPoint</Application>
  <PresentationFormat>Custom</PresentationFormat>
  <Paragraphs>240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Consolas</vt:lpstr>
      <vt:lpstr>Wingdings</vt:lpstr>
      <vt:lpstr>Wingdings 2</vt:lpstr>
      <vt:lpstr>1_SoftUni 16x9</vt:lpstr>
      <vt:lpstr>2_SoftUni 16x9</vt:lpstr>
      <vt:lpstr>Масиви. Методи</vt:lpstr>
      <vt:lpstr>Съдържание</vt:lpstr>
      <vt:lpstr>Методът Reverse</vt:lpstr>
      <vt:lpstr>Методът Sort</vt:lpstr>
      <vt:lpstr>Методът Clear</vt:lpstr>
      <vt:lpstr>Методът CopyTo</vt:lpstr>
      <vt:lpstr>Методът Copy</vt:lpstr>
      <vt:lpstr>Обобщение</vt:lpstr>
      <vt:lpstr>Масиви. Методи</vt:lpstr>
      <vt:lpstr>Лиценз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Angel Georgiev</cp:lastModifiedBy>
  <cp:revision>171</cp:revision>
  <dcterms:created xsi:type="dcterms:W3CDTF">2014-01-02T17:00:34Z</dcterms:created>
  <dcterms:modified xsi:type="dcterms:W3CDTF">2018-01-16T13:05:38Z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