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4" r:id="rId3"/>
  </p:sldMasterIdLst>
  <p:notesMasterIdLst>
    <p:notesMasterId r:id="rId18"/>
  </p:notesMasterIdLst>
  <p:handoutMasterIdLst>
    <p:handoutMasterId r:id="rId19"/>
  </p:handoutMasterIdLst>
  <p:sldIdLst>
    <p:sldId id="417" r:id="rId4"/>
    <p:sldId id="418" r:id="rId5"/>
    <p:sldId id="353" r:id="rId6"/>
    <p:sldId id="406" r:id="rId7"/>
    <p:sldId id="412" r:id="rId8"/>
    <p:sldId id="413" r:id="rId9"/>
    <p:sldId id="414" r:id="rId10"/>
    <p:sldId id="416" r:id="rId11"/>
    <p:sldId id="394" r:id="rId12"/>
    <p:sldId id="415" r:id="rId13"/>
    <p:sldId id="388" r:id="rId14"/>
    <p:sldId id="420" r:id="rId15"/>
    <p:sldId id="421" r:id="rId16"/>
    <p:sldId id="422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17"/>
            <p14:sldId id="418"/>
          </p14:sldIdLst>
        </p14:section>
        <p14:section name="Сортиране" id="{BC4A3995-4CED-4320-A673-95328C9C809D}">
          <p14:sldIdLst>
            <p14:sldId id="353"/>
            <p14:sldId id="406"/>
            <p14:sldId id="412"/>
            <p14:sldId id="413"/>
            <p14:sldId id="414"/>
            <p14:sldId id="416"/>
            <p14:sldId id="394"/>
            <p14:sldId id="415"/>
            <p14:sldId id="388"/>
          </p14:sldIdLst>
        </p14:section>
        <p14:section name="Заключение" id="{10E03AB1-9AA8-4E86-9A64-D741901E50A2}">
          <p14:sldIdLst>
            <p14:sldId id="420"/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FFF0D9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100" d="100"/>
          <a:sy n="100" d="100"/>
        </p:scale>
        <p:origin x="176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65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771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1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0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5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1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71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3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7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7024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7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7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800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Сортиране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dirty="0"/>
              <a:t>Видове сортировки и приложение</a:t>
            </a:r>
            <a:endParaRPr lang="x-none" altLang="en-US" dirty="0">
              <a:latin typeface="+mn-ea"/>
            </a:endParaRP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612" y="3244491"/>
            <a:ext cx="4054191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7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990600"/>
            <a:ext cx="11793241" cy="17605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Ще приложим трети метод – </a:t>
            </a:r>
            <a:r>
              <a:rPr lang="bg-BG" dirty="0">
                <a:solidFill>
                  <a:srgbClr val="FFA72A"/>
                </a:solidFill>
              </a:rPr>
              <a:t>метода на вмъкването</a:t>
            </a:r>
          </a:p>
          <a:p>
            <a:pPr>
              <a:lnSpc>
                <a:spcPct val="100000"/>
              </a:lnSpc>
            </a:pPr>
            <a:r>
              <a:rPr lang="bg-BG" dirty="0"/>
              <a:t>Въвеждаме елементите на масива</a:t>
            </a:r>
          </a:p>
          <a:p>
            <a:pPr>
              <a:lnSpc>
                <a:spcPct val="100000"/>
              </a:lnSpc>
            </a:pPr>
            <a:r>
              <a:rPr lang="en-US" dirty="0"/>
              <a:t>n-1 </a:t>
            </a:r>
            <a:r>
              <a:rPr lang="bg-BG" dirty="0"/>
              <a:t>пъти </a:t>
            </a:r>
            <a:r>
              <a:rPr lang="bg-BG" dirty="0">
                <a:solidFill>
                  <a:srgbClr val="FFA72A"/>
                </a:solidFill>
              </a:rPr>
              <a:t>сравняваме съседните </a:t>
            </a:r>
            <a:r>
              <a:rPr lang="bg-BG" dirty="0"/>
              <a:t>елементи и </a:t>
            </a:r>
            <a:r>
              <a:rPr lang="bg-BG" dirty="0">
                <a:solidFill>
                  <a:srgbClr val="FFA72A"/>
                </a:solidFill>
              </a:rPr>
              <a:t>при необходимост </a:t>
            </a:r>
            <a:r>
              <a:rPr lang="bg-BG" dirty="0"/>
              <a:t>им </a:t>
            </a:r>
            <a:r>
              <a:rPr lang="bg-BG" dirty="0">
                <a:solidFill>
                  <a:srgbClr val="FFA72A"/>
                </a:solidFill>
              </a:rPr>
              <a:t>разменяме</a:t>
            </a:r>
            <a:r>
              <a:rPr lang="bg-BG" dirty="0"/>
              <a:t> местата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12" y="2713686"/>
            <a:ext cx="10612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for (int i = 0; i &lt; arr.Length - 1; i++)</a:t>
            </a:r>
          </a:p>
          <a:p>
            <a:r>
              <a:rPr lang="en-US" sz="2800" dirty="0"/>
              <a:t>    {    for (int j = 0; j &lt; arr.Length - 1; j++)</a:t>
            </a:r>
          </a:p>
          <a:p>
            <a:r>
              <a:rPr lang="en-US" sz="2800" dirty="0"/>
              <a:t>            {</a:t>
            </a:r>
          </a:p>
          <a:p>
            <a:r>
              <a:rPr lang="en-US" sz="2800" dirty="0"/>
              <a:t>                if (arr[j] &gt; arr[j + 1]) </a:t>
            </a:r>
          </a:p>
          <a:p>
            <a:r>
              <a:rPr lang="en-US" sz="2800" dirty="0"/>
              <a:t>                {</a:t>
            </a:r>
          </a:p>
          <a:p>
            <a:r>
              <a:rPr lang="en-US" sz="2800" dirty="0"/>
              <a:t>                    int swapVar = arr[j];  arr[j] = arr[j + 1]; arr[j + 1] = swapVar;</a:t>
            </a:r>
          </a:p>
          <a:p>
            <a:r>
              <a:rPr lang="en-US" sz="2800" dirty="0"/>
              <a:t>                }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}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0170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83073" y="2025177"/>
            <a:ext cx="11082421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 - 1; i++)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 for (int j = 0; j &lt; arr.Length - 1; j++)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(arr[j] &gt; arr[j + 1])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int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arr[j]; 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arr[j] = arr[j + 1];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 + 1] =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28225" y="914400"/>
            <a:ext cx="4418012" cy="1143000"/>
          </a:xfrm>
          <a:prstGeom prst="wedgeRoundRectCallout">
            <a:avLst>
              <a:gd name="adj1" fmla="val 2789"/>
              <a:gd name="adj2" fmla="val 92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n-1 </a:t>
            </a:r>
            <a:r>
              <a:rPr lang="bg-BG" sz="2800" dirty="0">
                <a:solidFill>
                  <a:srgbClr val="FFFFFF"/>
                </a:solidFill>
              </a:rPr>
              <a:t>пъти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сравняваме</a:t>
            </a:r>
            <a:r>
              <a:rPr lang="bg-BG" sz="2800" dirty="0">
                <a:solidFill>
                  <a:srgbClr val="FFFFFF"/>
                </a:solidFill>
              </a:rPr>
              <a:t> съседните елементи</a:t>
            </a: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838200"/>
            <a:ext cx="4038600" cy="1532977"/>
          </a:xfrm>
          <a:prstGeom prst="wedgeRoundRectCallout">
            <a:avLst>
              <a:gd name="adj1" fmla="val -48473"/>
              <a:gd name="adj2" fmla="val 1512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Ако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не са подредени </a:t>
            </a:r>
            <a:r>
              <a:rPr lang="bg-BG" sz="2800" noProof="1">
                <a:solidFill>
                  <a:srgbClr val="FFFFFF"/>
                </a:solidFill>
              </a:rPr>
              <a:t>правилно</a:t>
            </a:r>
            <a:r>
              <a:rPr lang="en-US" sz="2800" noProof="1">
                <a:solidFill>
                  <a:srgbClr val="FFFFFF"/>
                </a:solidFill>
              </a:rPr>
              <a:t>, </a:t>
            </a:r>
            <a:r>
              <a:rPr lang="bg-BG" sz="2800" noProof="1">
                <a:solidFill>
                  <a:srgbClr val="FFFFFF"/>
                </a:solidFill>
              </a:rPr>
              <a:t>то им разменяме местата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Познати са различни методи за сортиране на масиви: </a:t>
            </a:r>
            <a:br>
              <a:rPr lang="ru-RU" sz="3200" u="sng" dirty="0"/>
            </a:br>
            <a:r>
              <a:rPr lang="ru-RU" sz="3200" dirty="0"/>
              <a:t>Метод на </a:t>
            </a:r>
            <a:r>
              <a:rPr lang="ru-RU" sz="3200" dirty="0">
                <a:solidFill>
                  <a:srgbClr val="FFA72A"/>
                </a:solidFill>
              </a:rPr>
              <a:t>мехурчето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размяна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селеккция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бърза сортировка </a:t>
            </a:r>
            <a:r>
              <a:rPr lang="ru-RU" sz="3200" dirty="0"/>
              <a:t>и много други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Сортирането се характеризира със </a:t>
            </a:r>
            <a:r>
              <a:rPr lang="ru-RU" sz="3200" dirty="0">
                <a:solidFill>
                  <a:srgbClr val="FFA72A"/>
                </a:solidFill>
              </a:rPr>
              <a:t>сложност</a:t>
            </a:r>
            <a:r>
              <a:rPr lang="ru-RU" sz="3200" dirty="0"/>
              <a:t> на алгоритъма и разход на </a:t>
            </a:r>
            <a:r>
              <a:rPr lang="ru-RU" sz="3200" dirty="0">
                <a:solidFill>
                  <a:srgbClr val="FFA72A"/>
                </a:solidFill>
              </a:rPr>
              <a:t>ресурс</a:t>
            </a:r>
            <a:r>
              <a:rPr lang="ru-RU" sz="3200" dirty="0"/>
              <a:t> (памет)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Реалзацията му зависи от структурата от данни, която се ползва, 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При различен обем от данни, </a:t>
            </a:r>
            <a:r>
              <a:rPr lang="ru-RU" sz="3200" dirty="0">
                <a:solidFill>
                  <a:srgbClr val="FFA72A"/>
                </a:solidFill>
              </a:rPr>
              <a:t>различните</a:t>
            </a:r>
            <a:r>
              <a:rPr lang="ru-RU" sz="3200" dirty="0"/>
              <a:t> алгоритми са с </a:t>
            </a:r>
            <a:r>
              <a:rPr lang="ru-RU" sz="3200" dirty="0">
                <a:solidFill>
                  <a:srgbClr val="FFA72A"/>
                </a:solidFill>
              </a:rPr>
              <a:t>променливо </a:t>
            </a:r>
            <a:r>
              <a:rPr lang="ru-RU" sz="3200" dirty="0"/>
              <a:t>бързодействие</a:t>
            </a:r>
            <a:r>
              <a:rPr lang="ru-RU" sz="3200" dirty="0">
                <a:solidFill>
                  <a:srgbClr val="FFA72A"/>
                </a:solidFill>
              </a:rPr>
              <a:t> </a:t>
            </a:r>
            <a:r>
              <a:rPr lang="ru-RU" sz="3200" dirty="0"/>
              <a:t>и разход на ресурс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масиви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12F92-67E9-43C9-AEB5-0337FE087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812" y="4178211"/>
            <a:ext cx="3602023" cy="25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2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Сортиране на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4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63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Що е сортиране и свойствата му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Начини за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Някои известни методи на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Задачи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4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FFA72A"/>
                </a:solidFill>
              </a:rPr>
              <a:t>Сортирането</a:t>
            </a:r>
            <a:r>
              <a:rPr lang="bg-BG" dirty="0"/>
              <a:t> на множество представлява </a:t>
            </a:r>
            <a:r>
              <a:rPr lang="bg-BG" dirty="0">
                <a:solidFill>
                  <a:srgbClr val="FFA72A"/>
                </a:solidFill>
              </a:rPr>
              <a:t>подреждане</a:t>
            </a:r>
            <a:r>
              <a:rPr lang="bg-BG" dirty="0"/>
              <a:t> на елементите му по даден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  <a:r>
              <a:rPr lang="bg-BG" dirty="0"/>
              <a:t> </a:t>
            </a:r>
          </a:p>
          <a:p>
            <a:r>
              <a:rPr lang="bg-BG" dirty="0"/>
              <a:t>Най-често в сортираното множество елементите са подредени във </a:t>
            </a:r>
            <a:r>
              <a:rPr lang="bg-BG" dirty="0">
                <a:solidFill>
                  <a:srgbClr val="FFA72A"/>
                </a:solidFill>
              </a:rPr>
              <a:t>възходящ</a:t>
            </a:r>
            <a:r>
              <a:rPr lang="bg-BG" dirty="0"/>
              <a:t> или </a:t>
            </a:r>
            <a:r>
              <a:rPr lang="bg-BG" dirty="0">
                <a:solidFill>
                  <a:srgbClr val="FFA72A"/>
                </a:solidFill>
              </a:rPr>
              <a:t>низходящ</a:t>
            </a:r>
            <a:r>
              <a:rPr lang="bg-BG" dirty="0"/>
              <a:t> ред</a:t>
            </a:r>
          </a:p>
          <a:p>
            <a:r>
              <a:rPr lang="bg-BG" dirty="0"/>
              <a:t>Възможно е подреждането да бъде направено по </a:t>
            </a:r>
            <a:r>
              <a:rPr lang="bg-BG" dirty="0">
                <a:solidFill>
                  <a:srgbClr val="FFA72A"/>
                </a:solidFill>
              </a:rPr>
              <a:t>няколко критерия</a:t>
            </a:r>
            <a:r>
              <a:rPr lang="bg-BG" dirty="0"/>
              <a:t>. Това означава, че ако два елемента имат една и съща стойност по даден признак, т.е. са равни, то може да бъдат подредени според </a:t>
            </a:r>
            <a:r>
              <a:rPr lang="bg-BG" dirty="0">
                <a:solidFill>
                  <a:srgbClr val="FFA72A"/>
                </a:solidFill>
              </a:rPr>
              <a:t>следващ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  <a:r>
              <a:rPr lang="bg-BG" dirty="0"/>
              <a:t>. Тогава говорим за подредба по повече от един критерий, като има значение кой критерий е първи и кой втори.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Що е сортиране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Сортираме (подреждаме) множества за </a:t>
            </a:r>
            <a:r>
              <a:rPr lang="bg-BG" dirty="0">
                <a:solidFill>
                  <a:srgbClr val="FFA72A"/>
                </a:solidFill>
              </a:rPr>
              <a:t>по-бързо търсене</a:t>
            </a:r>
            <a:r>
              <a:rPr lang="bg-BG" dirty="0"/>
              <a:t> на елементи в него</a:t>
            </a:r>
          </a:p>
          <a:p>
            <a:pPr>
              <a:lnSpc>
                <a:spcPct val="100000"/>
              </a:lnSpc>
            </a:pPr>
            <a:r>
              <a:rPr lang="bg-BG" dirty="0"/>
              <a:t>Основните особености на едно сортиране са: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сложността</a:t>
            </a:r>
            <a:r>
              <a:rPr lang="bg-BG" dirty="0"/>
              <a:t> (брой сравнения и размени на елементи)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>
                <a:solidFill>
                  <a:srgbClr val="FFA72A"/>
                </a:solidFill>
              </a:rPr>
              <a:t>Използвани ресурси </a:t>
            </a:r>
            <a:r>
              <a:rPr lang="bg-BG" dirty="0"/>
              <a:t>(памет)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>
                <a:solidFill>
                  <a:srgbClr val="FFA72A"/>
                </a:solidFill>
              </a:rPr>
              <a:t>Стабилност</a:t>
            </a:r>
            <a:r>
              <a:rPr lang="bg-BG" dirty="0"/>
              <a:t> (дали елементите се разместват по друг критерий, ако по критерия по който подреждаме са равни 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>
                <a:solidFill>
                  <a:srgbClr val="FFA72A"/>
                </a:solidFill>
              </a:rPr>
              <a:t>Реализацията</a:t>
            </a:r>
            <a:r>
              <a:rPr lang="bg-BG" dirty="0"/>
              <a:t> на метода зависи от </a:t>
            </a:r>
            <a:r>
              <a:rPr lang="bg-BG" dirty="0">
                <a:solidFill>
                  <a:srgbClr val="FFA72A"/>
                </a:solidFill>
              </a:rPr>
              <a:t>структурата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на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паметта</a:t>
            </a:r>
            <a:r>
              <a:rPr lang="bg-BG" dirty="0"/>
              <a:t>, в която са записани данните.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Характеристики на сортирането на множества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 на </a:t>
            </a:r>
            <a:r>
              <a:rPr lang="bg-BG" dirty="0">
                <a:solidFill>
                  <a:srgbClr val="FFA72A"/>
                </a:solidFill>
              </a:rPr>
              <a:t>мехурчето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rgbClr val="FFA72A"/>
                </a:solidFill>
              </a:rPr>
              <a:t>Пряка селекция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Сортиране чрез </a:t>
            </a:r>
            <a:r>
              <a:rPr lang="bg-BG" dirty="0">
                <a:solidFill>
                  <a:srgbClr val="FFA72A"/>
                </a:solidFill>
              </a:rPr>
              <a:t>вмъкване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rgbClr val="FFA72A"/>
                </a:solidFill>
              </a:rPr>
              <a:t>Бърза сортировка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известни методи на сортиране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3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мехурчето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008812" y="15176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94370" y="946628"/>
            <a:ext cx="6019799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using System;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				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public static void Main()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int[] </a:t>
            </a:r>
            <a:r>
              <a:rPr lang="en-US" sz="1400" dirty="0">
                <a:solidFill>
                  <a:schemeClr val="tx1"/>
                </a:solidFill>
              </a:rPr>
              <a:t>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= new int[] { 2, 4, -5, 1, 10</a:t>
            </a:r>
            <a:r>
              <a:rPr lang="bg-BG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tx1"/>
                </a:solidFill>
              </a:rPr>
              <a:t>for (int i = 0; i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en-US" sz="1400" dirty="0">
                <a:solidFill>
                  <a:schemeClr val="tx1"/>
                </a:solidFill>
              </a:rPr>
              <a:t>; i++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400" dirty="0">
                <a:solidFill>
                  <a:schemeClr val="tx1"/>
                </a:solidFill>
              </a:rPr>
              <a:t>for (int j = 0; j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 - 1; </a:t>
            </a:r>
            <a:r>
              <a:rPr lang="en-US" sz="1400" dirty="0">
                <a:solidFill>
                  <a:schemeClr val="tx1"/>
                </a:solidFill>
              </a:rPr>
              <a:t>j++)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</a:t>
            </a:r>
            <a:r>
              <a:rPr lang="en-US" sz="1400" dirty="0">
                <a:solidFill>
                  <a:schemeClr val="tx1"/>
                </a:solidFill>
              </a:rPr>
              <a:t>if (arr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&gt;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int </a:t>
            </a:r>
            <a:r>
              <a:rPr lang="en-US" sz="1400" dirty="0">
                <a:solidFill>
                  <a:srgbClr val="00B0F0"/>
                </a:solidFill>
              </a:rPr>
              <a:t>swapVar</a:t>
            </a:r>
            <a:r>
              <a:rPr lang="en-US" sz="1400" dirty="0">
                <a:solidFill>
                  <a:schemeClr val="tx1"/>
                </a:solidFill>
              </a:rPr>
              <a:t> =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=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>
                <a:solidFill>
                  <a:srgbClr val="00B0F0"/>
                </a:solidFill>
              </a:rPr>
              <a:t>swapVar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for (int i = 0; i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400" dirty="0">
                <a:solidFill>
                  <a:schemeClr val="tx1"/>
                </a:solidFill>
              </a:rPr>
              <a:t>; i++)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Console.Write(arr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+ " ");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848299" y="3900781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/>
          </p:nvPr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5618492" y="1278750"/>
            <a:ext cx="4514520" cy="1167838"/>
          </a:xfrm>
          <a:prstGeom prst="wedgeRoundRectCallout">
            <a:avLst>
              <a:gd name="adj1" fmla="val -80400"/>
              <a:gd name="adj2" fmla="val 120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N-1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Пъти правим обхождане от първия до последния елемент и сравняваме два съседни елемента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618492" y="3084043"/>
            <a:ext cx="3904919" cy="2439201"/>
          </a:xfrm>
          <a:prstGeom prst="wedgeRoundRectCallout">
            <a:avLst>
              <a:gd name="adj1" fmla="val -73799"/>
              <a:gd name="adj2" fmla="val -6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Ако условието за размяна е на лице, правим тази размяна с помощта на временна променлива</a:t>
            </a:r>
          </a:p>
        </p:txBody>
      </p:sp>
    </p:spTree>
    <p:extLst>
      <p:ext uri="{BB962C8B-B14F-4D97-AF65-F5344CB8AC3E}">
        <p14:creationId xmlns:p14="http://schemas.microsoft.com/office/powerpoint/2010/main" val="3216550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прекия избор (пряка селекция)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55613" y="1234485"/>
            <a:ext cx="609599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int[] arr = new int[] {  2, 4, -5, 1, 10  };         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for (int i = 1; i &lt; arr.Length; i++)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int k = i;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	</a:t>
            </a:r>
            <a:r>
              <a:rPr lang="en-US" sz="1400" b="0" dirty="0">
                <a:solidFill>
                  <a:schemeClr val="tx1"/>
                </a:solidFill>
              </a:rPr>
              <a:t>for (int j = i + 1; j &lt; arr.Length; j++)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if (arr[j] &lt; arr[k])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   </a:t>
            </a:r>
            <a:r>
              <a:rPr lang="en-US" sz="1400" b="0" dirty="0">
                <a:solidFill>
                  <a:schemeClr val="tx1"/>
                </a:solidFill>
              </a:rPr>
              <a:t>k = j;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   int 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 = arr[i];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arr[i]=arr[k];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arr[k]=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Console.WriteLine(string.Join(" ", 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/>
          </p:nvPr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762000"/>
            <a:ext cx="4457700" cy="1371600"/>
          </a:xfrm>
          <a:prstGeom prst="wedgeRoundRectCallout">
            <a:avLst>
              <a:gd name="adj1" fmla="val -10290"/>
              <a:gd name="adj2" fmla="val 102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намираме индекса на най-малкия елемент от неподредената част на масива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494211" y="3581400"/>
            <a:ext cx="3276600" cy="2454278"/>
          </a:xfrm>
          <a:prstGeom prst="wedgeRoundRectCallout">
            <a:avLst>
              <a:gd name="adj1" fmla="val -79258"/>
              <a:gd name="adj2" fmla="val -7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поставяме най-малкия елемент на мястото му в подредената част на масива</a:t>
            </a:r>
          </a:p>
        </p:txBody>
      </p:sp>
    </p:spTree>
    <p:extLst>
      <p:ext uri="{BB962C8B-B14F-4D97-AF65-F5344CB8AC3E}">
        <p14:creationId xmlns:p14="http://schemas.microsoft.com/office/powerpoint/2010/main" val="3381246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0" dirty="0"/>
              <a:t>Сортиране чрез вмъкване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55613" y="1234485"/>
            <a:ext cx="6095999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public static void Main()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{</a:t>
            </a:r>
            <a:endParaRPr lang="bg-BG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      int [] arr = { 2, 4, -5, 1, 10 };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for (int i = 0; i &lt; arr.Length; i++)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swapVar = arr[i];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index = i;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while (index &gt; 0 &amp;&amp; arr[index-1]&gt;=swapVar)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arr[index] = arr[index-1];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index --;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arr[index]=swapVar;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Console.WriteLine(string.Join(" ",arr));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/>
          </p:nvPr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152400"/>
            <a:ext cx="4191000" cy="1713513"/>
          </a:xfrm>
          <a:prstGeom prst="wedgeRoundRectCallout">
            <a:avLst>
              <a:gd name="adj1" fmla="val -10417"/>
              <a:gd name="adj2" fmla="val 95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поставяме текущия елемент на мястото му в подредената част на масива 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299656" y="2957689"/>
            <a:ext cx="3276600" cy="2454278"/>
          </a:xfrm>
          <a:prstGeom prst="wedgeRoundRectCallout">
            <a:avLst>
              <a:gd name="adj1" fmla="val -84685"/>
              <a:gd name="adj2" fmla="val -173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ако текущия елемент е по-голям от дадения, проверяваме по-предния</a:t>
            </a:r>
          </a:p>
        </p:txBody>
      </p:sp>
    </p:spTree>
    <p:extLst>
      <p:ext uri="{BB962C8B-B14F-4D97-AF65-F5344CB8AC3E}">
        <p14:creationId xmlns:p14="http://schemas.microsoft.com/office/powerpoint/2010/main" val="374529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сортира елементите на масив от цели числа във възходящ ред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Масивът се въвежда от клавиатурата на един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Изходът е на един ред на екрана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6677" y="4419600"/>
            <a:ext cx="558488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1 , -2, 7, -3, -4, 10, 2}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6516" y="4441145"/>
            <a:ext cx="518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{-4, -3, -2, 2, 1, 7, 10}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312555" y="4583365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355</TotalTime>
  <Words>990</Words>
  <Application>Microsoft Office PowerPoint</Application>
  <PresentationFormat>Custom</PresentationFormat>
  <Paragraphs>230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Сортиране на масиви</vt:lpstr>
      <vt:lpstr>Съдържание</vt:lpstr>
      <vt:lpstr>Що е сортиране</vt:lpstr>
      <vt:lpstr>Характеристики на сортирането на множества</vt:lpstr>
      <vt:lpstr>Някои известни методи на сортиране</vt:lpstr>
      <vt:lpstr>Метод на мехурчето</vt:lpstr>
      <vt:lpstr>Метод на прекия избор (пряка селекция)</vt:lpstr>
      <vt:lpstr>Сортиране чрез вмъкване</vt:lpstr>
      <vt:lpstr>Задача: Сортиране на едномерен масив</vt:lpstr>
      <vt:lpstr>Решение: Сортиране на едномерен масив</vt:lpstr>
      <vt:lpstr>C# Code – Как работи?</vt:lpstr>
      <vt:lpstr>Сортиране на масиви</vt:lpstr>
      <vt:lpstr>Сортиране на масиви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Angel Georgiev</cp:lastModifiedBy>
  <cp:revision>56</cp:revision>
  <dcterms:created xsi:type="dcterms:W3CDTF">2014-01-02T17:00:34Z</dcterms:created>
  <dcterms:modified xsi:type="dcterms:W3CDTF">2018-01-16T13:06:08Z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