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3"/>
  </p:notesMasterIdLst>
  <p:handoutMasterIdLst>
    <p:handoutMasterId r:id="rId14"/>
  </p:handoutMasterIdLst>
  <p:sldIdLst>
    <p:sldId id="402" r:id="rId3"/>
    <p:sldId id="485" r:id="rId4"/>
    <p:sldId id="489" r:id="rId5"/>
    <p:sldId id="492" r:id="rId6"/>
    <p:sldId id="493" r:id="rId7"/>
    <p:sldId id="494" r:id="rId8"/>
    <p:sldId id="491" r:id="rId9"/>
    <p:sldId id="490" r:id="rId10"/>
    <p:sldId id="416" r:id="rId11"/>
    <p:sldId id="487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</p14:sldIdLst>
        </p14:section>
        <p14:section name="Lists" id="{F8FD5B57-851C-47BF-977A-524AC9A05AEF}">
          <p14:sldIdLst>
            <p14:sldId id="485"/>
            <p14:sldId id="489"/>
            <p14:sldId id="492"/>
            <p14:sldId id="493"/>
            <p14:sldId id="494"/>
            <p14:sldId id="491"/>
            <p14:sldId id="490"/>
          </p14:sldIdLst>
        </p14:section>
        <p14:section name="Conclusion" id="{10E03AB1-9AA8-4E86-9A64-D741901E50A2}">
          <p14:sldIdLst>
            <p14:sldId id="416"/>
            <p14:sldId id="4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4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63" d="100"/>
          <a:sy n="63" d="100"/>
        </p:scale>
        <p:origin x="90" y="18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Relationship Id="rId35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9T07:29:56.019" idx="1">
    <p:pos x="10" y="10"/>
    <p:text>Време за обяснения и демонстрация на задачата - 10 минути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9T07:29:56.019" idx="1">
    <p:pos x="10" y="10"/>
    <p:text>Време за обяснения и демонстрация на задачата - 10 минути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9T07:42:30.494" idx="3">
    <p:pos x="10" y="1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9T07:30:25.144" idx="2">
    <p:pos x="10" y="10"/>
    <p:text>Време за обяснение и демонстрация - 15 минути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9T07:42:51.698" idx="4">
    <p:pos x="10" y="10"/>
    <p:text>Време за въпроси - 5/10 минути, за 40/45 минутен час</p:text>
    <p:extLst>
      <p:ext uri="{C676402C-5697-4E1C-873F-D02D1690AC5C}">
        <p15:threadingInfo xmlns:p15="http://schemas.microsoft.com/office/powerpoint/2012/main" timeZoneBias="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02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744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fundamental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1" y="279016"/>
            <a:ext cx="7910299" cy="1404218"/>
          </a:xfrm>
        </p:spPr>
        <p:txBody>
          <a:bodyPr>
            <a:normAutofit/>
          </a:bodyPr>
          <a:lstStyle/>
          <a:p>
            <a:r>
              <a:rPr lang="bg-BG" dirty="0" smtClean="0"/>
              <a:t>Списъци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712316"/>
            <a:ext cx="7910298" cy="1292793"/>
          </a:xfrm>
        </p:spPr>
        <p:txBody>
          <a:bodyPr>
            <a:normAutofit/>
          </a:bodyPr>
          <a:lstStyle/>
          <a:p>
            <a:r>
              <a:rPr lang="bg-BG" dirty="0" smtClean="0"/>
              <a:t>Обработка на поредици с променлива дължина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7412" y="3940552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7FF8955-9321-4222-B309-6A27C09B60B5}"/>
              </a:ext>
            </a:extLst>
          </p:cNvPr>
          <p:cNvSpPr txBox="1"/>
          <p:nvPr/>
        </p:nvSpPr>
        <p:spPr>
          <a:xfrm rot="1839686">
            <a:off x="4756025" y="3811427"/>
            <a:ext cx="2324839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8029D6DA-4FE6-41C5-9DCE-3F10A3D713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2213" y="3681903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73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34390"/>
            <a:ext cx="10363200" cy="820600"/>
          </a:xfrm>
        </p:spPr>
        <p:txBody>
          <a:bodyPr/>
          <a:lstStyle/>
          <a:p>
            <a:r>
              <a:rPr lang="bg-BG" dirty="0" smtClean="0"/>
              <a:t>Списъци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bg-BG" dirty="0" smtClean="0"/>
              <a:t>обхождания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186" y="99060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Въведете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списък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от цели числа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bg-BG" dirty="0" smtClean="0"/>
              <a:t>Изведете тези от тях, които са четни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Списък от четни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3117409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3 4 8 5 7 5 2 1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570412" y="323758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26541" y="3116838"/>
            <a:ext cx="15575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8 2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0412" y="4060347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7 2 8 3 5 9 7 3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570412" y="418051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326541" y="4059776"/>
            <a:ext cx="15575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8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457232" y="3116838"/>
            <a:ext cx="1905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1 2 4 3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9734260" y="3237675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0490389" y="3116933"/>
            <a:ext cx="1242823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4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63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715597" cy="1110780"/>
          </a:xfrm>
        </p:spPr>
        <p:txBody>
          <a:bodyPr>
            <a:normAutofit/>
          </a:bodyPr>
          <a:lstStyle/>
          <a:p>
            <a:r>
              <a:rPr lang="bg-BG" sz="3400" dirty="0" smtClean="0"/>
              <a:t>Решение</a:t>
            </a:r>
            <a:r>
              <a:rPr lang="en-US" sz="3400" dirty="0" smtClean="0"/>
              <a:t>: </a:t>
            </a:r>
            <a:r>
              <a:rPr lang="bg-BG" sz="3600" dirty="0"/>
              <a:t>Списък от четни числа</a:t>
            </a:r>
            <a:endParaRPr lang="en-US" sz="3400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16268" y="1320789"/>
            <a:ext cx="10729799" cy="33462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 smtClean="0"/>
              <a:t>List&lt;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 smtClean="0"/>
              <a:t>&gt; </a:t>
            </a:r>
            <a:r>
              <a:rPr lang="en-US" sz="2600" dirty="0" err="1"/>
              <a:t>nums</a:t>
            </a:r>
            <a:r>
              <a:rPr lang="en-US" sz="2600" dirty="0"/>
              <a:t> </a:t>
            </a:r>
            <a:r>
              <a:rPr lang="en-US" sz="2600" dirty="0" smtClean="0"/>
              <a:t>=</a:t>
            </a:r>
            <a:endParaRPr lang="bg-BG" sz="2600" dirty="0" smtClean="0"/>
          </a:p>
          <a:p>
            <a:r>
              <a:rPr lang="bg-BG" sz="2600" dirty="0" smtClean="0"/>
              <a:t>  </a:t>
            </a:r>
            <a:r>
              <a:rPr lang="en-US" sz="2600" dirty="0" err="1" smtClean="0"/>
              <a:t>Console.ReadLine</a:t>
            </a:r>
            <a:r>
              <a:rPr lang="en-US" sz="2600" dirty="0"/>
              <a:t>().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2600" dirty="0"/>
              <a:t>(' ')</a:t>
            </a:r>
          </a:p>
          <a:p>
            <a:r>
              <a:rPr lang="en-US" sz="2600" dirty="0"/>
              <a:t>  </a:t>
            </a:r>
            <a:r>
              <a:rPr lang="bg-BG" sz="2600" dirty="0" smtClean="0"/>
              <a:t>  </a:t>
            </a:r>
            <a:r>
              <a:rPr lang="en-US" sz="2600" dirty="0" smtClean="0"/>
              <a:t>.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600" dirty="0" smtClean="0"/>
              <a:t>(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</a:rPr>
              <a:t>int.Parse</a:t>
            </a:r>
            <a:r>
              <a:rPr lang="en-US" sz="2600" dirty="0"/>
              <a:t>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2600" dirty="0"/>
              <a:t>();</a:t>
            </a:r>
          </a:p>
          <a:p>
            <a:endParaRPr lang="bg-BG" sz="2600" dirty="0" smtClean="0"/>
          </a:p>
          <a:p>
            <a:r>
              <a:rPr lang="en-US" sz="2600" dirty="0" smtClean="0"/>
              <a:t>for </a:t>
            </a:r>
            <a:r>
              <a:rPr lang="en-US" sz="2600" dirty="0"/>
              <a:t>(</a:t>
            </a:r>
            <a:r>
              <a:rPr lang="en-US" sz="2600" dirty="0" err="1"/>
              <a:t>int</a:t>
            </a:r>
            <a:r>
              <a:rPr lang="en-US" sz="2600" dirty="0"/>
              <a:t> index = 0; index &lt; </a:t>
            </a:r>
            <a:r>
              <a:rPr lang="en-US" sz="2600" dirty="0" err="1" smtClean="0"/>
              <a:t>nums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</a:rPr>
              <a:t>.Count</a:t>
            </a:r>
            <a:r>
              <a:rPr lang="en-US" sz="2600" dirty="0"/>
              <a:t>; index</a:t>
            </a:r>
            <a:r>
              <a:rPr lang="en-US" sz="2600" dirty="0" smtClean="0"/>
              <a:t>++)</a:t>
            </a:r>
            <a:r>
              <a:rPr lang="bg-BG" sz="2600" dirty="0" smtClean="0"/>
              <a:t> </a:t>
            </a:r>
            <a:r>
              <a:rPr lang="en-US" sz="2600" dirty="0" smtClean="0"/>
              <a:t>{</a:t>
            </a:r>
            <a:endParaRPr lang="en-US" sz="2600" dirty="0" smtClean="0"/>
          </a:p>
          <a:p>
            <a:r>
              <a:rPr lang="bg-BG" sz="2600" dirty="0"/>
              <a:t> </a:t>
            </a:r>
            <a:r>
              <a:rPr lang="bg-BG" sz="2600" dirty="0" smtClean="0"/>
              <a:t> </a:t>
            </a:r>
            <a:r>
              <a:rPr lang="en-US" sz="2600" dirty="0" smtClean="0"/>
              <a:t>if(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 smtClean="0"/>
              <a:t>index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</a:t>
            </a:r>
            <a:r>
              <a:rPr lang="en-US" sz="2600" dirty="0" smtClean="0"/>
              <a:t>% 2 == 0)</a:t>
            </a:r>
            <a:endParaRPr lang="bg-BG" sz="2600" dirty="0" smtClean="0"/>
          </a:p>
          <a:p>
            <a:r>
              <a:rPr lang="bg-BG" sz="2600" dirty="0"/>
              <a:t> </a:t>
            </a:r>
            <a:r>
              <a:rPr lang="bg-BG" sz="2600" dirty="0" smtClean="0"/>
              <a:t>   </a:t>
            </a:r>
            <a:r>
              <a:rPr lang="en-US" sz="2600" dirty="0" smtClean="0"/>
              <a:t>//</a:t>
            </a:r>
            <a:r>
              <a:rPr lang="bg-BG" sz="2600" dirty="0" smtClean="0"/>
              <a:t> </a:t>
            </a:r>
            <a:r>
              <a:rPr lang="en-US" sz="2600" dirty="0" smtClean="0"/>
              <a:t>TODO: </a:t>
            </a:r>
            <a:r>
              <a:rPr lang="bg-BG" sz="2600" dirty="0" smtClean="0"/>
              <a:t>отпечатваме елемента</a:t>
            </a:r>
          </a:p>
          <a:p>
            <a:r>
              <a:rPr lang="en-US" sz="2600" dirty="0" smtClean="0"/>
              <a:t>}</a:t>
            </a:r>
            <a:endParaRPr lang="en-US" sz="2600" dirty="0"/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422818" y="1673011"/>
            <a:ext cx="3928978" cy="861458"/>
          </a:xfrm>
          <a:prstGeom prst="wedgeRoundRectCallout">
            <a:avLst>
              <a:gd name="adj1" fmla="val -62518"/>
              <a:gd name="adj2" fmla="val -14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</a:t>
            </a:r>
            <a:r>
              <a:rPr lang="bg-BG" sz="27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списъка от числа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83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Въведете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списък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от цели числа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bg-BG" dirty="0" smtClean="0"/>
              <a:t>Изведете тези от тях, които са </a:t>
            </a:r>
            <a:r>
              <a:rPr lang="bg-BG" dirty="0" smtClean="0"/>
              <a:t>равни на минималния или максималния елемент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Списък от </a:t>
            </a:r>
            <a:r>
              <a:rPr lang="bg-BG" dirty="0" smtClean="0"/>
              <a:t>крайности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3117409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4 8 5 7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570412" y="323758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26541" y="3116838"/>
            <a:ext cx="15575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0412" y="4060347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2 8 3 5 9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570412" y="418051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326541" y="4059776"/>
            <a:ext cx="15575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2 2 9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457232" y="3116838"/>
            <a:ext cx="1905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9734260" y="3237675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0490389" y="3116933"/>
            <a:ext cx="1242823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1 1 1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55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715597" cy="1110780"/>
          </a:xfrm>
        </p:spPr>
        <p:txBody>
          <a:bodyPr>
            <a:normAutofit/>
          </a:bodyPr>
          <a:lstStyle/>
          <a:p>
            <a:r>
              <a:rPr lang="bg-BG" sz="3400" dirty="0" smtClean="0"/>
              <a:t>Решение</a:t>
            </a:r>
            <a:r>
              <a:rPr lang="en-US" sz="3400" dirty="0" smtClean="0"/>
              <a:t>: </a:t>
            </a:r>
            <a:r>
              <a:rPr lang="bg-BG" sz="3600" dirty="0"/>
              <a:t>Списък от </a:t>
            </a:r>
            <a:r>
              <a:rPr lang="bg-BG" sz="3600" dirty="0" smtClean="0"/>
              <a:t>крайности</a:t>
            </a:r>
            <a:endParaRPr lang="en-US" sz="3400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16268" y="1320789"/>
            <a:ext cx="10729799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 smtClean="0"/>
              <a:t>//TODO: </a:t>
            </a:r>
            <a:r>
              <a:rPr lang="bg-BG" sz="2600" dirty="0" smtClean="0"/>
              <a:t>въвеждаме списъка</a:t>
            </a:r>
            <a:r>
              <a:rPr lang="en-US" sz="2600" dirty="0" smtClean="0"/>
              <a:t>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</a:rPr>
              <a:t>nums</a:t>
            </a:r>
            <a:endParaRPr lang="en-US" sz="2800" dirty="0" smtClean="0"/>
          </a:p>
          <a:p>
            <a:r>
              <a:rPr lang="en-US" sz="2600" dirty="0" smtClean="0"/>
              <a:t>List &lt;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 smtClean="0"/>
              <a:t>&gt; result </a:t>
            </a:r>
            <a:r>
              <a:rPr lang="en-US" sz="2600" dirty="0"/>
              <a:t>= new </a:t>
            </a:r>
            <a:r>
              <a:rPr lang="en-US" sz="2600" dirty="0" smtClean="0"/>
              <a:t>List&lt;</a:t>
            </a:r>
            <a:r>
              <a:rPr lang="en-US" sz="2600" dirty="0" err="1" smtClean="0"/>
              <a:t>int</a:t>
            </a:r>
            <a:r>
              <a:rPr lang="en-US" sz="2600" dirty="0" smtClean="0"/>
              <a:t>&gt;();</a:t>
            </a:r>
          </a:p>
          <a:p>
            <a:r>
              <a:rPr lang="en-US" sz="2600" dirty="0" err="1" smtClean="0"/>
              <a:t>int</a:t>
            </a:r>
            <a:r>
              <a:rPr lang="en-US" sz="2600" dirty="0" smtClean="0"/>
              <a:t> min = </a:t>
            </a:r>
            <a:r>
              <a:rPr lang="en-US" sz="2600" dirty="0" err="1" smtClean="0"/>
              <a:t>nums</a:t>
            </a:r>
            <a:r>
              <a:rPr lang="en-US" sz="2600" dirty="0" smtClean="0"/>
              <a:t>[0];</a:t>
            </a:r>
            <a:endParaRPr lang="en-US" sz="2600" dirty="0" smtClean="0"/>
          </a:p>
          <a:p>
            <a:r>
              <a:rPr lang="en-US" sz="2600" dirty="0" smtClean="0"/>
              <a:t>//TODO: </a:t>
            </a:r>
            <a:r>
              <a:rPr lang="bg-BG" sz="2600" dirty="0" smtClean="0"/>
              <a:t>намираме най-малкото число</a:t>
            </a:r>
          </a:p>
          <a:p>
            <a:r>
              <a:rPr lang="en-US" sz="2600" dirty="0" err="1"/>
              <a:t>i</a:t>
            </a:r>
            <a:r>
              <a:rPr lang="en-US" sz="2600" dirty="0" err="1" smtClean="0"/>
              <a:t>nt</a:t>
            </a:r>
            <a:r>
              <a:rPr lang="en-US" sz="2600" dirty="0" smtClean="0"/>
              <a:t> max = </a:t>
            </a:r>
            <a:r>
              <a:rPr lang="en-US" sz="2600" dirty="0" err="1" smtClean="0"/>
              <a:t>nums</a:t>
            </a:r>
            <a:r>
              <a:rPr lang="en-US" sz="2600" dirty="0" smtClean="0"/>
              <a:t>[0];</a:t>
            </a:r>
          </a:p>
          <a:p>
            <a:r>
              <a:rPr lang="en-US" sz="2600" dirty="0" smtClean="0"/>
              <a:t>//TODO: </a:t>
            </a:r>
            <a:r>
              <a:rPr lang="bg-BG" sz="2600" dirty="0" smtClean="0"/>
              <a:t>намираме най-голямото число</a:t>
            </a:r>
            <a:endParaRPr lang="en-US" sz="2600" dirty="0" smtClean="0"/>
          </a:p>
          <a:p>
            <a:r>
              <a:rPr lang="en-US" sz="2600" dirty="0"/>
              <a:t>for (</a:t>
            </a:r>
            <a:r>
              <a:rPr lang="en-US" sz="2600" dirty="0" err="1"/>
              <a:t>int</a:t>
            </a:r>
            <a:r>
              <a:rPr lang="en-US" sz="2600" dirty="0"/>
              <a:t> index = 0; index &lt; </a:t>
            </a:r>
            <a:r>
              <a:rPr lang="en-US" sz="2600" dirty="0" err="1"/>
              <a:t>nums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.Count</a:t>
            </a:r>
            <a:r>
              <a:rPr lang="en-US" sz="2600" dirty="0"/>
              <a:t>; index++)</a:t>
            </a:r>
            <a:r>
              <a:rPr lang="bg-BG" sz="2600" dirty="0"/>
              <a:t> </a:t>
            </a:r>
            <a:r>
              <a:rPr lang="en-US" sz="2600" dirty="0"/>
              <a:t>{</a:t>
            </a:r>
          </a:p>
          <a:p>
            <a:r>
              <a:rPr lang="bg-BG" sz="2600" dirty="0"/>
              <a:t>  </a:t>
            </a:r>
            <a:r>
              <a:rPr lang="en-US" sz="2600" dirty="0" smtClean="0"/>
              <a:t>if(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index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== min ||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index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== </a:t>
            </a:r>
            <a:r>
              <a:rPr lang="en-US" sz="2600" dirty="0" smtClean="0"/>
              <a:t>max)</a:t>
            </a:r>
            <a:endParaRPr lang="bg-BG" sz="2600" dirty="0"/>
          </a:p>
          <a:p>
            <a:r>
              <a:rPr lang="bg-BG" sz="2600" dirty="0"/>
              <a:t>    </a:t>
            </a:r>
            <a:r>
              <a:rPr lang="en-US" sz="2600" dirty="0"/>
              <a:t>//</a:t>
            </a:r>
            <a:r>
              <a:rPr lang="bg-BG" sz="2600" dirty="0"/>
              <a:t> </a:t>
            </a:r>
            <a:r>
              <a:rPr lang="en-US" sz="2600" dirty="0"/>
              <a:t>TODO</a:t>
            </a:r>
            <a:r>
              <a:rPr lang="en-US" sz="2600" dirty="0" smtClean="0"/>
              <a:t>:</a:t>
            </a:r>
            <a:r>
              <a:rPr lang="bg-BG" sz="2600" dirty="0" smtClean="0"/>
              <a:t> добавяме стойността към списъка </a:t>
            </a:r>
            <a:r>
              <a:rPr lang="en-US" sz="2600" dirty="0" smtClean="0"/>
              <a:t>result</a:t>
            </a:r>
            <a:endParaRPr lang="bg-BG" sz="2600" dirty="0"/>
          </a:p>
          <a:p>
            <a:r>
              <a:rPr lang="en-US" sz="2600" dirty="0"/>
              <a:t>}</a:t>
            </a:r>
          </a:p>
          <a:p>
            <a:r>
              <a:rPr lang="en-US" sz="2600" dirty="0" smtClean="0"/>
              <a:t>//TODO: </a:t>
            </a:r>
            <a:r>
              <a:rPr lang="bg-BG" sz="2600" dirty="0" smtClean="0"/>
              <a:t>отпечатваме списъка </a:t>
            </a:r>
            <a:r>
              <a:rPr lang="en-US" sz="2600" dirty="0" smtClean="0"/>
              <a:t>result</a:t>
            </a:r>
            <a:endParaRPr lang="bg-BG" sz="2600" dirty="0" smtClean="0"/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079908" y="1524000"/>
            <a:ext cx="3915326" cy="1371600"/>
          </a:xfrm>
          <a:prstGeom prst="wedgeRoundRectCallout">
            <a:avLst>
              <a:gd name="adj1" fmla="val -62518"/>
              <a:gd name="adj2" fmla="val -14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Създаваме </a:t>
            </a:r>
            <a:r>
              <a:rPr lang="bg-BG" sz="27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празен с</a:t>
            </a:r>
            <a:r>
              <a:rPr lang="bg-BG" sz="27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писък от числа</a:t>
            </a:r>
            <a:r>
              <a:rPr lang="en-US" sz="27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bg-BG" sz="27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него ще пазим резултатите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61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Въведете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списък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от цели числа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bg-BG" dirty="0" smtClean="0"/>
              <a:t>Намерете първата най-дълга еднаква последователност и я изведете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Максимална поредица еднакви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3117409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3 4 4 5 5 5 2 2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570412" y="323758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26541" y="3116838"/>
            <a:ext cx="15575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5 5 5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0412" y="4060347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7 7 4 4 5 5 3 3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570412" y="418051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326541" y="4059776"/>
            <a:ext cx="15575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7 7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457232" y="3116838"/>
            <a:ext cx="1905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9734260" y="3237675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0490389" y="3116933"/>
            <a:ext cx="1242823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3 3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40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715597" cy="1110780"/>
          </a:xfrm>
        </p:spPr>
        <p:txBody>
          <a:bodyPr>
            <a:normAutofit/>
          </a:bodyPr>
          <a:lstStyle/>
          <a:p>
            <a:r>
              <a:rPr lang="bg-BG" sz="3400" dirty="0" smtClean="0"/>
              <a:t>Решение</a:t>
            </a:r>
            <a:r>
              <a:rPr lang="en-US" sz="3400" dirty="0" smtClean="0"/>
              <a:t>: </a:t>
            </a:r>
            <a:r>
              <a:rPr lang="bg-BG" sz="3400" dirty="0"/>
              <a:t>Максимална </a:t>
            </a:r>
            <a:r>
              <a:rPr lang="bg-BG" sz="3400" dirty="0" smtClean="0"/>
              <a:t>поредица еднакви числа</a:t>
            </a:r>
            <a:endParaRPr lang="en-US" sz="3400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16268" y="1320789"/>
            <a:ext cx="10729799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 smtClean="0"/>
              <a:t>List&lt;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 smtClean="0"/>
              <a:t>&gt; </a:t>
            </a:r>
            <a:r>
              <a:rPr lang="en-US" sz="2600" dirty="0"/>
              <a:t>nums = </a:t>
            </a:r>
            <a:r>
              <a:rPr lang="en-US" sz="2600" dirty="0" err="1" smtClean="0"/>
              <a:t>Console.ReadLine</a:t>
            </a:r>
            <a:r>
              <a:rPr lang="en-US" sz="2600" dirty="0"/>
              <a:t>().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2600" dirty="0"/>
              <a:t>(' ')</a:t>
            </a:r>
          </a:p>
          <a:p>
            <a:r>
              <a:rPr lang="en-US" sz="2600" dirty="0"/>
              <a:t>  .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600" dirty="0" smtClean="0"/>
              <a:t>(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</a:rPr>
              <a:t>int.Parse</a:t>
            </a:r>
            <a:r>
              <a:rPr lang="en-US" sz="2600" dirty="0"/>
              <a:t>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2600" dirty="0"/>
              <a:t>();</a:t>
            </a:r>
          </a:p>
          <a:p>
            <a:r>
              <a:rPr lang="bg-BG" sz="2600" dirty="0" smtClean="0"/>
              <a:t>// </a:t>
            </a:r>
            <a:r>
              <a:rPr lang="en-US" sz="2600" dirty="0" smtClean="0"/>
              <a:t>TODO: </a:t>
            </a:r>
            <a:r>
              <a:rPr lang="bg-BG" sz="2600" dirty="0" smtClean="0"/>
              <a:t>създаваме си допълнителни променливи</a:t>
            </a:r>
          </a:p>
          <a:p>
            <a:r>
              <a:rPr lang="en-US" sz="2600" dirty="0" smtClean="0"/>
              <a:t>for </a:t>
            </a:r>
            <a:r>
              <a:rPr lang="en-US" sz="2600" dirty="0"/>
              <a:t>(</a:t>
            </a:r>
            <a:r>
              <a:rPr lang="en-US" sz="2600" dirty="0" err="1"/>
              <a:t>int</a:t>
            </a:r>
            <a:r>
              <a:rPr lang="en-US" sz="2600" dirty="0"/>
              <a:t> index = 0; index &lt; </a:t>
            </a:r>
            <a:r>
              <a:rPr lang="en-US" sz="2600" dirty="0" err="1"/>
              <a:t>list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.Count</a:t>
            </a:r>
            <a:r>
              <a:rPr lang="en-US" sz="2600" dirty="0"/>
              <a:t>; index</a:t>
            </a:r>
            <a:r>
              <a:rPr lang="en-US" sz="2600" dirty="0" smtClean="0"/>
              <a:t>++)</a:t>
            </a:r>
            <a:r>
              <a:rPr lang="bg-BG" sz="2600" dirty="0" smtClean="0"/>
              <a:t> </a:t>
            </a:r>
            <a:r>
              <a:rPr lang="en-US" sz="2600" dirty="0" smtClean="0"/>
              <a:t>{</a:t>
            </a:r>
            <a:endParaRPr lang="en-US" sz="2600" dirty="0" smtClean="0"/>
          </a:p>
          <a:p>
            <a:r>
              <a:rPr lang="en-US" sz="2600" dirty="0"/>
              <a:t>  </a:t>
            </a:r>
            <a:r>
              <a:rPr lang="bg-BG" sz="2600" dirty="0" smtClean="0"/>
              <a:t>// </a:t>
            </a:r>
            <a:r>
              <a:rPr lang="en-US" sz="2600" dirty="0" smtClean="0"/>
              <a:t>TODO: </a:t>
            </a:r>
            <a:r>
              <a:rPr lang="bg-BG" sz="2600" dirty="0" smtClean="0"/>
              <a:t>сравняваме елемент</a:t>
            </a:r>
            <a:r>
              <a:rPr lang="en-US" sz="2600" dirty="0" smtClean="0"/>
              <a:t>a</a:t>
            </a:r>
            <a:r>
              <a:rPr lang="bg-BG" sz="2600" dirty="0" smtClean="0"/>
              <a:t> със стойността в </a:t>
            </a:r>
            <a:r>
              <a:rPr lang="en-US" sz="2600" dirty="0" smtClean="0"/>
              <a:t>start </a:t>
            </a:r>
            <a:r>
              <a:rPr lang="bg-BG" sz="2600" dirty="0" smtClean="0"/>
              <a:t>и ако съвпадат, увеличаваме </a:t>
            </a:r>
            <a:r>
              <a:rPr lang="en-US" sz="2600" dirty="0" smtClean="0"/>
              <a:t>length</a:t>
            </a:r>
            <a:r>
              <a:rPr lang="bg-BG" sz="2600" dirty="0" smtClean="0"/>
              <a:t> – дължината на текущата поредица</a:t>
            </a:r>
            <a:r>
              <a:rPr lang="en-US" sz="2600" dirty="0" smtClean="0"/>
              <a:t>, </a:t>
            </a:r>
            <a:r>
              <a:rPr lang="bg-BG" sz="2600" dirty="0" smtClean="0"/>
              <a:t>иначе задаваме нови стойности за </a:t>
            </a:r>
            <a:r>
              <a:rPr lang="en-US" sz="2600" dirty="0" smtClean="0"/>
              <a:t>start </a:t>
            </a:r>
            <a:r>
              <a:rPr lang="bg-BG" sz="2600" dirty="0" smtClean="0"/>
              <a:t>и </a:t>
            </a:r>
            <a:r>
              <a:rPr lang="en-US" sz="2600" dirty="0" smtClean="0"/>
              <a:t>length</a:t>
            </a:r>
          </a:p>
          <a:p>
            <a:r>
              <a:rPr lang="en-US" sz="2600" dirty="0"/>
              <a:t> </a:t>
            </a:r>
            <a:r>
              <a:rPr lang="en-US" sz="2600" dirty="0" smtClean="0"/>
              <a:t> // TODO: </a:t>
            </a:r>
            <a:r>
              <a:rPr lang="bg-BG" sz="2600" dirty="0" smtClean="0"/>
              <a:t>проверяваме дали </a:t>
            </a:r>
            <a:r>
              <a:rPr lang="en-US" sz="2600" dirty="0" smtClean="0"/>
              <a:t>length</a:t>
            </a:r>
            <a:r>
              <a:rPr lang="bg-BG" sz="2600" dirty="0" smtClean="0"/>
              <a:t> е по-голяма от </a:t>
            </a:r>
            <a:r>
              <a:rPr lang="en-US" sz="2600" dirty="0" err="1" smtClean="0"/>
              <a:t>bestLength</a:t>
            </a:r>
            <a:r>
              <a:rPr lang="en-US" sz="2600" dirty="0" smtClean="0"/>
              <a:t>, </a:t>
            </a:r>
            <a:r>
              <a:rPr lang="bg-BG" sz="2600" dirty="0" smtClean="0"/>
              <a:t>ако е така, презаписваме </a:t>
            </a:r>
            <a:r>
              <a:rPr lang="en-US" sz="2600" dirty="0" err="1" smtClean="0"/>
              <a:t>bestLength</a:t>
            </a:r>
            <a:r>
              <a:rPr lang="en-US" sz="2600" dirty="0" smtClean="0"/>
              <a:t> </a:t>
            </a:r>
            <a:r>
              <a:rPr lang="bg-BG" sz="2600" dirty="0" smtClean="0"/>
              <a:t>и </a:t>
            </a:r>
            <a:r>
              <a:rPr lang="en-US" sz="2600" dirty="0" err="1" smtClean="0"/>
              <a:t>bestStart</a:t>
            </a:r>
            <a:r>
              <a:rPr lang="en-US" sz="2600" dirty="0" smtClean="0"/>
              <a:t> </a:t>
            </a:r>
            <a:endParaRPr lang="bg-BG" sz="2600" dirty="0" smtClean="0"/>
          </a:p>
          <a:p>
            <a:r>
              <a:rPr lang="en-US" sz="2600" dirty="0" smtClean="0"/>
              <a:t>}</a:t>
            </a:r>
            <a:endParaRPr lang="en-US" sz="2600" dirty="0"/>
          </a:p>
          <a:p>
            <a:r>
              <a:rPr lang="bg-BG" sz="2600" dirty="0" smtClean="0"/>
              <a:t>//</a:t>
            </a:r>
            <a:r>
              <a:rPr lang="en-US" sz="2600" dirty="0" smtClean="0"/>
              <a:t>TODO: </a:t>
            </a:r>
            <a:r>
              <a:rPr lang="bg-BG" sz="2600" dirty="0" smtClean="0"/>
              <a:t>отпечатване на намерената редица</a:t>
            </a:r>
            <a:endParaRPr lang="en-US" sz="2600" dirty="0"/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9980612" y="1424542"/>
            <a:ext cx="2100178" cy="1242458"/>
          </a:xfrm>
          <a:prstGeom prst="wedgeRoundRectCallout">
            <a:avLst>
              <a:gd name="adj1" fmla="val -76124"/>
              <a:gd name="adj2" fmla="val -14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</a:t>
            </a:r>
            <a:r>
              <a:rPr lang="bg-BG" sz="27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списъка от числа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54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Програмиране </a:t>
            </a:r>
            <a:r>
              <a:rPr lang="en-US" dirty="0" smtClean="0"/>
              <a:t>– </a:t>
            </a:r>
            <a:r>
              <a:rPr lang="bg-BG" dirty="0" smtClean="0"/>
              <a:t>Въпроси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4578</TotalTime>
  <Words>547</Words>
  <Application>Microsoft Office PowerPoint</Application>
  <PresentationFormat>Custom</PresentationFormat>
  <Paragraphs>94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Wingdings</vt:lpstr>
      <vt:lpstr>Wingdings 2</vt:lpstr>
      <vt:lpstr>SoftUni 16x9</vt:lpstr>
      <vt:lpstr>Списъци</vt:lpstr>
      <vt:lpstr>Списъци – обхождания</vt:lpstr>
      <vt:lpstr>Задача: Списък от четни числа</vt:lpstr>
      <vt:lpstr>Решение: Списък от четни числа</vt:lpstr>
      <vt:lpstr>Задача: Списък от крайности</vt:lpstr>
      <vt:lpstr>Решение: Списък от крайности</vt:lpstr>
      <vt:lpstr>Задача: Максимална поредица еднакви числа</vt:lpstr>
      <vt:lpstr>Решение: Максимална поредица еднакви числа</vt:lpstr>
      <vt:lpstr>Програмиране – Въпроси</vt:lpstr>
      <vt:lpstr>Лиценз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pc</cp:lastModifiedBy>
  <cp:revision>199</cp:revision>
  <dcterms:created xsi:type="dcterms:W3CDTF">2014-01-02T17:00:34Z</dcterms:created>
  <dcterms:modified xsi:type="dcterms:W3CDTF">2018-01-09T15:43:58Z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