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402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64" r:id="rId12"/>
    <p:sldId id="416" r:id="rId13"/>
    <p:sldId id="487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</p14:sldIdLst>
        </p14:section>
        <p14:section name="Sorting Lists and Arrays" id="{E43B58FD-660A-40CC-A4CC-29A01A92E3E8}">
          <p14:sldIdLst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clusion" id="{10E03AB1-9AA8-4E86-9A64-D741901E50A2}">
          <p14:sldIdLst>
            <p14:sldId id="464"/>
            <p14:sldId id="416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68" d="100"/>
          <a:sy n="68" d="100"/>
        </p:scale>
        <p:origin x="58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53971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 smtClean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 smtClean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56025" y="3811427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8560384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000" dirty="0"/>
              <a:t> </a:t>
            </a:r>
            <a:r>
              <a:rPr lang="bg-BG" sz="3000" dirty="0" smtClean="0"/>
              <a:t>съдържа поредица от елементи</a:t>
            </a:r>
            <a:r>
              <a:rPr lang="en-US" sz="3000" dirty="0" smtClean="0"/>
              <a:t> (</a:t>
            </a:r>
            <a:r>
              <a:rPr lang="bg-BG" sz="3000" dirty="0" smtClean="0"/>
              <a:t>като масив, но с променлива дължина</a:t>
            </a:r>
            <a:r>
              <a:rPr lang="en-US" sz="3000" dirty="0" smtClean="0"/>
              <a:t>)</a:t>
            </a:r>
            <a:endParaRPr lang="en-US" sz="3000" dirty="0"/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bg-BG" sz="3000" dirty="0" smtClean="0"/>
              <a:t>Може да добавяме / трием / вмъкваме елементи по време на работата на програмата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 smtClean="0"/>
              <a:t>Създаване на списък</a:t>
            </a:r>
            <a:r>
              <a:rPr lang="en-US" sz="3000" dirty="0" smtClean="0"/>
              <a:t>:</a:t>
            </a: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 smtClean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 smtClean="0"/>
              <a:t>Достъп до елементите</a:t>
            </a:r>
            <a:r>
              <a:rPr lang="en-US" sz="3000" dirty="0" smtClean="0"/>
              <a:t>: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bg-BG" sz="3000" dirty="0" smtClean="0"/>
              <a:t>Изпечатване на</a:t>
            </a:r>
            <a:br>
              <a:rPr lang="bg-BG" sz="3000" dirty="0" smtClean="0"/>
            </a:br>
            <a:r>
              <a:rPr lang="bg-BG" sz="3000" dirty="0" smtClean="0"/>
              <a:t>елементите на списък: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 в този раздел?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34" y="162957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9033" y="2133600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2" y="3657600"/>
            <a:ext cx="765561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4494211" y="4800600"/>
            <a:ext cx="380999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4494211" y="5761038"/>
            <a:ext cx="723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Програмиране </a:t>
            </a:r>
            <a:r>
              <a:rPr lang="en-US" dirty="0" smtClean="0"/>
              <a:t>– </a:t>
            </a:r>
            <a:r>
              <a:rPr lang="bg-BG" dirty="0" smtClean="0"/>
              <a:t>Въпроси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3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781020"/>
            <a:ext cx="8938472" cy="1467380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Сортиране на списъци и масиви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Сортиране </a:t>
            </a:r>
            <a:r>
              <a:rPr lang="bg-BG" dirty="0" smtClean="0"/>
              <a:t>на списък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bg-BG" dirty="0" smtClean="0"/>
              <a:t>възходяща подредба на елементите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bg-BG" dirty="0" smtClean="0"/>
              <a:t>Елементите трябва да са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сравними</a:t>
            </a:r>
            <a:r>
              <a:rPr lang="en-US" dirty="0" smtClean="0"/>
              <a:t>, </a:t>
            </a:r>
            <a:r>
              <a:rPr lang="bg-BG" dirty="0"/>
              <a:t>т</a:t>
            </a:r>
            <a:r>
              <a:rPr lang="en-US" dirty="0" smtClean="0"/>
              <a:t>.</a:t>
            </a:r>
            <a:r>
              <a:rPr lang="bg-BG" dirty="0" smtClean="0"/>
              <a:t>е</a:t>
            </a:r>
            <a:r>
              <a:rPr lang="en-US" dirty="0" smtClean="0"/>
              <a:t>. </a:t>
            </a:r>
            <a:r>
              <a:rPr lang="bg-BG" dirty="0"/>
              <a:t>ч</a:t>
            </a:r>
            <a:r>
              <a:rPr lang="bg-BG" dirty="0" smtClean="0"/>
              <a:t>исла, низове, дати</a:t>
            </a:r>
            <a:r>
              <a:rPr lang="en-US" dirty="0" smtClean="0"/>
              <a:t>, </a:t>
            </a:r>
            <a:r>
              <a:rPr lang="en-US" dirty="0"/>
              <a:t>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Сортиране на списъци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9724" y="2169825"/>
            <a:ext cx="11506200" cy="4267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500" dirty="0"/>
              <a:t>var names =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500" dirty="0"/>
              <a:t> {"Nakov", "Angel",</a:t>
            </a:r>
            <a:br>
              <a:rPr lang="en-US" sz="2500" dirty="0"/>
            </a:br>
            <a:r>
              <a:rPr lang="en-US" sz="250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names.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5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Console.WriteLine(string.Join(", ", names)); </a:t>
            </a:r>
            <a:endParaRPr lang="en-US" sz="2500" dirty="0" smtClean="0"/>
          </a:p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500" i="1" dirty="0" smtClean="0">
                <a:solidFill>
                  <a:schemeClr val="tx2">
                    <a:lumMod val="75000"/>
                  </a:schemeClr>
                </a:solidFill>
              </a:rPr>
              <a:t>Angel, </a:t>
            </a:r>
            <a:r>
              <a:rPr lang="en-US" sz="2500" i="1" dirty="0" err="1" smtClean="0">
                <a:solidFill>
                  <a:schemeClr val="tx2">
                    <a:lumMod val="75000"/>
                  </a:schemeClr>
                </a:solidFill>
              </a:rPr>
              <a:t>Atanas</a:t>
            </a:r>
            <a:r>
              <a:rPr lang="en-US" sz="2500" i="1" dirty="0" smtClean="0">
                <a:solidFill>
                  <a:schemeClr val="tx2">
                    <a:lumMod val="75000"/>
                  </a:schemeClr>
                </a:solidFill>
              </a:rPr>
              <a:t>, Boris, Ivan, </a:t>
            </a:r>
            <a:r>
              <a:rPr lang="en-US" sz="2500" i="1" dirty="0" err="1" smtClean="0">
                <a:solidFill>
                  <a:schemeClr val="tx2">
                    <a:lumMod val="75000"/>
                  </a:schemeClr>
                </a:solidFill>
              </a:rPr>
              <a:t>Nakov</a:t>
            </a:r>
            <a:endParaRPr lang="en-US" sz="25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500" dirty="0" err="1" smtClean="0"/>
              <a:t>names.</a:t>
            </a:r>
            <a:r>
              <a:rPr lang="en-US" sz="2500" dirty="0" err="1" smtClean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 smtClean="0"/>
              <a:t>;</a:t>
            </a:r>
            <a:r>
              <a:rPr lang="bg-BG" sz="2500" dirty="0" smtClean="0"/>
              <a:t>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500" i="1" dirty="0" smtClean="0">
                <a:solidFill>
                  <a:schemeClr val="tx2">
                    <a:lumMod val="75000"/>
                  </a:schemeClr>
                </a:solidFill>
              </a:rPr>
              <a:t>Сортираме списъка в нарастващ ред</a:t>
            </a:r>
            <a:endParaRPr lang="bg-BG" sz="2500" dirty="0" smtClean="0"/>
          </a:p>
          <a:p>
            <a:pPr>
              <a:lnSpc>
                <a:spcPct val="120000"/>
              </a:lnSpc>
            </a:pPr>
            <a:r>
              <a:rPr lang="en-US" sz="2500" dirty="0" err="1" smtClean="0"/>
              <a:t>names.</a:t>
            </a:r>
            <a:r>
              <a:rPr lang="en-US" sz="2500" dirty="0" err="1" smtClean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 smtClean="0"/>
              <a:t>;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500" i="1" dirty="0" smtClean="0">
                <a:solidFill>
                  <a:schemeClr val="tx2">
                    <a:lumMod val="75000"/>
                  </a:schemeClr>
                </a:solidFill>
              </a:rPr>
              <a:t>Обръщаме списъка, получава се намалящ ред</a:t>
            </a:r>
            <a:endParaRPr lang="bg-BG" sz="25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500" dirty="0" err="1" smtClean="0"/>
              <a:t>Console.WriteLine</a:t>
            </a:r>
            <a:r>
              <a:rPr lang="en-US" sz="2500" dirty="0" smtClean="0"/>
              <a:t>(</a:t>
            </a:r>
            <a:r>
              <a:rPr lang="en-US" sz="2500" dirty="0" err="1" smtClean="0"/>
              <a:t>string.Join</a:t>
            </a:r>
            <a:r>
              <a:rPr lang="en-US" sz="2500" dirty="0"/>
              <a:t>(", ", names));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092824" y="2667000"/>
            <a:ext cx="3012140" cy="1004047"/>
          </a:xfrm>
          <a:prstGeom prst="wedgeRoundRectCallout">
            <a:avLst>
              <a:gd name="adj1" fmla="val -152213"/>
              <a:gd name="adj2" fmla="val 22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Сортиране в нарастващ ред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Въведете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от числа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го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сортирайте</a:t>
            </a:r>
            <a:endParaRPr lang="en-US" dirty="0"/>
          </a:p>
          <a:p>
            <a:pPr lvl="1"/>
            <a:r>
              <a:rPr lang="bg-BG" dirty="0" smtClean="0"/>
              <a:t>Изведете сортирания списък както е показано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Сортиране 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896265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97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1839" y="2896265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192330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39700" y="42973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839" y="4192330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3082" y="419233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35996" y="43131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69366" y="419233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23082" y="289560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35996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9366" y="2895600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Сортиране на числа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74320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6" y="3024352"/>
            <a:ext cx="3514436" cy="609600"/>
          </a:xfrm>
          <a:prstGeom prst="wedgeRoundRectCallout">
            <a:avLst>
              <a:gd name="adj1" fmla="val -71902"/>
              <a:gd name="adj2" fmla="val 40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Сортирайте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847011" y="3429000"/>
            <a:ext cx="3038763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Изведете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Въведете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изведете всички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 квадрати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в списъка в намалящ ред</a:t>
            </a:r>
            <a:endParaRPr lang="en-US" dirty="0"/>
          </a:p>
          <a:p>
            <a:pPr lvl="1"/>
            <a:r>
              <a:rPr lang="en-US" dirty="0" smtClean="0"/>
              <a:t>„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число квадрат</a:t>
            </a:r>
            <a:r>
              <a:rPr lang="bg-BG" dirty="0" smtClean="0"/>
              <a:t>“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</a:t>
            </a:r>
            <a:r>
              <a:rPr lang="bg-BG" dirty="0" smtClean="0"/>
              <a:t>е число, за което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en-US" dirty="0" smtClean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bg-BG" dirty="0" smtClean="0"/>
              <a:t>, където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bg-BG" dirty="0" smtClean="0"/>
              <a:t>е</a:t>
            </a:r>
            <a:r>
              <a:rPr lang="en-US" dirty="0" smtClean="0"/>
              <a:t> </a:t>
            </a:r>
            <a:r>
              <a:rPr lang="bg-BG" dirty="0" smtClean="0"/>
              <a:t>цяло число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Квадрати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 smtClean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descending and print them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7479007" y="3708400"/>
            <a:ext cx="3873205" cy="1244600"/>
          </a:xfrm>
          <a:prstGeom prst="wedgeRoundRectCallout">
            <a:avLst>
              <a:gd name="adj1" fmla="val -85695"/>
              <a:gd name="adj2" fmla="val 69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Потърсете в Интернет как да изчислите</a:t>
            </a:r>
            <a:r>
              <a:rPr lang="en-US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корен квадратен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Въведете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в интервала</a:t>
            </a:r>
            <a:r>
              <a:rPr lang="en-US" dirty="0" smtClean="0"/>
              <a:t> </a:t>
            </a:r>
            <a:r>
              <a:rPr lang="en-US" dirty="0"/>
              <a:t>[0…1000]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ги отпечайте в нарастващ ред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заедно с техния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Брой 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26737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482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40154" y="3771378"/>
            <a:ext cx="280884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8441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99759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14462" y="3771378"/>
            <a:ext cx="257527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541938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Брой на числа</a:t>
            </a:r>
            <a:r>
              <a:rPr lang="en-US" dirty="0" smtClean="0"/>
              <a:t> (</a:t>
            </a:r>
            <a:r>
              <a:rPr lang="bg-BG" dirty="0" smtClean="0"/>
              <a:t>Просто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0687" y="1134635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counts.Length</a:t>
            </a:r>
            <a:r>
              <a:rPr lang="en-US" sz="2800" dirty="0"/>
              <a:t>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}");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637601" y="2209800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 се среща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списъка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Брой на </a:t>
            </a:r>
            <a:r>
              <a:rPr lang="bg-BG" dirty="0" smtClean="0"/>
              <a:t>числа </a:t>
            </a:r>
            <a:r>
              <a:rPr lang="en-US" dirty="0" smtClean="0"/>
              <a:t>(</a:t>
            </a:r>
            <a:r>
              <a:rPr lang="bg-BG" dirty="0" smtClean="0"/>
              <a:t>със сортиране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36612" y="1112579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.Sort()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while (pos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nums.Count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int num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nums[pos]</a:t>
            </a:r>
            <a:r>
              <a:rPr lang="en-US" sz="2800" dirty="0"/>
              <a:t>, count = 1;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 + count]</a:t>
            </a:r>
            <a:r>
              <a:rPr lang="en-US" sz="2800" dirty="0"/>
              <a:t> == num)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189412" y="1676400"/>
            <a:ext cx="3352800" cy="631982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Сортираме числата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264111" y="1828800"/>
            <a:ext cx="3302301" cy="1824537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Броим колко пъти се среща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започвайи с позицията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42115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4446</TotalTime>
  <Words>715</Words>
  <Application>Microsoft Office PowerPoint</Application>
  <PresentationFormat>Custom</PresentationFormat>
  <Paragraphs>136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Сортиране на списъци и масиви</vt:lpstr>
      <vt:lpstr>Сортиране на списъци</vt:lpstr>
      <vt:lpstr>Задача: Сортиране на числа</vt:lpstr>
      <vt:lpstr>Решение: Сортиране на числа </vt:lpstr>
      <vt:lpstr>Задача: Квадрати</vt:lpstr>
      <vt:lpstr>Задача: Брой на числа</vt:lpstr>
      <vt:lpstr>Решение: Брой на числа (Просто)</vt:lpstr>
      <vt:lpstr>Решение: Брой на числа (със сортиране) </vt:lpstr>
      <vt:lpstr>Какво научихме в този раздел?</vt:lpstr>
      <vt:lpstr>Програмиране – Въпроси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pc</cp:lastModifiedBy>
  <cp:revision>167</cp:revision>
  <dcterms:created xsi:type="dcterms:W3CDTF">2014-01-02T17:00:34Z</dcterms:created>
  <dcterms:modified xsi:type="dcterms:W3CDTF">2018-01-09T16:17:51Z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