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22"/>
  </p:notesMasterIdLst>
  <p:handoutMasterIdLst>
    <p:handoutMasterId r:id="rId23"/>
  </p:handoutMasterIdLst>
  <p:sldIdLst>
    <p:sldId id="394" r:id="rId3"/>
    <p:sldId id="571" r:id="rId4"/>
    <p:sldId id="607" r:id="rId5"/>
    <p:sldId id="608" r:id="rId6"/>
    <p:sldId id="609" r:id="rId7"/>
    <p:sldId id="610" r:id="rId8"/>
    <p:sldId id="611" r:id="rId9"/>
    <p:sldId id="612" r:id="rId10"/>
    <p:sldId id="613" r:id="rId11"/>
    <p:sldId id="614" r:id="rId12"/>
    <p:sldId id="615" r:id="rId13"/>
    <p:sldId id="616" r:id="rId14"/>
    <p:sldId id="617" r:id="rId15"/>
    <p:sldId id="618" r:id="rId16"/>
    <p:sldId id="619" r:id="rId17"/>
    <p:sldId id="620" r:id="rId18"/>
    <p:sldId id="621" r:id="rId19"/>
    <p:sldId id="594" r:id="rId20"/>
    <p:sldId id="593"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7E5960-A9BC-43C4-BCE0-8E99BC3BA6A9}">
          <p14:sldIdLst>
            <p14:sldId id="394"/>
            <p14:sldId id="571"/>
            <p14:sldId id="607"/>
            <p14:sldId id="608"/>
            <p14:sldId id="609"/>
            <p14:sldId id="610"/>
            <p14:sldId id="611"/>
            <p14:sldId id="612"/>
            <p14:sldId id="613"/>
            <p14:sldId id="614"/>
            <p14:sldId id="615"/>
            <p14:sldId id="616"/>
            <p14:sldId id="617"/>
            <p14:sldId id="618"/>
            <p14:sldId id="619"/>
            <p14:sldId id="620"/>
            <p14:sldId id="621"/>
          </p14:sldIdLst>
        </p14:section>
        <p14:section name="Conclusion" id="{3E23A7B0-228F-4458-953E-A0823B82CFF0}">
          <p14:sldIdLst>
            <p14:sldId id="594"/>
            <p14:sldId id="5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D2A010"/>
    <a:srgbClr val="F6D18E"/>
    <a:srgbClr val="FFFFFF"/>
    <a:srgbClr val="C6C0AA"/>
    <a:srgbClr val="F9F0AB"/>
    <a:srgbClr val="F9E6AB"/>
    <a:srgbClr val="F9FAAB"/>
    <a:srgbClr val="767691"/>
    <a:srgbClr val="7676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8670" autoAdjust="0"/>
  </p:normalViewPr>
  <p:slideViewPr>
    <p:cSldViewPr>
      <p:cViewPr varScale="1">
        <p:scale>
          <a:sx n="68" d="100"/>
          <a:sy n="68" d="100"/>
        </p:scale>
        <p:origin x="432" y="90"/>
      </p:cViewPr>
      <p:guideLst>
        <p:guide orient="horz" pos="2160"/>
        <p:guide pos="3839"/>
      </p:guideLst>
    </p:cSldViewPr>
  </p:slideViewPr>
  <p:outlineViewPr>
    <p:cViewPr>
      <p:scale>
        <a:sx n="33" d="100"/>
        <a:sy n="33" d="100"/>
      </p:scale>
      <p:origin x="0" y="-192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8/22/2018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8/22/2018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2763575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452344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138403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417482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421655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804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18</a:t>
            </a:fld>
            <a:endParaRPr lang="en-US" dirty="0">
              <a:solidFill>
                <a:prstClr val="black"/>
              </a:solidFill>
            </a:endParaRPr>
          </a:p>
        </p:txBody>
      </p:sp>
    </p:spTree>
    <p:extLst>
      <p:ext uri="{BB962C8B-B14F-4D97-AF65-F5344CB8AC3E}">
        <p14:creationId xmlns:p14="http://schemas.microsoft.com/office/powerpoint/2010/main" val="3476930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19</a:t>
            </a:fld>
            <a:endParaRPr lang="en-US" dirty="0"/>
          </a:p>
        </p:txBody>
      </p:sp>
    </p:spTree>
    <p:extLst>
      <p:ext uri="{BB962C8B-B14F-4D97-AF65-F5344CB8AC3E}">
        <p14:creationId xmlns:p14="http://schemas.microsoft.com/office/powerpoint/2010/main" val="164462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0876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a:t>
            </a:fld>
            <a:r>
              <a:rPr lang="en-US" sz="1000" i="1" dirty="0"/>
              <a:t>##</a:t>
            </a:r>
            <a:endParaRPr lang="en-US" sz="1200" i="1" dirty="0"/>
          </a:p>
        </p:txBody>
      </p:sp>
    </p:spTree>
    <p:extLst>
      <p:ext uri="{BB962C8B-B14F-4D97-AF65-F5344CB8AC3E}">
        <p14:creationId xmlns:p14="http://schemas.microsoft.com/office/powerpoint/2010/main" val="24717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5</a:t>
            </a:fld>
            <a:r>
              <a:rPr lang="en-US" sz="1000" i="1" dirty="0"/>
              <a:t>##</a:t>
            </a:r>
            <a:endParaRPr lang="en-US" sz="1200" i="1" dirty="0"/>
          </a:p>
        </p:txBody>
      </p:sp>
    </p:spTree>
    <p:extLst>
      <p:ext uri="{BB962C8B-B14F-4D97-AF65-F5344CB8AC3E}">
        <p14:creationId xmlns:p14="http://schemas.microsoft.com/office/powerpoint/2010/main" val="414038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6</a:t>
            </a:fld>
            <a:r>
              <a:rPr lang="en-US" sz="1000" i="1" dirty="0"/>
              <a:t>##</a:t>
            </a:r>
            <a:endParaRPr lang="en-US" sz="1200" i="1" dirty="0"/>
          </a:p>
        </p:txBody>
      </p:sp>
    </p:spTree>
    <p:extLst>
      <p:ext uri="{BB962C8B-B14F-4D97-AF65-F5344CB8AC3E}">
        <p14:creationId xmlns:p14="http://schemas.microsoft.com/office/powerpoint/2010/main" val="114693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7</a:t>
            </a:fld>
            <a:r>
              <a:rPr lang="en-US" sz="1000" i="1" dirty="0"/>
              <a:t>##</a:t>
            </a:r>
            <a:endParaRPr lang="en-US" sz="1200" i="1" dirty="0"/>
          </a:p>
        </p:txBody>
      </p:sp>
    </p:spTree>
    <p:extLst>
      <p:ext uri="{BB962C8B-B14F-4D97-AF65-F5344CB8AC3E}">
        <p14:creationId xmlns:p14="http://schemas.microsoft.com/office/powerpoint/2010/main" val="50499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Tree>
    <p:extLst>
      <p:ext uri="{BB962C8B-B14F-4D97-AF65-F5344CB8AC3E}">
        <p14:creationId xmlns:p14="http://schemas.microsoft.com/office/powerpoint/2010/main" val="2928484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Tree>
    <p:extLst>
      <p:ext uri="{BB962C8B-B14F-4D97-AF65-F5344CB8AC3E}">
        <p14:creationId xmlns:p14="http://schemas.microsoft.com/office/powerpoint/2010/main" val="1096805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3224887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163543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smtClean="0"/>
              <a:t>Преизползване на класове</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bg-BG" sz="4000" dirty="0" smtClean="0"/>
              <a:t>Случаен </a:t>
            </a:r>
            <a:r>
              <a:rPr lang="en-US" sz="4000" dirty="0" smtClean="0"/>
              <a:t>Array </a:t>
            </a:r>
            <a:r>
              <a:rPr lang="en-US" sz="4000" dirty="0"/>
              <a:t>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11" name="Text Placeholder 5"/>
          <p:cNvSpPr txBox="1">
            <a:spLocks/>
          </p:cNvSpPr>
          <p:nvPr/>
        </p:nvSpPr>
        <p:spPr>
          <a:xfrm>
            <a:off x="684212" y="975791"/>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smtClean="0">
                <a:solidFill>
                  <a:schemeClr val="accent1">
                    <a:lumMod val="20000"/>
                    <a:lumOff val="80000"/>
                  </a:schemeClr>
                </a:solidFill>
              </a:rPr>
              <a:t>public class RandomList </a:t>
            </a:r>
            <a:r>
              <a:rPr lang="en-US" sz="3200" dirty="0" smtClean="0">
                <a:solidFill>
                  <a:schemeClr val="tx2">
                    <a:lumMod val="75000"/>
                  </a:schemeClr>
                </a:solidFill>
              </a:rPr>
              <a:t>: ArrayList</a:t>
            </a:r>
          </a:p>
          <a:p>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private Random </a:t>
            </a:r>
            <a:r>
              <a:rPr lang="en-US" sz="3200" dirty="0" err="1" smtClean="0">
                <a:solidFill>
                  <a:schemeClr val="accent1">
                    <a:lumMod val="20000"/>
                    <a:lumOff val="80000"/>
                  </a:schemeClr>
                </a:solidFill>
              </a:rPr>
              <a:t>rnd</a:t>
            </a:r>
            <a:r>
              <a:rPr lang="en-US" sz="3200" dirty="0" smtClean="0">
                <a:solidFill>
                  <a:schemeClr val="accent1">
                    <a:lumMod val="20000"/>
                    <a:lumOff val="80000"/>
                  </a:schemeClr>
                </a:solidFill>
              </a:rPr>
              <a:t>;</a:t>
            </a:r>
            <a:endParaRPr lang="en-US" sz="3200" dirty="0" smtClean="0">
              <a:solidFill>
                <a:schemeClr val="tx2">
                  <a:lumMod val="75000"/>
                </a:schemeClr>
              </a:solidFill>
            </a:endParaRPr>
          </a:p>
          <a:p>
            <a:r>
              <a:rPr lang="en-US" sz="3200" dirty="0" smtClean="0">
                <a:solidFill>
                  <a:schemeClr val="accent1">
                    <a:lumMod val="20000"/>
                    <a:lumOff val="80000"/>
                  </a:schemeClr>
                </a:solidFill>
              </a:rPr>
              <a:t>  public object </a:t>
            </a:r>
            <a:r>
              <a:rPr lang="en-US" sz="3200" dirty="0" err="1" smtClean="0">
                <a:solidFill>
                  <a:schemeClr val="tx2">
                    <a:lumMod val="75000"/>
                  </a:schemeClr>
                </a:solidFill>
              </a:rPr>
              <a:t>RandomString</a:t>
            </a:r>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a:t>
            </a:r>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int element = rnd.Next(0, data.Count - 1);</a:t>
            </a:r>
          </a:p>
          <a:p>
            <a:r>
              <a:rPr lang="en-US" sz="3200" dirty="0" smtClean="0">
                <a:solidFill>
                  <a:schemeClr val="accent1">
                    <a:lumMod val="20000"/>
                    <a:lumOff val="80000"/>
                  </a:schemeClr>
                </a:solidFill>
              </a:rPr>
              <a:t>    string str = data[element];</a:t>
            </a:r>
          </a:p>
          <a:p>
            <a:r>
              <a:rPr lang="en-US" sz="3200" dirty="0" smtClean="0">
                <a:solidFill>
                  <a:schemeClr val="accent1">
                    <a:lumMod val="20000"/>
                    <a:lumOff val="80000"/>
                  </a:schemeClr>
                </a:solidFill>
              </a:rPr>
              <a:t>    data.Remove(str);</a:t>
            </a:r>
          </a:p>
          <a:p>
            <a:r>
              <a:rPr lang="en-US" sz="3200" dirty="0" smtClean="0">
                <a:solidFill>
                  <a:schemeClr val="accent1">
                    <a:lumMod val="20000"/>
                    <a:lumOff val="80000"/>
                  </a:schemeClr>
                </a:solidFill>
              </a:rPr>
              <a:t>    return str;</a:t>
            </a:r>
          </a:p>
          <a:p>
            <a:r>
              <a:rPr lang="en-US" sz="3200" dirty="0" smtClean="0">
                <a:solidFill>
                  <a:schemeClr val="accent1">
                    <a:lumMod val="20000"/>
                    <a:lumOff val="80000"/>
                  </a:schemeClr>
                </a:solidFill>
              </a:rPr>
              <a:t>  }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298212084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184302"/>
            <a:ext cx="10515600" cy="1457698"/>
          </a:xfrm>
        </p:spPr>
        <p:txBody>
          <a:bodyPr/>
          <a:lstStyle/>
          <a:p>
            <a:pPr>
              <a:lnSpc>
                <a:spcPts val="5400"/>
              </a:lnSpc>
            </a:pPr>
            <a:r>
              <a:rPr lang="bg-BG" dirty="0" smtClean="0"/>
              <a:t>Видове преизползване на класове</a:t>
            </a:r>
            <a:endParaRPr lang="en-US" dirty="0"/>
          </a:p>
        </p:txBody>
      </p:sp>
      <p:sp>
        <p:nvSpPr>
          <p:cNvPr id="7" name="Text Placeholder 6"/>
          <p:cNvSpPr>
            <a:spLocks noGrp="1"/>
          </p:cNvSpPr>
          <p:nvPr>
            <p:ph type="body" idx="1"/>
          </p:nvPr>
        </p:nvSpPr>
        <p:spPr>
          <a:xfrm>
            <a:off x="1346940" y="5754968"/>
            <a:ext cx="9776672" cy="1365365"/>
          </a:xfrm>
        </p:spPr>
        <p:txBody>
          <a:bodyPr/>
          <a:lstStyle/>
          <a:p>
            <a:r>
              <a:rPr lang="bg-BG" dirty="0" smtClean="0"/>
              <a:t>Разширяване, композиция, делегиране</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1061459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12</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bg-BG" dirty="0" smtClean="0">
                <a:solidFill>
                  <a:schemeClr val="tx2">
                    <a:lumMod val="75000"/>
                  </a:schemeClr>
                </a:solidFill>
              </a:rPr>
              <a:t>Дублирането на код</a:t>
            </a:r>
            <a:r>
              <a:rPr lang="en-GB" dirty="0" smtClean="0">
                <a:solidFill>
                  <a:schemeClr val="tx2">
                    <a:lumMod val="75000"/>
                  </a:schemeClr>
                </a:solidFill>
              </a:rPr>
              <a:t> </a:t>
            </a:r>
            <a:r>
              <a:rPr lang="bg-BG" dirty="0" smtClean="0"/>
              <a:t>е податливо на грешки</a:t>
            </a:r>
            <a:endParaRPr lang="en-GB" dirty="0"/>
          </a:p>
          <a:p>
            <a:r>
              <a:rPr lang="bg-BG" dirty="0" smtClean="0">
                <a:solidFill>
                  <a:schemeClr val="tx2">
                    <a:lumMod val="75000"/>
                  </a:schemeClr>
                </a:solidFill>
              </a:rPr>
              <a:t>Преизползване на код</a:t>
            </a:r>
            <a:r>
              <a:rPr lang="en-GB" dirty="0" smtClean="0"/>
              <a:t> </a:t>
            </a:r>
            <a:r>
              <a:rPr lang="bg-BG" dirty="0" smtClean="0"/>
              <a:t>чрез </a:t>
            </a:r>
            <a:r>
              <a:rPr lang="bg-BG" dirty="0" smtClean="0">
                <a:solidFill>
                  <a:schemeClr val="tx2">
                    <a:lumMod val="75000"/>
                  </a:schemeClr>
                </a:solidFill>
              </a:rPr>
              <a:t>разширение</a:t>
            </a:r>
            <a:endParaRPr lang="en-GB" dirty="0">
              <a:solidFill>
                <a:schemeClr val="tx2">
                  <a:lumMod val="75000"/>
                </a:schemeClr>
              </a:solidFill>
            </a:endParaRPr>
          </a:p>
          <a:p>
            <a:r>
              <a:rPr lang="bg-BG" dirty="0" smtClean="0"/>
              <a:t>Понякога това е единствения начин</a:t>
            </a:r>
            <a:endParaRPr lang="en-GB" dirty="0"/>
          </a:p>
        </p:txBody>
      </p:sp>
      <p:sp>
        <p:nvSpPr>
          <p:cNvPr id="4" name="Title 3"/>
          <p:cNvSpPr>
            <a:spLocks noGrp="1"/>
          </p:cNvSpPr>
          <p:nvPr>
            <p:ph type="title"/>
          </p:nvPr>
        </p:nvSpPr>
        <p:spPr/>
        <p:txBody>
          <a:bodyPr>
            <a:normAutofit/>
          </a:bodyPr>
          <a:lstStyle/>
          <a:p>
            <a:r>
              <a:rPr lang="bg-BG" dirty="0" smtClean="0"/>
              <a:t>Разширяване</a:t>
            </a:r>
            <a:endParaRPr lang="en-US" dirty="0"/>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CustomArrayList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14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13</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bg-BG" dirty="0" smtClean="0"/>
              <a:t>Използване на класове за дефиниране на друг клас</a:t>
            </a:r>
            <a:endParaRPr lang="en-GB" dirty="0"/>
          </a:p>
        </p:txBody>
      </p:sp>
      <p:sp>
        <p:nvSpPr>
          <p:cNvPr id="4" name="Title 3"/>
          <p:cNvSpPr>
            <a:spLocks noGrp="1"/>
          </p:cNvSpPr>
          <p:nvPr>
            <p:ph type="title"/>
          </p:nvPr>
        </p:nvSpPr>
        <p:spPr/>
        <p:txBody>
          <a:bodyPr>
            <a:normAutofit/>
          </a:bodyPr>
          <a:lstStyle/>
          <a:p>
            <a:r>
              <a:rPr lang="bg-BG" dirty="0" smtClean="0"/>
              <a:t>Композиция</a:t>
            </a:r>
            <a:endParaRPr lang="en-US" dirty="0"/>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smtClean="0">
                <a:effectLst/>
              </a:rPr>
              <a:t>monitor;</a:t>
            </a:r>
          </a:p>
          <a:p>
            <a:r>
              <a:rPr lang="en-US" sz="3200" dirty="0" smtClean="0">
                <a:effectLst/>
              </a:rPr>
              <a:t>  Touchpad touchpad;</a:t>
            </a:r>
          </a:p>
          <a:p>
            <a:r>
              <a:rPr lang="en-US" sz="3200" dirty="0" smtClean="0">
                <a:effectLst/>
              </a:rPr>
              <a:t>  Keyboard keyboard;</a:t>
            </a:r>
            <a:endParaRPr lang="en-US" sz="3200" dirty="0">
              <a:effectLst/>
            </a:endParaRP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132013" y="4876800"/>
            <a:ext cx="3496022"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600" dirty="0" smtClean="0">
                <a:solidFill>
                  <a:srgbClr val="FFFFFF"/>
                </a:solidFill>
              </a:rPr>
              <a:t>Преизползване на класове</a:t>
            </a:r>
            <a:endParaRPr lang="bg-BG" sz="3600" dirty="0">
              <a:solidFill>
                <a:schemeClr val="tx2">
                  <a:lumMod val="75000"/>
                </a:schemeClr>
              </a:solidFill>
            </a:endParaRPr>
          </a:p>
        </p:txBody>
      </p:sp>
      <p:sp>
        <p:nvSpPr>
          <p:cNvPr id="7" name="Rectangle: Rounded Corners 6"/>
          <p:cNvSpPr/>
          <p:nvPr/>
        </p:nvSpPr>
        <p:spPr>
          <a:xfrm>
            <a:off x="6688677" y="17607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2476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2478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2406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285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14</a:t>
            </a:fld>
            <a:endParaRPr lang="en-US">
              <a:solidFill>
                <a:prstClr val="white">
                  <a:tint val="75000"/>
                </a:prstClr>
              </a:solidFill>
            </a:endParaRPr>
          </a:p>
        </p:txBody>
      </p:sp>
      <p:sp>
        <p:nvSpPr>
          <p:cNvPr id="4" name="Title 3"/>
          <p:cNvSpPr>
            <a:spLocks noGrp="1"/>
          </p:cNvSpPr>
          <p:nvPr>
            <p:ph type="title"/>
          </p:nvPr>
        </p:nvSpPr>
        <p:spPr/>
        <p:txBody>
          <a:bodyPr>
            <a:normAutofit/>
          </a:bodyPr>
          <a:lstStyle/>
          <a:p>
            <a:r>
              <a:rPr lang="bg-BG" dirty="0" smtClean="0"/>
              <a:t>Делегиране</a:t>
            </a:r>
            <a:endParaRPr lang="en-US" dirty="0"/>
          </a:p>
        </p:txBody>
      </p:sp>
      <p:sp>
        <p:nvSpPr>
          <p:cNvPr id="19" name="Text Placeholder 5"/>
          <p:cNvSpPr txBox="1">
            <a:spLocks/>
          </p:cNvSpPr>
          <p:nvPr/>
        </p:nvSpPr>
        <p:spPr>
          <a:xfrm>
            <a:off x="1217612" y="1201895"/>
            <a:ext cx="9601202"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endParaRPr lang="en-US" sz="3200" dirty="0" smtClean="0">
              <a:effectLst/>
            </a:endParaRPr>
          </a:p>
          <a:p>
            <a:r>
              <a:rPr lang="en-US" sz="3200" dirty="0" smtClean="0">
                <a:effectLst/>
              </a:rPr>
              <a:t>{</a:t>
            </a:r>
            <a:endParaRPr lang="en-US" sz="3200" dirty="0">
              <a:effectLst/>
            </a:endParaRPr>
          </a:p>
          <a:p>
            <a:r>
              <a:rPr lang="en-US" sz="3200" dirty="0">
                <a:effectLst/>
              </a:rPr>
              <a:t>  </a:t>
            </a:r>
            <a:r>
              <a:rPr lang="en-US" sz="3200" dirty="0" smtClean="0">
                <a:effectLst/>
              </a:rPr>
              <a:t>Monitor monitor;</a:t>
            </a:r>
            <a:endParaRPr lang="en-US" sz="3200" dirty="0" smtClean="0">
              <a:solidFill>
                <a:schemeClr val="accent1">
                  <a:lumMod val="20000"/>
                  <a:lumOff val="80000"/>
                </a:schemeClr>
              </a:solidFill>
              <a:effectLst/>
            </a:endParaRPr>
          </a:p>
          <a:p>
            <a:r>
              <a:rPr lang="en-US" sz="3200" dirty="0" smtClean="0">
                <a:solidFill>
                  <a:schemeClr val="accent1">
                    <a:lumMod val="20000"/>
                    <a:lumOff val="80000"/>
                  </a:schemeClr>
                </a:solidFill>
                <a:effectLst/>
              </a:rPr>
              <a:t>  void IncrBrightness()</a:t>
            </a:r>
          </a:p>
          <a:p>
            <a:r>
              <a:rPr lang="en-US" sz="3200" dirty="0" smtClean="0">
                <a:solidFill>
                  <a:schemeClr val="accent1">
                    <a:lumMod val="20000"/>
                    <a:lumOff val="80000"/>
                  </a:schemeClr>
                </a:solidFill>
                <a:effectLst/>
              </a:rPr>
              <a:t>    monitor.Brighten();</a:t>
            </a:r>
          </a:p>
          <a:p>
            <a:r>
              <a:rPr lang="en-US" sz="3200" dirty="0" smtClean="0">
                <a:solidFill>
                  <a:schemeClr val="accent1">
                    <a:lumMod val="20000"/>
                    <a:lumOff val="80000"/>
                  </a:schemeClr>
                </a:solidFill>
                <a:effectLst/>
              </a:rPr>
              <a:t>  </a:t>
            </a:r>
          </a:p>
          <a:p>
            <a:r>
              <a:rPr lang="en-US" sz="3200" dirty="0" smtClean="0">
                <a:solidFill>
                  <a:schemeClr val="accent1">
                    <a:lumMod val="20000"/>
                    <a:lumOff val="80000"/>
                  </a:schemeClr>
                </a:solidFill>
                <a:effectLst/>
              </a:rPr>
              <a:t>  void DecrBrightness()</a:t>
            </a:r>
          </a:p>
          <a:p>
            <a:r>
              <a:rPr lang="en-US" sz="3200" dirty="0" smtClean="0">
                <a:solidFill>
                  <a:schemeClr val="accent1">
                    <a:lumMod val="20000"/>
                    <a:lumOff val="80000"/>
                  </a:schemeClr>
                </a:solidFill>
                <a:effectLst/>
              </a:rPr>
              <a:t>    monitor.Dim();</a:t>
            </a:r>
          </a:p>
          <a:p>
            <a:r>
              <a:rPr lang="en-US" sz="3200" dirty="0" smtClean="0">
                <a:solidFill>
                  <a:schemeClr val="accent1">
                    <a:lumMod val="20000"/>
                    <a:lumOff val="80000"/>
                  </a:schemeClr>
                </a:solidFill>
                <a:effectLst/>
              </a:rPr>
              <a:t>}</a:t>
            </a:r>
            <a:endParaRPr lang="en-US" sz="3200" dirty="0">
              <a:solidFill>
                <a:schemeClr val="accent1">
                  <a:lumMod val="20000"/>
                  <a:lumOff val="80000"/>
                </a:schemeClr>
              </a:solidFill>
              <a:effectLst/>
            </a:endParaRP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noProof="1" smtClean="0">
                  <a:effectLst>
                    <a:outerShdw blurRad="38100" dist="38100" dir="2700000" algn="tl">
                      <a:srgbClr val="000000">
                        <a:alpha val="43137"/>
                      </a:srgbClr>
                    </a:outerShdw>
                  </a:effectLst>
                </a:rPr>
                <a:t>increaseBrightness</a:t>
              </a:r>
              <a:r>
                <a:rPr lang="en-GB" sz="3600" dirty="0" smtClean="0">
                  <a:effectLst>
                    <a:outerShdw blurRad="38100" dist="38100" dir="2700000" algn="tl">
                      <a:srgbClr val="000000">
                        <a:alpha val="43137"/>
                      </a:srgbClr>
                    </a:outerShdw>
                  </a:effectLst>
                </a:rPr>
                <a:t>()</a:t>
              </a:r>
              <a:endParaRPr lang="en-GB" sz="3600" dirty="0">
                <a:effectLst>
                  <a:outerShdw blurRad="38100" dist="38100" dir="2700000" algn="tl">
                    <a:srgbClr val="000000">
                      <a:alpha val="43137"/>
                    </a:srgbClr>
                  </a:outerShdw>
                </a:effectLst>
              </a:endParaRPr>
            </a:p>
            <a:p>
              <a:pPr algn="ctr"/>
              <a:r>
                <a:rPr lang="en-GB" sz="3600" noProof="1" smtClean="0">
                  <a:effectLst>
                    <a:outerShdw blurRad="38100" dist="38100" dir="2700000" algn="tl">
                      <a:srgbClr val="000000">
                        <a:alpha val="43137"/>
                      </a:srgbClr>
                    </a:outerShdw>
                  </a:effectLst>
                </a:rPr>
                <a:t>decreaseBrightness</a:t>
              </a:r>
              <a:r>
                <a:rPr lang="en-GB" sz="3600" dirty="0" smtClean="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125786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bg-BG" dirty="0" smtClean="0"/>
              <a:t>Създайте прост клас</a:t>
            </a:r>
            <a:r>
              <a:rPr lang="en-US" dirty="0" smtClean="0"/>
              <a:t> Stack</a:t>
            </a:r>
            <a:r>
              <a:rPr lang="bg-BG" dirty="0" smtClean="0"/>
              <a:t>, който може да съдържа само низове</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a:t>
            </a:r>
            <a:r>
              <a:rPr lang="en-US" sz="4000" dirty="0" smtClean="0"/>
              <a:t>: </a:t>
            </a:r>
            <a:r>
              <a:rPr lang="bg-BG" sz="4000" dirty="0" smtClean="0"/>
              <a:t>Стек от низове</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a:latin typeface="Consolas" panose="020B0609020204030204" pitchFamily="49" charset="0"/>
                </a:rPr>
                <a:t>P</a:t>
              </a:r>
              <a:r>
                <a:rPr lang="en-US" sz="2800" b="1" noProof="1" smtClean="0">
                  <a:latin typeface="Consolas" panose="020B0609020204030204" pitchFamily="49" charset="0"/>
                </a:rPr>
                <a:t>ush(string): void</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+Pop</a:t>
              </a:r>
              <a:r>
                <a:rPr lang="en-US" sz="2800" b="1" noProof="1">
                  <a:latin typeface="Consolas" panose="020B0609020204030204" pitchFamily="49" charset="0"/>
                </a:rPr>
                <a:t>(): s</a:t>
              </a:r>
              <a:r>
                <a:rPr lang="en-US" sz="2800" b="1" noProof="1" smtClean="0">
                  <a:latin typeface="Consolas" panose="020B0609020204030204" pitchFamily="49" charset="0"/>
                </a:rPr>
                <a:t>tring</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+Peek</a:t>
              </a:r>
              <a:r>
                <a:rPr lang="en-US" sz="2800" b="1" noProof="1">
                  <a:latin typeface="Consolas" panose="020B0609020204030204" pitchFamily="49" charset="0"/>
                </a:rPr>
                <a:t>(): </a:t>
              </a:r>
              <a:r>
                <a:rPr lang="en-US" sz="2800" b="1" noProof="1" smtClean="0">
                  <a:latin typeface="Consolas" panose="020B0609020204030204" pitchFamily="49" charset="0"/>
                </a:rPr>
                <a:t>string</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+IsEmpty</a:t>
              </a:r>
              <a:r>
                <a:rPr lang="en-US" sz="2800" b="1" noProof="1">
                  <a:latin typeface="Consolas" panose="020B0609020204030204" pitchFamily="49" charset="0"/>
                </a:rPr>
                <a:t>():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StackOfStrings</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smtClean="0">
                <a:effectLst>
                  <a:outerShdw blurRad="38100" dist="38100" dir="2700000" algn="tl">
                    <a:srgbClr val="000000">
                      <a:alpha val="43137"/>
                    </a:srgbClr>
                  </a:outerShdw>
                </a:effectLst>
                <a:latin typeface="Consolas" panose="020B0609020204030204" pitchFamily="49" charset="0"/>
              </a:rPr>
              <a:t>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651766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bg-BG" sz="4000" dirty="0" smtClean="0"/>
              <a:t>Стек от низове</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11" name="Text Placeholder 5"/>
          <p:cNvSpPr txBox="1">
            <a:spLocks/>
          </p:cNvSpPr>
          <p:nvPr/>
        </p:nvSpPr>
        <p:spPr>
          <a:xfrm>
            <a:off x="619236" y="990600"/>
            <a:ext cx="10947176"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smtClean="0">
                <a:solidFill>
                  <a:schemeClr val="accent1">
                    <a:lumMod val="20000"/>
                    <a:lumOff val="80000"/>
                  </a:schemeClr>
                </a:solidFill>
              </a:rPr>
              <a:t>StackOfStrings {</a:t>
            </a:r>
          </a:p>
          <a:p>
            <a:r>
              <a:rPr lang="en-US" sz="3200" dirty="0" smtClean="0">
                <a:solidFill>
                  <a:schemeClr val="accent1">
                    <a:lumMod val="20000"/>
                    <a:lumOff val="80000"/>
                  </a:schemeClr>
                </a:solidFill>
              </a:rPr>
              <a:t>  private List&lt;String&gt; data;</a:t>
            </a:r>
          </a:p>
          <a:p>
            <a:r>
              <a:rPr lang="en-US" sz="3200" dirty="0" smtClean="0">
                <a:solidFill>
                  <a:schemeClr val="accent1">
                    <a:lumMod val="20000"/>
                    <a:lumOff val="80000"/>
                  </a:schemeClr>
                </a:solidFill>
              </a:rPr>
              <a:t>  public void Push(string element)</a:t>
            </a:r>
          </a:p>
          <a:p>
            <a:r>
              <a:rPr lang="en-US" sz="3200" dirty="0" smtClean="0">
                <a:solidFill>
                  <a:schemeClr val="accent1">
                    <a:lumMod val="20000"/>
                    <a:lumOff val="80000"/>
                  </a:schemeClr>
                </a:solidFill>
              </a:rPr>
              <a:t>    { this.data.Add(element); }</a:t>
            </a:r>
          </a:p>
          <a:p>
            <a:r>
              <a:rPr lang="en-US" sz="3200" dirty="0" smtClean="0">
                <a:solidFill>
                  <a:schemeClr val="accent1">
                    <a:lumMod val="20000"/>
                    <a:lumOff val="80000"/>
                  </a:schemeClr>
                </a:solidFill>
              </a:rPr>
              <a:t>  public string Pop()</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var element = this.data.Last();</a:t>
            </a:r>
          </a:p>
          <a:p>
            <a:r>
              <a:rPr lang="en-US" sz="3200" dirty="0" smtClean="0">
                <a:solidFill>
                  <a:schemeClr val="accent1">
                    <a:lumMod val="20000"/>
                    <a:lumOff val="80000"/>
                  </a:schemeClr>
                </a:solidFill>
              </a:rPr>
              <a:t>    this.data.Remove(element);</a:t>
            </a:r>
            <a:endParaRPr lang="en-US" sz="3200" dirty="0">
              <a:solidFill>
                <a:schemeClr val="accent1">
                  <a:lumMod val="20000"/>
                  <a:lumOff val="80000"/>
                </a:schemeClr>
              </a:solidFill>
            </a:endParaRP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return </a:t>
            </a:r>
            <a:r>
              <a:rPr lang="en-US" sz="3200" dirty="0">
                <a:solidFill>
                  <a:schemeClr val="accent1">
                    <a:lumMod val="20000"/>
                    <a:lumOff val="80000"/>
                  </a:schemeClr>
                </a:solidFill>
              </a:rPr>
              <a:t>element;</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
        <p:nvSpPr>
          <p:cNvPr id="6" name="AutoShape 6"/>
          <p:cNvSpPr>
            <a:spLocks noChangeArrowheads="1"/>
          </p:cNvSpPr>
          <p:nvPr/>
        </p:nvSpPr>
        <p:spPr bwMode="auto">
          <a:xfrm>
            <a:off x="6780212" y="5334000"/>
            <a:ext cx="5000611" cy="1054153"/>
          </a:xfrm>
          <a:prstGeom prst="wedgeRoundRectCallout">
            <a:avLst>
              <a:gd name="adj1" fmla="val -24794"/>
              <a:gd name="adj2" fmla="val -1183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bg-BG" sz="3200" dirty="0" smtClean="0">
                <a:solidFill>
                  <a:srgbClr val="FFFFFF"/>
                </a:solidFill>
              </a:rPr>
              <a:t>Проверявайте за празен списък</a:t>
            </a:r>
            <a:endParaRPr lang="bg-BG" sz="3200" dirty="0">
              <a:solidFill>
                <a:schemeClr val="tx2">
                  <a:lumMod val="75000"/>
                </a:schemeClr>
              </a:solidFill>
            </a:endParaRPr>
          </a:p>
        </p:txBody>
      </p:sp>
    </p:spTree>
    <p:extLst>
      <p:ext uri="{BB962C8B-B14F-4D97-AF65-F5344CB8AC3E}">
        <p14:creationId xmlns:p14="http://schemas.microsoft.com/office/powerpoint/2010/main" val="4153221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17</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bg-BG" sz="3200" dirty="0" smtClean="0"/>
              <a:t>Търсете класове със </a:t>
            </a:r>
            <a:r>
              <a:rPr lang="bg-BG" sz="3200" dirty="0" smtClean="0">
                <a:solidFill>
                  <a:schemeClr val="tx2">
                    <a:lumMod val="75000"/>
                  </a:schemeClr>
                </a:solidFill>
              </a:rPr>
              <a:t>същарата</a:t>
            </a:r>
            <a:r>
              <a:rPr lang="bg-BG" sz="3200" dirty="0" smtClean="0">
                <a:solidFill>
                  <a:schemeClr val="tx2">
                    <a:lumMod val="75000"/>
                  </a:schemeClr>
                </a:solidFill>
              </a:rPr>
              <a:t> роля</a:t>
            </a:r>
            <a:endParaRPr lang="en-US" sz="3200" dirty="0">
              <a:solidFill>
                <a:schemeClr val="tx2">
                  <a:lumMod val="75000"/>
                </a:schemeClr>
              </a:solidFill>
            </a:endParaRPr>
          </a:p>
          <a:p>
            <a:pPr marL="358775" indent="-358775">
              <a:lnSpc>
                <a:spcPct val="110000"/>
              </a:lnSpc>
            </a:pPr>
            <a:r>
              <a:rPr lang="bg-BG" sz="3200" dirty="0" smtClean="0"/>
              <a:t>Използвайте</a:t>
            </a:r>
            <a:r>
              <a:rPr lang="en-US" sz="3200" dirty="0" smtClean="0"/>
              <a:t> </a:t>
            </a:r>
            <a:r>
              <a:rPr lang="bg-BG" sz="3200" dirty="0">
                <a:solidFill>
                  <a:schemeClr val="tx2">
                    <a:lumMod val="75000"/>
                  </a:schemeClr>
                </a:solidFill>
              </a:rPr>
              <a:t>к</a:t>
            </a:r>
            <a:r>
              <a:rPr lang="bg-BG" sz="3200" dirty="0" smtClean="0">
                <a:solidFill>
                  <a:schemeClr val="tx2">
                    <a:lumMod val="75000"/>
                  </a:schemeClr>
                </a:solidFill>
              </a:rPr>
              <a:t>омпозиция </a:t>
            </a:r>
            <a:r>
              <a:rPr lang="bg-BG" sz="3200" dirty="0" smtClean="0"/>
              <a:t>и</a:t>
            </a:r>
            <a:r>
              <a:rPr lang="en-US" sz="3200" dirty="0" smtClean="0"/>
              <a:t> </a:t>
            </a:r>
            <a:r>
              <a:rPr lang="bg-BG" sz="3200" dirty="0">
                <a:solidFill>
                  <a:schemeClr val="tx2">
                    <a:lumMod val="75000"/>
                  </a:schemeClr>
                </a:solidFill>
              </a:rPr>
              <a:t>д</a:t>
            </a:r>
            <a:r>
              <a:rPr lang="bg-BG" sz="3200" dirty="0" smtClean="0">
                <a:solidFill>
                  <a:schemeClr val="tx2">
                    <a:lumMod val="75000"/>
                  </a:schemeClr>
                </a:solidFill>
              </a:rPr>
              <a:t>елигиране</a:t>
            </a:r>
            <a:r>
              <a:rPr lang="bg-BG" sz="3200" dirty="0"/>
              <a:t/>
            </a:r>
            <a:br>
              <a:rPr lang="bg-BG" sz="3200" dirty="0"/>
            </a:br>
            <a:r>
              <a:rPr lang="bg-BG" sz="3200" dirty="0" smtClean="0"/>
              <a:t>вместо това</a:t>
            </a: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smtClean="0"/>
              <a:t>Какво научихме днес?</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05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smtClean="0"/>
              <a:t>Преизползване на класове</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311865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19</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8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smtClean="0"/>
              <a:t>Преизползване на класове</a:t>
            </a:r>
          </a:p>
          <a:p>
            <a:pPr marL="442913" indent="-442913">
              <a:lnSpc>
                <a:spcPct val="100000"/>
              </a:lnSpc>
              <a:spcBef>
                <a:spcPts val="500"/>
              </a:spcBef>
              <a:buFontTx/>
              <a:buAutoNum type="arabicPeriod"/>
            </a:pPr>
            <a:r>
              <a:rPr lang="bg-BG" dirty="0" smtClean="0"/>
              <a:t>Кога да използване наследяване</a:t>
            </a:r>
            <a:endParaRPr lang="en-US" dirty="0"/>
          </a:p>
          <a:p>
            <a:pPr marL="442913" indent="-442913">
              <a:lnSpc>
                <a:spcPct val="100000"/>
              </a:lnSpc>
              <a:spcBef>
                <a:spcPts val="500"/>
              </a:spcBef>
              <a:buFontTx/>
              <a:buAutoNum type="arabicPeriod"/>
            </a:pPr>
            <a:r>
              <a:rPr lang="bg-BG" dirty="0" smtClean="0"/>
              <a:t>Композиция</a:t>
            </a:r>
            <a:endParaRPr lang="en-US" dirty="0"/>
          </a:p>
        </p:txBody>
      </p:sp>
    </p:spTree>
    <p:extLst>
      <p:ext uri="{BB962C8B-B14F-4D97-AF65-F5344CB8AC3E}">
        <p14:creationId xmlns:p14="http://schemas.microsoft.com/office/powerpoint/2010/main" val="140782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bg-BG" dirty="0" smtClean="0"/>
              <a:t>Преизползване на класове</a:t>
            </a:r>
            <a:endParaRPr lang="en-US" dirty="0"/>
          </a:p>
        </p:txBody>
      </p:sp>
      <p:sp>
        <p:nvSpPr>
          <p:cNvPr id="7" name="Text Placeholder 6"/>
          <p:cNvSpPr>
            <a:spLocks noGrp="1"/>
          </p:cNvSpPr>
          <p:nvPr>
            <p:ph type="body" idx="1"/>
          </p:nvPr>
        </p:nvSpPr>
        <p:spPr/>
        <p:txBody>
          <a:bodyPr/>
          <a:lstStyle/>
          <a:p>
            <a:r>
              <a:rPr lang="bg-BG" dirty="0" smtClean="0"/>
              <a:t>Преизползване на код на ниво клас</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2478768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bg-BG" sz="3200" noProof="1" smtClean="0"/>
              <a:t>Подкласовете </a:t>
            </a:r>
            <a:r>
              <a:rPr lang="bg-BG" sz="3200" noProof="1" smtClean="0">
                <a:solidFill>
                  <a:schemeClr val="tx2">
                    <a:lumMod val="75000"/>
                  </a:schemeClr>
                </a:solidFill>
              </a:rPr>
              <a:t>могат да достъпят всички публични</a:t>
            </a:r>
            <a:r>
              <a:rPr lang="en-US" sz="3200" noProof="1" smtClean="0"/>
              <a:t> </a:t>
            </a:r>
            <a:r>
              <a:rPr lang="bg-BG" sz="3200" noProof="1" smtClean="0"/>
              <a:t>и</a:t>
            </a:r>
            <a:r>
              <a:rPr lang="en-US" sz="3200" noProof="1" smtClean="0"/>
              <a:t> </a:t>
            </a:r>
            <a:r>
              <a:rPr lang="bg-BG" sz="3200" noProof="1" smtClean="0">
                <a:solidFill>
                  <a:schemeClr val="tx2">
                    <a:lumMod val="75000"/>
                  </a:schemeClr>
                </a:solidFill>
              </a:rPr>
              <a:t>защитени</a:t>
            </a:r>
            <a:r>
              <a:rPr lang="en-US" sz="3200" noProof="1" smtClean="0"/>
              <a:t> </a:t>
            </a:r>
            <a:r>
              <a:rPr lang="bg-BG" sz="3200" noProof="1" smtClean="0"/>
              <a:t>членове, както и </a:t>
            </a:r>
            <a:r>
              <a:rPr lang="bg-BG" sz="3200" noProof="1" smtClean="0"/>
              <a:t>могат да достъпят</a:t>
            </a:r>
            <a:r>
              <a:rPr lang="en-US" sz="3200" noProof="1" smtClean="0"/>
              <a:t> </a:t>
            </a:r>
            <a:r>
              <a:rPr lang="bg-BG" sz="3200" noProof="1" smtClean="0">
                <a:solidFill>
                  <a:schemeClr val="tx2">
                    <a:lumMod val="75000"/>
                  </a:schemeClr>
                </a:solidFill>
              </a:rPr>
              <a:t>вътрешнит</a:t>
            </a:r>
            <a:r>
              <a:rPr lang="en-US" sz="3200" noProof="1" smtClean="0">
                <a:solidFill>
                  <a:schemeClr val="tx2">
                    <a:lumMod val="75000"/>
                  </a:schemeClr>
                </a:solidFill>
              </a:rPr>
              <a:t>e</a:t>
            </a:r>
            <a:r>
              <a:rPr lang="en-US" sz="3200" noProof="1" smtClean="0"/>
              <a:t> </a:t>
            </a:r>
            <a:r>
              <a:rPr lang="bg-BG" sz="3200" noProof="1" smtClean="0"/>
              <a:t>членове, </a:t>
            </a:r>
            <a:r>
              <a:rPr lang="bg-BG" sz="3200" noProof="1" smtClean="0">
                <a:solidFill>
                  <a:schemeClr val="tx2">
                    <a:lumMod val="75000"/>
                  </a:schemeClr>
                </a:solidFill>
              </a:rPr>
              <a:t>ако са в същия проект</a:t>
            </a:r>
            <a:endParaRPr lang="en-US" sz="3200" noProof="1">
              <a:solidFill>
                <a:schemeClr val="tx2">
                  <a:lumMod val="75000"/>
                </a:schemeClr>
              </a:solidFill>
            </a:endParaRPr>
          </a:p>
          <a:p>
            <a:r>
              <a:rPr lang="en-US" noProof="1">
                <a:solidFill>
                  <a:schemeClr val="tx2">
                    <a:lumMod val="75000"/>
                  </a:schemeClr>
                </a:solidFill>
              </a:rPr>
              <a:t>Private</a:t>
            </a:r>
            <a:r>
              <a:rPr lang="en-US" noProof="1"/>
              <a:t> </a:t>
            </a:r>
            <a:r>
              <a:rPr lang="bg-BG" noProof="1" smtClean="0"/>
              <a:t>полетата </a:t>
            </a:r>
            <a:r>
              <a:rPr lang="bg-BG" noProof="1" smtClean="0">
                <a:solidFill>
                  <a:schemeClr val="tx2">
                    <a:lumMod val="75000"/>
                  </a:schemeClr>
                </a:solidFill>
              </a:rPr>
              <a:t>не се наследяват</a:t>
            </a:r>
            <a:r>
              <a:rPr lang="en-US" noProof="1" smtClean="0"/>
              <a:t> </a:t>
            </a:r>
            <a:r>
              <a:rPr lang="bg-BG" noProof="1" smtClean="0"/>
              <a:t>в подкласовете</a:t>
            </a: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Наследяване и модификатори за достъп</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a:t>
            </a:fld>
            <a:endParaRPr lang="en-US" dirty="0"/>
          </a:p>
        </p:txBody>
      </p:sp>
      <p:sp>
        <p:nvSpPr>
          <p:cNvPr id="6" name="Text Placeholder 5"/>
          <p:cNvSpPr txBox="1">
            <a:spLocks/>
          </p:cNvSpPr>
          <p:nvPr/>
        </p:nvSpPr>
        <p:spPr>
          <a:xfrm>
            <a:off x="684212" y="3505200"/>
            <a:ext cx="1067930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a:t>
            </a:r>
            <a:r>
              <a:rPr lang="en-US" sz="3200" dirty="0" smtClean="0">
                <a:solidFill>
                  <a:schemeClr val="accent1">
                    <a:lumMod val="20000"/>
                    <a:lumOff val="80000"/>
                  </a:schemeClr>
                </a:solidFill>
              </a:rPr>
              <a:t>string </a:t>
            </a:r>
            <a:r>
              <a:rPr lang="en-US" sz="3200" dirty="0">
                <a:solidFill>
                  <a:schemeClr val="accent1">
                    <a:lumMod val="20000"/>
                    <a:lumOff val="80000"/>
                  </a:schemeClr>
                </a:solidFill>
              </a:rPr>
              <a:t>id;</a:t>
            </a:r>
          </a:p>
          <a:p>
            <a:r>
              <a:rPr lang="en-US" sz="3200" dirty="0">
                <a:solidFill>
                  <a:schemeClr val="accent1">
                    <a:lumMod val="20000"/>
                    <a:lumOff val="80000"/>
                  </a:schemeClr>
                </a:solidFill>
              </a:rPr>
              <a:t>  </a:t>
            </a:r>
            <a:r>
              <a:rPr lang="en-US" sz="3200" dirty="0" smtClean="0">
                <a:solidFill>
                  <a:schemeClr val="tx2">
                    <a:lumMod val="75000"/>
                  </a:schemeClr>
                </a:solidFill>
              </a:rPr>
              <a:t>string</a:t>
            </a:r>
            <a:r>
              <a:rPr lang="en-US" sz="3200" dirty="0" smtClean="0">
                <a:solidFill>
                  <a:schemeClr val="accent1">
                    <a:lumMod val="20000"/>
                    <a:lumOff val="80000"/>
                  </a:schemeClr>
                </a:solidFill>
              </a:rPr>
              <a:t> </a:t>
            </a:r>
            <a:r>
              <a:rPr lang="en-US" sz="3200" dirty="0">
                <a:solidFill>
                  <a:schemeClr val="accent1">
                    <a:lumMod val="20000"/>
                    <a:lumOff val="80000"/>
                  </a:schemeClr>
                </a:solidFill>
              </a:rPr>
              <a:t>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a:t>
            </a:r>
            <a:r>
              <a:rPr lang="en-US" sz="3200" dirty="0" smtClean="0">
                <a:solidFill>
                  <a:schemeClr val="accent1">
                    <a:lumMod val="20000"/>
                    <a:lumOff val="80000"/>
                  </a:schemeClr>
                </a:solidFill>
              </a:rPr>
              <a:t>string </a:t>
            </a:r>
            <a:r>
              <a:rPr lang="en-US" sz="3200" dirty="0">
                <a:solidFill>
                  <a:schemeClr val="accent1">
                    <a:lumMod val="20000"/>
                    <a:lumOff val="80000"/>
                  </a:schemeClr>
                </a:solidFill>
              </a:rPr>
              <a:t>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a:t>
            </a:r>
            <a:r>
              <a:rPr lang="en-US" sz="3200" dirty="0" smtClean="0">
                <a:solidFill>
                  <a:schemeClr val="accent1">
                    <a:lumMod val="20000"/>
                    <a:lumOff val="80000"/>
                  </a:schemeClr>
                </a:solidFill>
              </a:rPr>
              <a:t>Sleep</a:t>
            </a:r>
            <a:r>
              <a:rPr lang="en-US" sz="3200" dirty="0">
                <a:solidFill>
                  <a:schemeClr val="accent1">
                    <a:lumMod val="20000"/>
                    <a:lumOff val="80000"/>
                  </a:schemeClr>
                </a:solidFill>
              </a:rPr>
              <a:t>();</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Може да се достъпи чрез други методи</a:t>
            </a:r>
            <a:endParaRPr lang="bg-BG" sz="2800" dirty="0">
              <a:solidFill>
                <a:schemeClr val="tx2">
                  <a:lumMod val="75000"/>
                </a:schemeClr>
              </a:solidFill>
            </a:endParaRPr>
          </a:p>
        </p:txBody>
      </p:sp>
    </p:spTree>
    <p:extLst>
      <p:ext uri="{BB962C8B-B14F-4D97-AF65-F5344CB8AC3E}">
        <p14:creationId xmlns:p14="http://schemas.microsoft.com/office/powerpoint/2010/main" val="2595241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bg-BG" noProof="1" smtClean="0"/>
              <a:t>Подкласовете</a:t>
            </a:r>
            <a:r>
              <a:rPr lang="en-US" noProof="1" smtClean="0"/>
              <a:t> </a:t>
            </a:r>
            <a:r>
              <a:rPr lang="bg-BG" noProof="1" smtClean="0">
                <a:solidFill>
                  <a:schemeClr val="tx2">
                    <a:lumMod val="75000"/>
                  </a:schemeClr>
                </a:solidFill>
              </a:rPr>
              <a:t>могат да скрият</a:t>
            </a:r>
            <a:r>
              <a:rPr lang="en-US" noProof="1" smtClean="0"/>
              <a:t> </a:t>
            </a:r>
            <a:r>
              <a:rPr lang="bg-BG" noProof="1" smtClean="0"/>
              <a:t>променливи от суперкласа</a:t>
            </a:r>
            <a:endParaRPr lang="en-US" noProof="1"/>
          </a:p>
        </p:txBody>
      </p:sp>
      <p:sp>
        <p:nvSpPr>
          <p:cNvPr id="8" name="Text Placeholder 5"/>
          <p:cNvSpPr txBox="1">
            <a:spLocks/>
          </p:cNvSpPr>
          <p:nvPr/>
        </p:nvSpPr>
        <p:spPr>
          <a:xfrm>
            <a:off x="745935" y="239044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a:t>
            </a:r>
            <a:endParaRPr lang="en-US" sz="3200" dirty="0" smtClean="0">
              <a:solidFill>
                <a:schemeClr val="accent1">
                  <a:lumMod val="20000"/>
                  <a:lumOff val="80000"/>
                </a:schemeClr>
              </a:solidFill>
            </a:endParaRP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a:t>
            </a:r>
            <a:r>
              <a:rPr lang="en-US" sz="3200" dirty="0" smtClean="0">
                <a:solidFill>
                  <a:schemeClr val="accent1">
                    <a:lumMod val="20000"/>
                    <a:lumOff val="80000"/>
                  </a:schemeClr>
                </a:solidFill>
              </a:rPr>
              <a:t>Method()</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„Засенчване“ на променливи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5</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smtClean="0">
                <a:solidFill>
                  <a:schemeClr val="tx2">
                    <a:lumMod val="75000"/>
                  </a:schemeClr>
                </a:solidFill>
              </a:rPr>
              <a:t>int</a:t>
            </a:r>
            <a:r>
              <a:rPr lang="en-US" sz="3200" dirty="0" smtClean="0">
                <a:solidFill>
                  <a:schemeClr val="accent1">
                    <a:lumMod val="20000"/>
                    <a:lumOff val="80000"/>
                  </a:schemeClr>
                </a:solidFill>
              </a:rPr>
              <a:t> </a:t>
            </a:r>
            <a:r>
              <a:rPr lang="en-US" sz="3200" dirty="0">
                <a:solidFill>
                  <a:schemeClr val="accent1">
                    <a:lumMod val="20000"/>
                    <a:lumOff val="80000"/>
                  </a:schemeClr>
                </a:solidFill>
              </a:rPr>
              <a:t>weight; }</a:t>
            </a:r>
          </a:p>
        </p:txBody>
      </p:sp>
      <p:sp>
        <p:nvSpPr>
          <p:cNvPr id="7" name="AutoShape 6"/>
          <p:cNvSpPr>
            <a:spLocks noChangeArrowheads="1"/>
          </p:cNvSpPr>
          <p:nvPr/>
        </p:nvSpPr>
        <p:spPr bwMode="auto">
          <a:xfrm>
            <a:off x="6802574" y="2723497"/>
            <a:ext cx="3787638" cy="777731"/>
          </a:xfrm>
          <a:prstGeom prst="wedgeRoundRectCallout">
            <a:avLst>
              <a:gd name="adj1" fmla="val -118601"/>
              <a:gd name="adj2" fmla="val 785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Скрива </a:t>
            </a:r>
            <a:r>
              <a:rPr lang="en-US" sz="2800" b="1" noProof="1" smtClean="0">
                <a:solidFill>
                  <a:schemeClr val="tx2">
                    <a:lumMod val="75000"/>
                  </a:schemeClr>
                </a:solidFill>
                <a:latin typeface="Consolas" panose="020B0609020204030204" pitchFamily="49" charset="0"/>
              </a:rPr>
              <a:t>int</a:t>
            </a:r>
            <a:r>
              <a:rPr lang="en-US" sz="2800" b="1" dirty="0" smtClean="0">
                <a:solidFill>
                  <a:schemeClr val="tx2">
                    <a:lumMod val="75000"/>
                  </a:schemeClr>
                </a:solidFill>
                <a:latin typeface="Consolas" panose="020B0609020204030204" pitchFamily="49" charset="0"/>
              </a:rPr>
              <a:t> </a:t>
            </a:r>
            <a:r>
              <a:rPr lang="en-US" sz="2800" b="1" dirty="0">
                <a:solidFill>
                  <a:schemeClr val="tx2">
                    <a:lumMod val="75000"/>
                  </a:schemeClr>
                </a:solidFill>
                <a:latin typeface="Consolas" panose="020B0609020204030204" pitchFamily="49" charset="0"/>
              </a:rPr>
              <a:t>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2" y="5486400"/>
            <a:ext cx="2716999"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Скрива и двете</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626179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2" y="947528"/>
            <a:ext cx="11804822" cy="5570355"/>
          </a:xfrm>
          <a:prstGeom prst="rect">
            <a:avLst/>
          </a:prstGeom>
        </p:spPr>
        <p:txBody>
          <a:bodyPr>
            <a:normAutofit/>
          </a:bodyPr>
          <a:lstStyle/>
          <a:p>
            <a:r>
              <a:rPr lang="bg-BG" noProof="1" smtClean="0"/>
              <a:t>Използвайте</a:t>
            </a:r>
            <a:r>
              <a:rPr lang="en-US" noProof="1" smtClean="0"/>
              <a:t> </a:t>
            </a:r>
            <a:r>
              <a:rPr lang="en-US" b="1" noProof="1" smtClean="0">
                <a:solidFill>
                  <a:schemeClr val="tx2">
                    <a:lumMod val="75000"/>
                  </a:schemeClr>
                </a:solidFill>
                <a:latin typeface="Consolas" panose="020B0609020204030204" pitchFamily="49" charset="0"/>
              </a:rPr>
              <a:t>base</a:t>
            </a:r>
            <a:r>
              <a:rPr lang="en-US" noProof="1" smtClean="0"/>
              <a:t> </a:t>
            </a:r>
            <a:r>
              <a:rPr lang="bg-BG" noProof="1" smtClean="0"/>
              <a:t>и</a:t>
            </a:r>
            <a:r>
              <a:rPr lang="en-US" noProof="1" smtClean="0"/>
              <a:t> </a:t>
            </a:r>
            <a:r>
              <a:rPr lang="en-US" b="1" noProof="1">
                <a:solidFill>
                  <a:schemeClr val="tx2">
                    <a:lumMod val="75000"/>
                  </a:schemeClr>
                </a:solidFill>
                <a:latin typeface="Consolas" panose="020B0609020204030204" pitchFamily="49" charset="0"/>
              </a:rPr>
              <a:t>this</a:t>
            </a:r>
            <a:r>
              <a:rPr lang="en-US" noProof="1"/>
              <a:t> </a:t>
            </a:r>
            <a:r>
              <a:rPr lang="bg-BG" noProof="1" smtClean="0"/>
              <a:t>да уточните достъпа</a:t>
            </a:r>
            <a:endParaRPr lang="en-US" noProof="1"/>
          </a:p>
        </p:txBody>
      </p:sp>
      <p:sp>
        <p:nvSpPr>
          <p:cNvPr id="8" name="Text Placeholder 5"/>
          <p:cNvSpPr txBox="1">
            <a:spLocks/>
          </p:cNvSpPr>
          <p:nvPr/>
        </p:nvSpPr>
        <p:spPr>
          <a:xfrm>
            <a:off x="745934" y="1506835"/>
            <a:ext cx="10693778" cy="506983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a:t>
            </a:r>
            <a:r>
              <a:rPr lang="en-US" sz="3200" dirty="0" smtClean="0">
                <a:solidFill>
                  <a:schemeClr val="accent1">
                    <a:lumMod val="20000"/>
                    <a:lumOff val="80000"/>
                  </a:schemeClr>
                </a:solidFill>
              </a:rPr>
              <a:t>: Person</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a:t>
            </a:r>
            <a:r>
              <a:rPr lang="en-US" sz="3200" dirty="0" smtClean="0">
                <a:solidFill>
                  <a:schemeClr val="accent1">
                    <a:lumMod val="20000"/>
                    <a:lumOff val="80000"/>
                  </a:schemeClr>
                </a:solidFill>
              </a:rPr>
              <a:t>Method()</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smtClean="0">
                <a:solidFill>
                  <a:schemeClr val="tx2">
                    <a:lumMod val="75000"/>
                  </a:schemeClr>
                </a:solidFill>
              </a:rPr>
              <a:t>this</a:t>
            </a:r>
            <a:r>
              <a:rPr lang="en-US" sz="3200" dirty="0" smtClean="0">
                <a:solidFill>
                  <a:schemeClr val="accent1">
                    <a:lumMod val="20000"/>
                    <a:lumOff val="80000"/>
                  </a:schemeClr>
                </a:solidFill>
              </a:rPr>
              <a:t>.weight = 0.6f;</a:t>
            </a:r>
          </a:p>
          <a:p>
            <a:r>
              <a:rPr lang="en-US" sz="3200" dirty="0" smtClean="0">
                <a:solidFill>
                  <a:schemeClr val="accent1">
                    <a:lumMod val="20000"/>
                    <a:lumOff val="80000"/>
                  </a:schemeClr>
                </a:solidFill>
              </a:rPr>
              <a:t>    </a:t>
            </a:r>
            <a:r>
              <a:rPr lang="en-US" sz="3200" dirty="0" smtClean="0">
                <a:solidFill>
                  <a:schemeClr val="tx2">
                    <a:lumMod val="75000"/>
                  </a:schemeClr>
                </a:solidFill>
              </a:rPr>
              <a:t>base</a:t>
            </a:r>
            <a:r>
              <a:rPr lang="en-US" sz="3200" dirty="0" smtClean="0">
                <a:solidFill>
                  <a:schemeClr val="accent1">
                    <a:lumMod val="20000"/>
                    <a:lumOff val="80000"/>
                  </a:schemeClr>
                </a:solidFill>
              </a:rPr>
              <a:t>.weight = </a:t>
            </a:r>
            <a:r>
              <a:rPr lang="en-US" sz="3200" dirty="0">
                <a:solidFill>
                  <a:schemeClr val="accent1">
                    <a:lumMod val="20000"/>
                    <a:lumOff val="80000"/>
                  </a:schemeClr>
                </a:solidFill>
              </a:rPr>
              <a:t>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„Засенчване“ на </a:t>
            </a:r>
            <a:r>
              <a:rPr lang="bg-BG" dirty="0" smtClean="0"/>
              <a:t>променливи - достъп</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6</a:t>
            </a:fld>
            <a:endParaRPr lang="en-US" dirty="0"/>
          </a:p>
        </p:txBody>
      </p:sp>
      <p:sp>
        <p:nvSpPr>
          <p:cNvPr id="7" name="AutoShape 6"/>
          <p:cNvSpPr>
            <a:spLocks noChangeArrowheads="1"/>
          </p:cNvSpPr>
          <p:nvPr/>
        </p:nvSpPr>
        <p:spPr bwMode="auto">
          <a:xfrm>
            <a:off x="6794612" y="4648200"/>
            <a:ext cx="37194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Член на инстанцията</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94822" y="5585272"/>
            <a:ext cx="4166389"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Член на базовия клас</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863533" y="1905000"/>
            <a:ext cx="3117079" cy="9144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Локална променлива</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756999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smtClean="0">
                <a:solidFill>
                  <a:schemeClr val="tx2">
                    <a:lumMod val="75000"/>
                  </a:schemeClr>
                </a:solidFill>
                <a:latin typeface="Consolas" panose="020B0609020204030204" pitchFamily="49" charset="0"/>
              </a:rPr>
              <a:t>virtual</a:t>
            </a:r>
            <a:r>
              <a:rPr lang="en-US" dirty="0" smtClean="0"/>
              <a:t> </a:t>
            </a:r>
            <a:r>
              <a:rPr lang="en-US" dirty="0"/>
              <a:t>– </a:t>
            </a:r>
            <a:r>
              <a:rPr lang="bg-BG" dirty="0" smtClean="0"/>
              <a:t>метод, който </a:t>
            </a:r>
            <a:r>
              <a:rPr lang="bg-BG" dirty="0" smtClean="0">
                <a:solidFill>
                  <a:schemeClr val="tx2">
                    <a:lumMod val="75000"/>
                  </a:schemeClr>
                </a:solidFill>
              </a:rPr>
              <a:t>може да бъде презаписан</a:t>
            </a: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Виртуални методи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7</a:t>
            </a:fld>
            <a:endParaRPr lang="en-US" dirty="0"/>
          </a:p>
        </p:txBody>
      </p:sp>
      <p:sp>
        <p:nvSpPr>
          <p:cNvPr id="7" name="Text Placeholder 5"/>
          <p:cNvSpPr txBox="1">
            <a:spLocks/>
          </p:cNvSpPr>
          <p:nvPr/>
        </p:nvSpPr>
        <p:spPr>
          <a:xfrm>
            <a:off x="745935" y="1981200"/>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smtClean="0">
                <a:solidFill>
                  <a:schemeClr val="tx2">
                    <a:lumMod val="75000"/>
                  </a:schemeClr>
                </a:solidFill>
              </a:rPr>
              <a:t>Animal</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smtClean="0">
                <a:solidFill>
                  <a:schemeClr val="tx2">
                    <a:lumMod val="75000"/>
                  </a:schemeClr>
                </a:solidFill>
              </a:rPr>
              <a:t>virtual</a:t>
            </a:r>
            <a:r>
              <a:rPr lang="en-US" sz="3200" dirty="0" smtClean="0">
                <a:solidFill>
                  <a:schemeClr val="accent1">
                    <a:lumMod val="20000"/>
                    <a:lumOff val="80000"/>
                  </a:schemeClr>
                </a:solidFill>
              </a:rPr>
              <a:t> </a:t>
            </a:r>
            <a:r>
              <a:rPr lang="en-US" sz="3200" dirty="0">
                <a:solidFill>
                  <a:schemeClr val="accent1">
                    <a:lumMod val="20000"/>
                    <a:lumOff val="80000"/>
                  </a:schemeClr>
                </a:solidFill>
              </a:rPr>
              <a:t>void </a:t>
            </a:r>
            <a:r>
              <a:rPr lang="en-US" sz="3200" dirty="0" smtClean="0">
                <a:solidFill>
                  <a:schemeClr val="accent1">
                    <a:lumMod val="20000"/>
                    <a:lumOff val="80000"/>
                  </a:schemeClr>
                </a:solidFill>
              </a:rPr>
              <a:t>Eat</a:t>
            </a:r>
            <a:r>
              <a:rPr lang="en-US" sz="3200" dirty="0">
                <a:solidFill>
                  <a:schemeClr val="accent1">
                    <a:lumMod val="20000"/>
                    <a:lumOff val="80000"/>
                  </a:schemeClr>
                </a:solidFill>
              </a:rPr>
              <a:t>() { … }</a:t>
            </a:r>
          </a:p>
          <a:p>
            <a:r>
              <a:rPr lang="en-US" sz="3200" dirty="0">
                <a:solidFill>
                  <a:schemeClr val="accent1">
                    <a:lumMod val="20000"/>
                    <a:lumOff val="80000"/>
                  </a:schemeClr>
                </a:solidFill>
              </a:rPr>
              <a:t>}</a:t>
            </a:r>
          </a:p>
        </p:txBody>
      </p:sp>
      <p:sp>
        <p:nvSpPr>
          <p:cNvPr id="10" name="Text Placeholder 5"/>
          <p:cNvSpPr txBox="1">
            <a:spLocks/>
          </p:cNvSpPr>
          <p:nvPr/>
        </p:nvSpPr>
        <p:spPr>
          <a:xfrm>
            <a:off x="745935" y="4096376"/>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Dog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smtClean="0">
                <a:solidFill>
                  <a:schemeClr val="tx2">
                    <a:lumMod val="75000"/>
                  </a:schemeClr>
                </a:solidFill>
              </a:rPr>
              <a:t>Animal</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public </a:t>
            </a:r>
            <a:r>
              <a:rPr lang="en-US" sz="3200" dirty="0" smtClean="0">
                <a:solidFill>
                  <a:schemeClr val="tx2">
                    <a:lumMod val="75000"/>
                  </a:schemeClr>
                </a:solidFill>
              </a:rPr>
              <a:t>override</a:t>
            </a:r>
            <a:r>
              <a:rPr lang="en-US" sz="3200" dirty="0" smtClean="0">
                <a:solidFill>
                  <a:schemeClr val="accent1">
                    <a:lumMod val="20000"/>
                    <a:lumOff val="80000"/>
                  </a:schemeClr>
                </a:solidFill>
              </a:rPr>
              <a:t> void Eat()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986416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bg-BG" dirty="0" smtClean="0"/>
              <a:t>Можем да </a:t>
            </a:r>
            <a:r>
              <a:rPr lang="bg-BG" dirty="0" smtClean="0">
                <a:solidFill>
                  <a:schemeClr val="tx2">
                    <a:lumMod val="75000"/>
                  </a:schemeClr>
                </a:solidFill>
              </a:rPr>
              <a:t>разширим клас</a:t>
            </a:r>
            <a:r>
              <a:rPr lang="bg-BG" dirty="0" smtClean="0"/>
              <a:t>, който</a:t>
            </a:r>
            <a:r>
              <a:rPr lang="en-US" dirty="0" smtClean="0"/>
              <a:t> </a:t>
            </a:r>
            <a:r>
              <a:rPr lang="bg-BG" dirty="0" smtClean="0">
                <a:solidFill>
                  <a:schemeClr val="tx2">
                    <a:lumMod val="75000"/>
                  </a:schemeClr>
                </a:solidFill>
              </a:rPr>
              <a:t>иначе не можем да променим</a:t>
            </a:r>
            <a:endParaRPr lang="en-US" dirty="0">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Ползата от наследяването - разширание</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8</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CustomArrayList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1903412" y="4419600"/>
            <a:ext cx="26670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Разширява</a:t>
            </a:r>
            <a:endParaRPr lang="bg-BG" sz="3200" dirty="0">
              <a:solidFill>
                <a:schemeClr val="tx2">
                  <a:lumMod val="75000"/>
                </a:schemeClr>
              </a:solidFill>
            </a:endParaRPr>
          </a:p>
        </p:txBody>
      </p:sp>
    </p:spTree>
    <p:extLst>
      <p:ext uri="{BB962C8B-B14F-4D97-AF65-F5344CB8AC3E}">
        <p14:creationId xmlns:p14="http://schemas.microsoft.com/office/powerpoint/2010/main" val="25892290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bg-BG" dirty="0" smtClean="0"/>
              <a:t>Създайте </a:t>
            </a:r>
            <a:r>
              <a:rPr lang="en-US" dirty="0" smtClean="0"/>
              <a:t>array list</a:t>
            </a:r>
            <a:r>
              <a:rPr lang="bg-BG" dirty="0" smtClean="0"/>
              <a:t>, който има</a:t>
            </a:r>
            <a:endParaRPr lang="en-US" dirty="0"/>
          </a:p>
          <a:p>
            <a:pPr lvl="1">
              <a:lnSpc>
                <a:spcPct val="100000"/>
              </a:lnSpc>
            </a:pPr>
            <a:r>
              <a:rPr lang="bg-BG" dirty="0" smtClean="0"/>
              <a:t>Всичката функционалност на </a:t>
            </a:r>
            <a:r>
              <a:rPr lang="en-US" noProof="1" smtClean="0"/>
              <a:t>ArrayList</a:t>
            </a:r>
            <a:endParaRPr lang="en-US" noProof="1" smtClean="0"/>
          </a:p>
          <a:p>
            <a:pPr lvl="1">
              <a:lnSpc>
                <a:spcPct val="100000"/>
              </a:lnSpc>
            </a:pPr>
            <a:r>
              <a:rPr lang="bg-BG" dirty="0" smtClean="0"/>
              <a:t>Функция, която връща и премахва случаен елемент</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a:t>
            </a:r>
            <a:r>
              <a:rPr lang="en-US" sz="4000" dirty="0" smtClean="0"/>
              <a:t>: </a:t>
            </a:r>
            <a:r>
              <a:rPr lang="bg-BG" sz="4000" dirty="0" smtClean="0"/>
              <a:t>Случаен</a:t>
            </a:r>
            <a:r>
              <a:rPr lang="en-US" sz="4000" dirty="0" smtClean="0"/>
              <a:t>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9</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RandomArrayList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a:t>
            </a:r>
            <a:r>
              <a:rPr lang="en-US" sz="3200" noProof="1" smtClean="0">
                <a:solidFill>
                  <a:srgbClr val="FFFFFF"/>
                </a:solidFill>
              </a:rPr>
              <a:t>RandomElement</a:t>
            </a:r>
            <a:r>
              <a:rPr lang="en-US" sz="3200" dirty="0" smtClean="0">
                <a:solidFill>
                  <a:srgbClr val="FFFFFF"/>
                </a:solidFill>
              </a:rPr>
              <a:t>():string</a:t>
            </a:r>
            <a:endParaRPr lang="bg-BG" sz="3200" dirty="0">
              <a:solidFill>
                <a:schemeClr val="tx2">
                  <a:lumMod val="75000"/>
                </a:schemeClr>
              </a:solidFill>
            </a:endParaRPr>
          </a:p>
        </p:txBody>
      </p:sp>
    </p:spTree>
    <p:extLst>
      <p:ext uri="{BB962C8B-B14F-4D97-AF65-F5344CB8AC3E}">
        <p14:creationId xmlns:p14="http://schemas.microsoft.com/office/powerpoint/2010/main" val="385448031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2300</Words>
  <Application>Microsoft Office PowerPoint</Application>
  <PresentationFormat>Custom</PresentationFormat>
  <Paragraphs>288</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Wingdings</vt:lpstr>
      <vt:lpstr>Wingdings 2</vt:lpstr>
      <vt:lpstr>SoftUni 16x9</vt:lpstr>
      <vt:lpstr>PowerPoint Presentation</vt:lpstr>
      <vt:lpstr>Съдържание</vt:lpstr>
      <vt:lpstr>Преизползване на класове</vt:lpstr>
      <vt:lpstr>Наследяване и модификатори за достъп</vt:lpstr>
      <vt:lpstr>„Засенчване“ на променливи</vt:lpstr>
      <vt:lpstr>„Засенчване“ на променливи - достъп</vt:lpstr>
      <vt:lpstr>Виртуални методи</vt:lpstr>
      <vt:lpstr>Ползата от наследяването - разширание</vt:lpstr>
      <vt:lpstr>Задача: Случаен Array List</vt:lpstr>
      <vt:lpstr>Решение: Случаен Array List</vt:lpstr>
      <vt:lpstr>Видове преизползване на класове</vt:lpstr>
      <vt:lpstr>Разширяване</vt:lpstr>
      <vt:lpstr>Композиция</vt:lpstr>
      <vt:lpstr>Делегиране</vt:lpstr>
      <vt:lpstr>Задача: Стек от низове</vt:lpstr>
      <vt:lpstr>Решение: Стек от низове</vt:lpstr>
      <vt:lpstr>Какво научихме днес?</vt:lpstr>
      <vt:lpstr>Преизползване на класове</vt:lpstr>
      <vt:lpstr>Лиценз</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
  <cp:keywords>C#, class, object, fields, methods, properties, constructors, static</cp:keywords>
  <dc:description>Software University Foundation - http://softuni.org</dc:description>
  <cp:lastModifiedBy/>
  <cp:revision>1</cp:revision>
  <dcterms:created xsi:type="dcterms:W3CDTF">2014-01-02T17:00:34Z</dcterms:created>
  <dcterms:modified xsi:type="dcterms:W3CDTF">2018-08-22T09:37:30Z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