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22"/>
  </p:notesMasterIdLst>
  <p:handoutMasterIdLst>
    <p:handoutMasterId r:id="rId23"/>
  </p:handoutMasterIdLst>
  <p:sldIdLst>
    <p:sldId id="394" r:id="rId3"/>
    <p:sldId id="607" r:id="rId4"/>
    <p:sldId id="608" r:id="rId5"/>
    <p:sldId id="609" r:id="rId6"/>
    <p:sldId id="610" r:id="rId7"/>
    <p:sldId id="611" r:id="rId8"/>
    <p:sldId id="612" r:id="rId9"/>
    <p:sldId id="613" r:id="rId10"/>
    <p:sldId id="614" r:id="rId11"/>
    <p:sldId id="615" r:id="rId12"/>
    <p:sldId id="616" r:id="rId13"/>
    <p:sldId id="617" r:id="rId14"/>
    <p:sldId id="618" r:id="rId15"/>
    <p:sldId id="619" r:id="rId16"/>
    <p:sldId id="620" r:id="rId17"/>
    <p:sldId id="621" r:id="rId18"/>
    <p:sldId id="622" r:id="rId19"/>
    <p:sldId id="594" r:id="rId20"/>
    <p:sldId id="593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D7E5960-A9BC-43C4-BCE0-8E99BC3BA6A9}">
          <p14:sldIdLst>
            <p14:sldId id="394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nclusion" id="{3E23A7B0-228F-4458-953E-A0823B82CFF0}">
          <p14:sldIdLst>
            <p14:sldId id="594"/>
            <p14:sldId id="5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D2A010"/>
    <a:srgbClr val="F6D18E"/>
    <a:srgbClr val="FFFFFF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98670" autoAdjust="0"/>
  </p:normalViewPr>
  <p:slideViewPr>
    <p:cSldViewPr>
      <p:cViewPr varScale="1">
        <p:scale>
          <a:sx n="68" d="100"/>
          <a:sy n="68" d="100"/>
        </p:scale>
        <p:origin x="432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8/22/2018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59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32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568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398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6817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555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7690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226515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9306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28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982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09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73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865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28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197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811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07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4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mtClean="0"/>
              <a:t>Интерфейси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558" y="3735977"/>
            <a:ext cx="4652811" cy="254317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399660" cy="2524722"/>
            <a:chOff x="745783" y="3624633"/>
            <a:chExt cx="5399660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xmlns="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F5A4366-F5D6-4393-BD7A-141ED3660C17}"/>
                </a:ext>
              </a:extLst>
            </p:cNvPr>
            <p:cNvSpPr txBox="1"/>
            <p:nvPr/>
          </p:nvSpPr>
          <p:spPr>
            <a:xfrm rot="576164">
              <a:off x="5433389" y="3706052"/>
              <a:ext cx="712054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xmlns="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xmlns="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xmlns="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xmlns="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7"/>
                </a:rPr>
                <a:t>https://it-kariera.mon.bg/e-learning/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88815" y="965201"/>
            <a:ext cx="5561011" cy="6248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bg-BG" dirty="0" smtClean="0"/>
              <a:t>Абстрактен клас</a:t>
            </a:r>
            <a:endParaRPr lang="en-US" dirty="0" smtClean="0"/>
          </a:p>
          <a:p>
            <a:pPr algn="just"/>
            <a:r>
              <a:rPr lang="bg-BG" dirty="0" smtClean="0"/>
              <a:t>Класът може да наследи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само един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абстрактен клас</a:t>
            </a:r>
            <a:r>
              <a:rPr lang="en-US" dirty="0" smtClean="0"/>
              <a:t>.</a:t>
            </a:r>
            <a:endParaRPr lang="en-US" dirty="0" smtClean="0"/>
          </a:p>
          <a:p>
            <a:pPr algn="just"/>
            <a:r>
              <a:rPr lang="bg-BG" dirty="0" smtClean="0"/>
              <a:t>Абстрактните класове могат да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предоставят целия код</a:t>
            </a:r>
            <a:r>
              <a:rPr lang="en-US" dirty="0" smtClean="0"/>
              <a:t> </a:t>
            </a:r>
            <a:r>
              <a:rPr lang="bg-BG" dirty="0" smtClean="0"/>
              <a:t>и</a:t>
            </a:r>
            <a:r>
              <a:rPr lang="en-US" dirty="0" smtClean="0"/>
              <a:t>/</a:t>
            </a:r>
            <a:r>
              <a:rPr lang="bg-BG" dirty="0" smtClean="0"/>
              <a:t>или само детайлите, които трябва да се презапишат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Интерфейс с/у абстрактен клас</a:t>
            </a:r>
            <a:endParaRPr lang="en-US" dirty="0"/>
          </a:p>
        </p:txBody>
      </p:sp>
      <p:sp>
        <p:nvSpPr>
          <p:cNvPr id="6" name="Content Placeholder 10"/>
          <p:cNvSpPr txBox="1">
            <a:spLocks/>
          </p:cNvSpPr>
          <p:nvPr/>
        </p:nvSpPr>
        <p:spPr>
          <a:xfrm>
            <a:off x="5942012" y="965201"/>
            <a:ext cx="6053222" cy="624839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bg-BG" dirty="0" smtClean="0"/>
              <a:t>Интерфейс</a:t>
            </a:r>
            <a:endParaRPr lang="en-US" dirty="0"/>
          </a:p>
          <a:p>
            <a:r>
              <a:rPr lang="bg-BG" dirty="0" smtClean="0"/>
              <a:t>Класът може да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имплементира няколко интерфейса</a:t>
            </a:r>
            <a:r>
              <a:rPr lang="en-US" dirty="0" smtClean="0"/>
              <a:t>.</a:t>
            </a:r>
            <a:endParaRPr lang="en-US" sz="3200" dirty="0" smtClean="0"/>
          </a:p>
          <a:p>
            <a:r>
              <a:rPr lang="bg-BG" dirty="0" smtClean="0"/>
              <a:t>Интерфейсът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не може да предоставя никакъв код</a:t>
            </a:r>
            <a:r>
              <a:rPr lang="bg-BG" dirty="0" smtClean="0"/>
              <a:t>, предоставя само описание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76137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88815" y="965201"/>
            <a:ext cx="5561011" cy="6248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bg-BG" dirty="0"/>
              <a:t>Абстрактен клас</a:t>
            </a:r>
            <a:endParaRPr lang="en-US" dirty="0"/>
          </a:p>
          <a:p>
            <a:pPr algn="just"/>
            <a:r>
              <a:rPr lang="bg-BG" dirty="0" smtClean="0"/>
              <a:t>Абстрактния клас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може да съдържа модификатори за достъп</a:t>
            </a:r>
            <a:endParaRPr lang="en-US" sz="2400" dirty="0"/>
          </a:p>
          <a:p>
            <a:pPr algn="just"/>
            <a:r>
              <a:rPr lang="bg-BG" dirty="0" smtClean="0"/>
              <a:t>Ако множество имплементации са от сходен вид и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имат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общо поведение или статут,</a:t>
            </a:r>
            <a:r>
              <a:rPr lang="en-US" dirty="0" smtClean="0"/>
              <a:t> </a:t>
            </a:r>
            <a:r>
              <a:rPr lang="bg-BG" dirty="0" smtClean="0"/>
              <a:t>то абстрактния клас е по-добър избор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Интерфейс с/у абстрактен </a:t>
            </a:r>
            <a:r>
              <a:rPr lang="bg-BG" dirty="0" smtClean="0"/>
              <a:t>клас (2)</a:t>
            </a:r>
            <a:endParaRPr lang="en-US" dirty="0"/>
          </a:p>
        </p:txBody>
      </p:sp>
      <p:sp>
        <p:nvSpPr>
          <p:cNvPr id="6" name="Content Placeholder 10"/>
          <p:cNvSpPr txBox="1">
            <a:spLocks/>
          </p:cNvSpPr>
          <p:nvPr/>
        </p:nvSpPr>
        <p:spPr>
          <a:xfrm>
            <a:off x="5942012" y="965201"/>
            <a:ext cx="6053222" cy="6248399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bg-BG" dirty="0"/>
              <a:t>Интерфейс</a:t>
            </a:r>
            <a:endParaRPr lang="en-US" dirty="0"/>
          </a:p>
          <a:p>
            <a:r>
              <a:rPr lang="bg-BG" dirty="0" smtClean="0"/>
              <a:t>Интерфейсите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нямат модификатори за достъп</a:t>
            </a:r>
            <a:r>
              <a:rPr lang="en-US" dirty="0" smtClean="0"/>
              <a:t>. </a:t>
            </a:r>
            <a:r>
              <a:rPr lang="bg-BG" dirty="0" smtClean="0"/>
              <a:t>Всичко е публично по подразбиране.</a:t>
            </a:r>
            <a:endParaRPr lang="en-US" dirty="0" smtClean="0"/>
          </a:p>
          <a:p>
            <a:r>
              <a:rPr lang="bg-BG" dirty="0" smtClean="0"/>
              <a:t>Ако множество имплементации споделят само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сигнатурата на методите и нищо друго, </a:t>
            </a:r>
            <a:r>
              <a:rPr lang="bg-BG" dirty="0" smtClean="0"/>
              <a:t>то тогава интерфейсът е по-добър избор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37065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86154" y="1012065"/>
            <a:ext cx="5679658" cy="62484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bg-BG" dirty="0"/>
              <a:t>Абстрактен клас</a:t>
            </a:r>
            <a:endParaRPr lang="en-US" dirty="0"/>
          </a:p>
          <a:p>
            <a:r>
              <a:rPr lang="bg-BG" dirty="0" smtClean="0"/>
              <a:t>Абстрактният клас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може да притежава полета и константи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 smtClean="0"/>
              <a:t>Ако добавим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нов метод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към абстрактен клас, то имаме опцията да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създадем имплементация по подразбиране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и така съществуващият код ще може да работи коректно</a:t>
            </a:r>
            <a:r>
              <a:rPr lang="en-US" dirty="0" smtClean="0"/>
              <a:t>.</a:t>
            </a:r>
            <a:endParaRPr lang="en-US" sz="32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Интерфейс с/у абстрактен клас</a:t>
            </a:r>
            <a:r>
              <a:rPr lang="en-US" dirty="0" smtClean="0"/>
              <a:t>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6" name="Content Placeholder 10"/>
          <p:cNvSpPr txBox="1">
            <a:spLocks/>
          </p:cNvSpPr>
          <p:nvPr/>
        </p:nvSpPr>
        <p:spPr>
          <a:xfrm>
            <a:off x="5865812" y="990601"/>
            <a:ext cx="6129422" cy="624839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bg-BG" dirty="0"/>
              <a:t>Интерфейс</a:t>
            </a:r>
            <a:endParaRPr lang="en-US" dirty="0"/>
          </a:p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Не поддържа полета</a:t>
            </a:r>
            <a:endParaRPr lang="en-US" dirty="0" smtClean="0"/>
          </a:p>
          <a:p>
            <a:r>
              <a:rPr lang="bg-BG" dirty="0" smtClean="0"/>
              <a:t>Ако добавим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нов метод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към интерйфес, то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трябва да проследим всичките му имплементации </a:t>
            </a:r>
            <a:r>
              <a:rPr lang="bg-BG" dirty="0" smtClean="0"/>
              <a:t>и</a:t>
            </a:r>
            <a:r>
              <a:rPr lang="bg-BG" dirty="0"/>
              <a:t> </a:t>
            </a:r>
            <a:r>
              <a:rPr lang="bg-BG" dirty="0" smtClean="0"/>
              <a:t>да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дефинираме имплементация</a:t>
            </a:r>
            <a:r>
              <a:rPr lang="en-US" dirty="0" smtClean="0"/>
              <a:t> </a:t>
            </a:r>
            <a:r>
              <a:rPr lang="bg-BG" dirty="0" smtClean="0"/>
              <a:t>за новия метод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495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Постройте йерархия от интерфейси и класове</a:t>
            </a:r>
            <a:endParaRPr lang="en-US" dirty="0" smtClean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Коли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989012" y="1993508"/>
            <a:ext cx="3658600" cy="1156899"/>
            <a:chOff x="4683210" y="1333424"/>
            <a:chExt cx="3658600" cy="1156899"/>
          </a:xfrm>
        </p:grpSpPr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4683210" y="1333424"/>
              <a:ext cx="3658600" cy="609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&lt;&lt;IElectricCar&gt;&gt;</a:t>
              </a:r>
              <a:endParaRPr lang="en-US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4683210" y="1943023"/>
              <a:ext cx="3658600" cy="5473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+Battery</a:t>
              </a:r>
              <a:endParaRPr lang="en-US" sz="2800" b="1" noProof="1">
                <a:latin typeface="Consolas" panose="020B0609020204030204" pitchFamily="49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323012" y="1993508"/>
            <a:ext cx="4608598" cy="2277881"/>
            <a:chOff x="5180012" y="1653737"/>
            <a:chExt cx="4608598" cy="2277881"/>
          </a:xfrm>
        </p:grpSpPr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5180012" y="1653737"/>
              <a:ext cx="4608598" cy="55783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&lt;&lt;Car&gt;&gt;</a:t>
              </a:r>
              <a:endParaRPr lang="en-US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5184286" y="2211134"/>
              <a:ext cx="4604324" cy="172048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+Model: string</a:t>
              </a:r>
              <a:endParaRPr lang="en-US" sz="2800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+Color: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+Start():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+Stop(): string</a:t>
              </a:r>
              <a:endParaRPr lang="en-US" sz="2800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6798011" y="5562600"/>
            <a:ext cx="36586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anose="020B0609020204030204" pitchFamily="49" charset="0"/>
              </a:rPr>
              <a:t>Seat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989012" y="5562600"/>
            <a:ext cx="36586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anose="020B0609020204030204" pitchFamily="49" charset="0"/>
              </a:rPr>
              <a:t>Tesla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/>
          <p:cNvCxnSpPr>
            <a:stCxn id="26" idx="0"/>
            <a:endCxn id="25" idx="2"/>
          </p:cNvCxnSpPr>
          <p:nvPr/>
        </p:nvCxnSpPr>
        <p:spPr>
          <a:xfrm flipV="1">
            <a:off x="2818312" y="3150407"/>
            <a:ext cx="0" cy="24121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flipV="1">
            <a:off x="3656012" y="3581400"/>
            <a:ext cx="2667000" cy="1981200"/>
          </a:xfrm>
          <a:prstGeom prst="bentConnector3">
            <a:avLst>
              <a:gd name="adj1" fmla="val -61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0"/>
          </p:cNvCxnSpPr>
          <p:nvPr/>
        </p:nvCxnSpPr>
        <p:spPr>
          <a:xfrm flipV="1">
            <a:off x="8627311" y="4288941"/>
            <a:ext cx="0" cy="12736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035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0"/>
            <a:ext cx="9577597" cy="1110780"/>
          </a:xfrm>
        </p:spPr>
        <p:txBody>
          <a:bodyPr/>
          <a:lstStyle/>
          <a:p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 smtClean="0"/>
              <a:t>Коли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29088" y="1110780"/>
            <a:ext cx="1112520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interface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ICar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string Model { get; }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string Color { get; }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string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Start();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string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Stop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();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9088" y="4464221"/>
            <a:ext cx="111252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interface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IElectricCar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Batteries { get; }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23410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 smtClean="0"/>
              <a:t>Коли</a:t>
            </a:r>
            <a:r>
              <a:rPr lang="en-US" dirty="0" smtClean="0"/>
              <a:t>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3928" y="836022"/>
            <a:ext cx="11434827" cy="59554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class Tesla : ICar, IElectricCar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fontAlgn="base">
              <a:spcAft>
                <a:spcPts val="60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public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string Model { get; private set; }</a:t>
            </a:r>
          </a:p>
          <a:p>
            <a:pPr fontAlgn="base">
              <a:spcAft>
                <a:spcPts val="60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string Color { get; private set; }</a:t>
            </a:r>
          </a:p>
          <a:p>
            <a:pPr fontAlgn="base">
              <a:spcAft>
                <a:spcPts val="60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 Batteries { get; private set; }</a:t>
            </a:r>
          </a:p>
          <a:p>
            <a:pPr fontAlgn="base">
              <a:spcAft>
                <a:spcPts val="60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Tesla(string model, string color, int batteries)</a:t>
            </a:r>
          </a:p>
          <a:p>
            <a:pPr fontAlgn="base">
              <a:spcAft>
                <a:spcPts val="60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{ //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TODO: Add Logic here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>
              <a:spcAft>
                <a:spcPts val="60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string Start()</a:t>
            </a:r>
          </a:p>
          <a:p>
            <a:pPr fontAlgn="base">
              <a:spcAft>
                <a:spcPts val="60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{ //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TODO: Add Logic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here 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>
              <a:spcAft>
                <a:spcPts val="60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string Stop()</a:t>
            </a:r>
          </a:p>
          <a:p>
            <a:pPr fontAlgn="base">
              <a:spcAft>
                <a:spcPts val="60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{ //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TODO: Add Logic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here 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77995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 smtClean="0"/>
              <a:t>Коли</a:t>
            </a:r>
            <a:r>
              <a:rPr lang="en-US" dirty="0" smtClean="0"/>
              <a:t>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3928" y="914400"/>
            <a:ext cx="11434827" cy="54476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class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Seat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ICar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>
              <a:spcAft>
                <a:spcPts val="60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public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string Model { get; private set; }</a:t>
            </a:r>
          </a:p>
          <a:p>
            <a:pPr fontAlgn="base">
              <a:spcAft>
                <a:spcPts val="60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string Color { get; private set;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 </a:t>
            </a:r>
          </a:p>
          <a:p>
            <a:pPr fontAlgn="base">
              <a:spcAft>
                <a:spcPts val="60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public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Tesla(string model, string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color)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>
              <a:spcAft>
                <a:spcPts val="60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{ //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TODO: Add Logic here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>
              <a:spcAft>
                <a:spcPts val="60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string Start()</a:t>
            </a:r>
          </a:p>
          <a:p>
            <a:pPr fontAlgn="base">
              <a:spcAft>
                <a:spcPts val="60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{ //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TODO: Add Logic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here 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>
              <a:spcAft>
                <a:spcPts val="60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string Stop()</a:t>
            </a:r>
          </a:p>
          <a:p>
            <a:pPr fontAlgn="base">
              <a:spcAft>
                <a:spcPts val="60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{ //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TODO: Add Logic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here 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6176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084" y="5011645"/>
            <a:ext cx="9806728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dirty="0" smtClean="0"/>
              <a:t>Интерфейси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012084" y="5831062"/>
            <a:ext cx="9806728" cy="719034"/>
          </a:xfrm>
        </p:spPr>
        <p:txBody>
          <a:bodyPr/>
          <a:lstStyle/>
          <a:p>
            <a:r>
              <a:rPr lang="bg-BG" dirty="0" smtClean="0"/>
              <a:t>Лаб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412" y="777409"/>
            <a:ext cx="3524026" cy="36375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412" y="1219200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4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Компонентно тестване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65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18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5176" y="5275400"/>
            <a:ext cx="8938472" cy="820600"/>
          </a:xfrm>
        </p:spPr>
        <p:txBody>
          <a:bodyPr/>
          <a:lstStyle/>
          <a:p>
            <a:r>
              <a:rPr lang="bg-BG" noProof="1" smtClean="0">
                <a:cs typeface="Consolas" panose="020B0609020204030204" pitchFamily="49" charset="0"/>
              </a:rPr>
              <a:t>Интерфейси</a:t>
            </a:r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735" y="762000"/>
            <a:ext cx="6909354" cy="422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8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 smtClean="0"/>
              <a:t>Компилатора вътрешно добавя</a:t>
            </a:r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Интерфейс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862990" y="1963284"/>
            <a:ext cx="646284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interface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IPrintable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void Print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71562" y="4165519"/>
            <a:ext cx="646284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interface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IPrintable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abstract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rrow: Down 4"/>
          <p:cNvSpPr/>
          <p:nvPr/>
        </p:nvSpPr>
        <p:spPr>
          <a:xfrm>
            <a:off x="3916504" y="3348279"/>
            <a:ext cx="4159108" cy="812163"/>
          </a:xfrm>
          <a:prstGeom prst="downArrow">
            <a:avLst>
              <a:gd name="adj1" fmla="val 50000"/>
              <a:gd name="adj2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компилатор</a:t>
            </a:r>
            <a:endParaRPr lang="bg-BG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" name="AutoShape 20"/>
          <p:cNvSpPr>
            <a:spLocks noChangeArrowheads="1"/>
          </p:cNvSpPr>
          <p:nvPr/>
        </p:nvSpPr>
        <p:spPr bwMode="auto">
          <a:xfrm>
            <a:off x="7237412" y="5450224"/>
            <a:ext cx="3871800" cy="1042102"/>
          </a:xfrm>
          <a:prstGeom prst="wedgeRoundRectCallout">
            <a:avLst>
              <a:gd name="adj1" fmla="val -139864"/>
              <a:gd name="adj2" fmla="val -91606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bg-BG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Добавя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</a:t>
            </a:r>
            <a:r>
              <a:rPr lang="bg-BG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всички членове</a:t>
            </a:r>
            <a:endParaRPr lang="bg-BG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1" y="1963284"/>
            <a:ext cx="2665412" cy="1260423"/>
          </a:xfrm>
          <a:prstGeom prst="wedgeRoundRectCallout">
            <a:avLst>
              <a:gd name="adj1" fmla="val 61782"/>
              <a:gd name="adj2" fmla="val -28229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bg-BG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Модификатор за достъп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20"/>
          <p:cNvSpPr>
            <a:spLocks noChangeArrowheads="1"/>
          </p:cNvSpPr>
          <p:nvPr/>
        </p:nvSpPr>
        <p:spPr bwMode="auto">
          <a:xfrm>
            <a:off x="6627812" y="987521"/>
            <a:ext cx="2971800" cy="511799"/>
          </a:xfrm>
          <a:prstGeom prst="wedgeRoundRectCallout">
            <a:avLst>
              <a:gd name="adj1" fmla="val -88573"/>
              <a:gd name="adj2" fmla="val 157307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bg-BG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Ключова дума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20"/>
          <p:cNvSpPr>
            <a:spLocks noChangeArrowheads="1"/>
          </p:cNvSpPr>
          <p:nvPr/>
        </p:nvSpPr>
        <p:spPr bwMode="auto">
          <a:xfrm>
            <a:off x="8596551" y="2711908"/>
            <a:ext cx="1460262" cy="511799"/>
          </a:xfrm>
          <a:prstGeom prst="wedgeRoundRectCallout">
            <a:avLst>
              <a:gd name="adj1" fmla="val -108968"/>
              <a:gd name="adj2" fmla="val -107253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bg-BG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33199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 animBg="1"/>
      <p:bldP spid="5" grpId="0" animBg="1"/>
      <p:bldP spid="13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 smtClean="0"/>
              <a:t>Имплементацията на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nsolas" panose="020B0609020204030204" pitchFamily="49" charset="0"/>
              </a:rPr>
              <a:t>Print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r>
              <a:rPr lang="bg-BG" dirty="0">
                <a:latin typeface="Consolas" panose="020B0609020204030204" pitchFamily="49" charset="0"/>
              </a:rPr>
              <a:t> </a:t>
            </a:r>
            <a:r>
              <a:rPr lang="bg-BG" dirty="0" smtClean="0">
                <a:latin typeface="Consolas" panose="020B0609020204030204" pitchFamily="49" charset="0"/>
              </a:rPr>
              <a:t>се задава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bg-BG" dirty="0" smtClean="0">
                <a:latin typeface="Consolas" panose="020B0609020204030204" pitchFamily="49" charset="0"/>
              </a:rPr>
              <a:t>в класа </a:t>
            </a:r>
            <a:r>
              <a:rPr lang="en-US" dirty="0" smtClean="0">
                <a:latin typeface="Consolas" panose="020B0609020204030204" pitchFamily="49" charset="0"/>
              </a:rPr>
              <a:t>Document</a:t>
            </a:r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 за интерфейс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699012" y="1226372"/>
            <a:ext cx="58674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IP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rintable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void Print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83687" y="3554793"/>
            <a:ext cx="1118272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 Document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 IPrintable</a:t>
            </a:r>
          </a:p>
          <a:p>
            <a:pPr fontAlgn="base"/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 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void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 </a:t>
            </a:r>
            <a:endParaRPr lang="en-US" sz="32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Console.ReadLine("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Hello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"); }</a:t>
            </a:r>
          </a:p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94942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 smtClean="0"/>
              <a:t>Връзка между класове и интерфейси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dirty="0"/>
          </a:p>
          <a:p>
            <a:r>
              <a:rPr lang="bg-BG" dirty="0" smtClean="0"/>
              <a:t>Множествено наследяване</a:t>
            </a:r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Множествено наследяване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4799012" y="1905000"/>
            <a:ext cx="2146218" cy="427473"/>
          </a:xfrm>
          <a:prstGeom prst="roundRect">
            <a:avLst/>
          </a:prstGeom>
          <a:solidFill>
            <a:schemeClr val="accent1">
              <a:lumMod val="75000"/>
              <a:alpha val="45000"/>
            </a:schemeClr>
          </a:solidFill>
          <a:ln w="381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bg-BG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Интерфейс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03337" y="2394985"/>
            <a:ext cx="2473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и</a:t>
            </a:r>
            <a:r>
              <a:rPr lang="bg-BG" sz="2800" dirty="0" smtClean="0"/>
              <a:t>мплементира</a:t>
            </a:r>
            <a:endParaRPr lang="bg-BG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1642861" y="2384805"/>
            <a:ext cx="1854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 smtClean="0"/>
              <a:t>разширява</a:t>
            </a:r>
            <a:endParaRPr lang="bg-BG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9066212" y="2389528"/>
            <a:ext cx="18549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разширява</a:t>
            </a:r>
          </a:p>
          <a:p>
            <a:endParaRPr lang="bg-BG" sz="2800" dirty="0"/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>
          <a:xfrm flipV="1">
            <a:off x="1370012" y="2350265"/>
            <a:ext cx="1" cy="6950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8467340" y="3046066"/>
            <a:ext cx="2146218" cy="439968"/>
          </a:xfrm>
          <a:prstGeom prst="roundRect">
            <a:avLst/>
          </a:prstGeom>
          <a:solidFill>
            <a:schemeClr val="accent1">
              <a:lumMod val="75000"/>
              <a:alpha val="45000"/>
            </a:schemeClr>
          </a:solidFill>
          <a:ln w="381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bg-BG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Интерфейс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8467340" y="1909210"/>
            <a:ext cx="2146218" cy="423263"/>
          </a:xfrm>
          <a:prstGeom prst="roundRect">
            <a:avLst/>
          </a:prstGeom>
          <a:solidFill>
            <a:schemeClr val="accent1">
              <a:lumMod val="75000"/>
              <a:alpha val="45000"/>
            </a:schemeClr>
          </a:solidFill>
          <a:ln w="381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bg-BG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Интерфейс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4799012" y="3063085"/>
            <a:ext cx="2146218" cy="422949"/>
          </a:xfrm>
          <a:prstGeom prst="roundRect">
            <a:avLst/>
          </a:prstGeom>
          <a:solidFill>
            <a:schemeClr val="accent1">
              <a:lumMod val="75000"/>
              <a:alpha val="45000"/>
            </a:schemeClr>
          </a:solidFill>
          <a:ln w="381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bg-BG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Клас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1125547" y="3063085"/>
            <a:ext cx="2146218" cy="422949"/>
          </a:xfrm>
          <a:prstGeom prst="roundRect">
            <a:avLst/>
          </a:prstGeom>
          <a:solidFill>
            <a:schemeClr val="accent1">
              <a:lumMod val="75000"/>
              <a:alpha val="45000"/>
            </a:schemeClr>
          </a:solidFill>
          <a:ln w="381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bg-BG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Клас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1130684" y="1905000"/>
            <a:ext cx="2146218" cy="427473"/>
          </a:xfrm>
          <a:prstGeom prst="roundRect">
            <a:avLst/>
          </a:prstGeom>
          <a:solidFill>
            <a:schemeClr val="accent1">
              <a:lumMod val="75000"/>
              <a:alpha val="45000"/>
            </a:schemeClr>
          </a:solidFill>
          <a:ln w="381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bg-BG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Клас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39" name="Text Box 18"/>
          <p:cNvSpPr txBox="1">
            <a:spLocks noChangeArrowheads="1"/>
          </p:cNvSpPr>
          <p:nvPr/>
        </p:nvSpPr>
        <p:spPr bwMode="auto">
          <a:xfrm>
            <a:off x="1903412" y="5707579"/>
            <a:ext cx="2146218" cy="457200"/>
          </a:xfrm>
          <a:prstGeom prst="roundRect">
            <a:avLst/>
          </a:prstGeom>
          <a:solidFill>
            <a:schemeClr val="accent1">
              <a:lumMod val="75000"/>
              <a:alpha val="45000"/>
            </a:schemeClr>
          </a:solidFill>
          <a:ln w="381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bg-BG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Клас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3122612" y="4515512"/>
            <a:ext cx="2146218" cy="475766"/>
          </a:xfrm>
          <a:prstGeom prst="roundRect">
            <a:avLst/>
          </a:prstGeom>
          <a:solidFill>
            <a:schemeClr val="accent1">
              <a:lumMod val="75000"/>
              <a:alpha val="45000"/>
            </a:schemeClr>
          </a:solidFill>
          <a:ln w="381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bg-BG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Интерфейс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3" name="Text Box 18"/>
          <p:cNvSpPr txBox="1">
            <a:spLocks noChangeArrowheads="1"/>
          </p:cNvSpPr>
          <p:nvPr/>
        </p:nvSpPr>
        <p:spPr bwMode="auto">
          <a:xfrm>
            <a:off x="525503" y="4517124"/>
            <a:ext cx="2146218" cy="475766"/>
          </a:xfrm>
          <a:prstGeom prst="roundRect">
            <a:avLst/>
          </a:prstGeom>
          <a:solidFill>
            <a:schemeClr val="accent1">
              <a:lumMod val="75000"/>
              <a:alpha val="45000"/>
            </a:schemeClr>
          </a:solidFill>
          <a:ln w="381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bg-BG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Интерфейс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6144437" y="4515512"/>
            <a:ext cx="2146218" cy="475766"/>
          </a:xfrm>
          <a:prstGeom prst="roundRect">
            <a:avLst/>
          </a:prstGeom>
          <a:solidFill>
            <a:schemeClr val="accent1">
              <a:lumMod val="75000"/>
              <a:alpha val="45000"/>
            </a:schemeClr>
          </a:solidFill>
          <a:ln w="381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bg-BG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Интерфейс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8761412" y="4515512"/>
            <a:ext cx="2146218" cy="475766"/>
          </a:xfrm>
          <a:prstGeom prst="roundRect">
            <a:avLst/>
          </a:prstGeom>
          <a:solidFill>
            <a:schemeClr val="accent1">
              <a:lumMod val="75000"/>
              <a:alpha val="45000"/>
            </a:schemeClr>
          </a:solidFill>
          <a:ln w="381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bg-BG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Интерфейс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6" name="Text Box 18"/>
          <p:cNvSpPr txBox="1">
            <a:spLocks noChangeArrowheads="1"/>
          </p:cNvSpPr>
          <p:nvPr/>
        </p:nvSpPr>
        <p:spPr bwMode="auto">
          <a:xfrm>
            <a:off x="7430743" y="5689013"/>
            <a:ext cx="2146218" cy="475766"/>
          </a:xfrm>
          <a:prstGeom prst="roundRect">
            <a:avLst/>
          </a:prstGeom>
          <a:solidFill>
            <a:schemeClr val="accent1">
              <a:lumMod val="75000"/>
              <a:alpha val="45000"/>
            </a:schemeClr>
          </a:solidFill>
          <a:ln w="381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bg-BG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Интерфейс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>
          <a:xfrm flipV="1">
            <a:off x="8859744" y="2335182"/>
            <a:ext cx="1" cy="6950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</p:cNvCxnSpPr>
          <p:nvPr/>
        </p:nvCxnSpPr>
        <p:spPr>
          <a:xfrm flipV="1">
            <a:off x="5180012" y="2347732"/>
            <a:ext cx="1" cy="695027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  <a:endCxn id="43" idx="2"/>
          </p:cNvCxnSpPr>
          <p:nvPr/>
        </p:nvCxnSpPr>
        <p:spPr>
          <a:xfrm flipH="1" flipV="1">
            <a:off x="1598612" y="4992890"/>
            <a:ext cx="1355944" cy="714688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stCxn id="39" idx="0"/>
            <a:endCxn id="42" idx="2"/>
          </p:cNvCxnSpPr>
          <p:nvPr/>
        </p:nvCxnSpPr>
        <p:spPr>
          <a:xfrm flipV="1">
            <a:off x="2976521" y="4991278"/>
            <a:ext cx="1219200" cy="716301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  <a:stCxn id="46" idx="0"/>
            <a:endCxn id="45" idx="2"/>
          </p:cNvCxnSpPr>
          <p:nvPr/>
        </p:nvCxnSpPr>
        <p:spPr>
          <a:xfrm flipV="1">
            <a:off x="8503852" y="4991278"/>
            <a:ext cx="1330669" cy="6977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cxnSpLocks/>
            <a:stCxn id="46" idx="0"/>
          </p:cNvCxnSpPr>
          <p:nvPr/>
        </p:nvCxnSpPr>
        <p:spPr>
          <a:xfrm flipH="1" flipV="1">
            <a:off x="7160158" y="4972357"/>
            <a:ext cx="1343694" cy="7166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523412" y="5069075"/>
            <a:ext cx="1854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 smtClean="0"/>
              <a:t>разширява</a:t>
            </a:r>
            <a:endParaRPr lang="bg-BG" sz="2800" dirty="0"/>
          </a:p>
        </p:txBody>
      </p:sp>
      <p:sp>
        <p:nvSpPr>
          <p:cNvPr id="60" name="TextBox 59"/>
          <p:cNvSpPr txBox="1"/>
          <p:nvPr/>
        </p:nvSpPr>
        <p:spPr>
          <a:xfrm>
            <a:off x="3951634" y="5087818"/>
            <a:ext cx="2473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 smtClean="0"/>
              <a:t>имплементира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7077117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9" grpId="0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 smtClean="0"/>
              <a:t>Създайте проект, който съдържа интерфейс за рисуваеми обекти</a:t>
            </a:r>
            <a:endParaRPr lang="en-US" dirty="0"/>
          </a:p>
          <a:p>
            <a:r>
              <a:rPr lang="bg-BG" dirty="0" smtClean="0"/>
              <a:t>Имплементирайте два типа фигури</a:t>
            </a:r>
            <a:r>
              <a:rPr lang="en-US" dirty="0" smtClean="0"/>
              <a:t>: </a:t>
            </a:r>
            <a:r>
              <a:rPr lang="en-US" dirty="0"/>
              <a:t/>
            </a:r>
            <a:br>
              <a:rPr lang="en-US" dirty="0"/>
            </a:br>
            <a:r>
              <a:rPr lang="bg-BG" dirty="0" smtClean="0"/>
              <a:t>Кръг и правоъгълник</a:t>
            </a:r>
            <a:endParaRPr lang="en-US" dirty="0"/>
          </a:p>
          <a:p>
            <a:r>
              <a:rPr lang="bg-BG" dirty="0" smtClean="0"/>
              <a:t>И двата класа трябва да отпечатват на конзолата фигурата си със</a:t>
            </a:r>
            <a:r>
              <a:rPr lang="en-US" dirty="0" smtClean="0"/>
              <a:t> </a:t>
            </a:r>
            <a:r>
              <a:rPr lang="en-US" dirty="0"/>
              <a:t>"*".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Фигури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41425" y="4846533"/>
            <a:ext cx="3598731" cy="1630467"/>
            <a:chOff x="-307258" y="1714897"/>
            <a:chExt cx="1971792" cy="1630467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-306388" y="1714897"/>
              <a:ext cx="1970922" cy="10668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&lt;&lt;Drawable&gt;&gt;</a:t>
              </a:r>
            </a:p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Circle</a:t>
              </a:r>
              <a:endParaRPr lang="en-US" sz="1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7258" y="2781697"/>
              <a:ext cx="1970922" cy="56366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 smtClean="0">
                  <a:latin typeface="Consolas" panose="020B0609020204030204" pitchFamily="49" charset="0"/>
                </a:rPr>
                <a:t>+</a:t>
              </a:r>
              <a:r>
                <a:rPr lang="en-US" sz="2800" b="1" noProof="1" smtClean="0">
                  <a:latin typeface="Consolas" panose="020B0609020204030204" pitchFamily="49" charset="0"/>
                </a:rPr>
                <a:t>Radius</a:t>
              </a:r>
              <a:r>
                <a:rPr lang="en-US" sz="2800" b="1" noProof="1">
                  <a:latin typeface="Consolas" panose="020B0609020204030204" pitchFamily="49" charset="0"/>
                </a:rPr>
                <a:t>: </a:t>
              </a:r>
              <a:r>
                <a:rPr lang="en-US" sz="2800" b="1" noProof="1" smtClean="0">
                  <a:latin typeface="Consolas" panose="020B0609020204030204" pitchFamily="49" charset="0"/>
                </a:rPr>
                <a:t>int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676269" y="4193338"/>
            <a:ext cx="3429001" cy="2011576"/>
            <a:chOff x="-306388" y="1581920"/>
            <a:chExt cx="1878795" cy="2011576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-306388" y="1581920"/>
              <a:ext cx="1878795" cy="10668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&lt;&lt;Drawable&gt;&gt;</a:t>
              </a:r>
            </a:p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Rectangle</a:t>
              </a:r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-306388" y="2651771"/>
              <a:ext cx="1878795" cy="94172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-Width</a:t>
              </a:r>
              <a:r>
                <a:rPr lang="en-US" sz="2800" b="1" noProof="1">
                  <a:latin typeface="Consolas" panose="020B0609020204030204" pitchFamily="49" charset="0"/>
                </a:rPr>
                <a:t>: </a:t>
              </a:r>
              <a:r>
                <a:rPr lang="en-US" sz="2800" b="1" noProof="1" smtClean="0">
                  <a:latin typeface="Consolas" panose="020B0609020204030204" pitchFamily="49" charset="0"/>
                </a:rPr>
                <a:t>int</a:t>
              </a:r>
              <a:endParaRPr lang="en-US" sz="2800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-Height</a:t>
              </a:r>
              <a:r>
                <a:rPr lang="en-US" sz="2800" b="1" noProof="1">
                  <a:latin typeface="Consolas" panose="020B0609020204030204" pitchFamily="49" charset="0"/>
                </a:rPr>
                <a:t>: </a:t>
              </a:r>
              <a:r>
                <a:rPr lang="en-US" sz="2800" b="1" noProof="1" smtClean="0">
                  <a:latin typeface="Consolas" panose="020B0609020204030204" pitchFamily="49" charset="0"/>
                </a:rPr>
                <a:t>int</a:t>
              </a:r>
              <a:endParaRPr lang="en-US" sz="2800" b="1" noProof="1">
                <a:latin typeface="Consolas" panose="020B0609020204030204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105270" y="1874513"/>
            <a:ext cx="3124200" cy="1523811"/>
            <a:chOff x="5561362" y="1464774"/>
            <a:chExt cx="3124200" cy="1523811"/>
          </a:xfrm>
        </p:grpSpPr>
        <p:sp>
          <p:nvSpPr>
            <p:cNvPr id="38" name="Rectangle 3"/>
            <p:cNvSpPr>
              <a:spLocks noChangeArrowheads="1"/>
            </p:cNvSpPr>
            <p:nvPr/>
          </p:nvSpPr>
          <p:spPr bwMode="auto">
            <a:xfrm>
              <a:off x="5561362" y="1464774"/>
              <a:ext cx="3124200" cy="9450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&lt;&lt;interface&gt;&gt;</a:t>
              </a:r>
            </a:p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Drawable</a:t>
              </a:r>
              <a:endParaRPr lang="en-US" sz="1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5561362" y="2424918"/>
              <a:ext cx="3124200" cy="56366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+Draw()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9334024" y="4753808"/>
            <a:ext cx="1789588" cy="1311780"/>
          </a:xfrm>
          <a:prstGeom prst="rec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40" name="Oval 39"/>
          <p:cNvSpPr/>
          <p:nvPr/>
        </p:nvSpPr>
        <p:spPr>
          <a:xfrm>
            <a:off x="10645024" y="4329358"/>
            <a:ext cx="914400" cy="914400"/>
          </a:xfrm>
          <a:prstGeom prst="ellipse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47" name="Oval 46"/>
          <p:cNvSpPr/>
          <p:nvPr/>
        </p:nvSpPr>
        <p:spPr>
          <a:xfrm>
            <a:off x="9347560" y="5151188"/>
            <a:ext cx="914400" cy="914400"/>
          </a:xfrm>
          <a:prstGeom prst="ellipse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988948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0"/>
            <a:ext cx="9577597" cy="1110780"/>
          </a:xfrm>
        </p:spPr>
        <p:txBody>
          <a:bodyPr/>
          <a:lstStyle/>
          <a:p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/>
              <a:t>Фигури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31813" y="1143000"/>
            <a:ext cx="11125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interface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Drawable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void Draw();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3" y="4661869"/>
            <a:ext cx="11125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 Circle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Drawable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//TODO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добавете полета и конструктор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void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raw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слайд 9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 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1813" y="2823794"/>
            <a:ext cx="11125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 Rectangle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 Drawable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//TODO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добавете полета и конструктор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void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Draw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слайд 8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 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9432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 smtClean="0"/>
              <a:t>Фигури</a:t>
            </a:r>
            <a:r>
              <a:rPr lang="en-US" dirty="0" smtClean="0"/>
              <a:t> – </a:t>
            </a:r>
            <a:r>
              <a:rPr lang="bg-BG" dirty="0" smtClean="0"/>
              <a:t>Чертане на правоъгълник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31298" y="929374"/>
            <a:ext cx="11349525" cy="56938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void Draw()</a:t>
            </a: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DrawLine(this.Width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'*', '*');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for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(int i = 1; i &lt; this.Height - 1; ++i)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DrawLine(this.Width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'*', ' ');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DrawLine(this.Width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'*', '*');</a:t>
            </a: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private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void DrawLine(int width, char end, char mid)</a:t>
            </a: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Console.Write(end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);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for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(int i = 1; i &lt; width - 1; ++i)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Console.Write(mid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);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Console.WriteLine(end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);</a:t>
            </a: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754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 smtClean="0"/>
              <a:t>Фигури</a:t>
            </a:r>
            <a:r>
              <a:rPr lang="en-US" dirty="0" smtClean="0"/>
              <a:t> – </a:t>
            </a:r>
            <a:r>
              <a:rPr lang="bg-BG" dirty="0" smtClean="0"/>
              <a:t>чертане на кръг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31298" y="942437"/>
            <a:ext cx="11349525" cy="56938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double r_in = this.Radius - 0.4;</a:t>
            </a: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double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r_out = this.Radius + 0.4;</a:t>
            </a: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for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(double y = this.Radius; y &gt;= -this.Radius; --y)</a:t>
            </a: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for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(double x = -this.Radius; x &lt; r_out; x += 0.5)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{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double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value = x * x + y * y;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if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(value &gt;= r_in * r_in &amp;&amp; value &lt;= r_out * r_out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Console.Write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("*");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else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Console.Write("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Console.WriteLine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();</a:t>
            </a: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86221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1470</Words>
  <Application>Microsoft Office PowerPoint</Application>
  <PresentationFormat>Custom</PresentationFormat>
  <Paragraphs>300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Интерфейси</vt:lpstr>
      <vt:lpstr>Интерфейс</vt:lpstr>
      <vt:lpstr>Пример за интерфейс</vt:lpstr>
      <vt:lpstr>Множествено наследяване</vt:lpstr>
      <vt:lpstr>Задача: Фигури</vt:lpstr>
      <vt:lpstr>Решение: Фигури</vt:lpstr>
      <vt:lpstr>Решение: Фигури – Чертане на правоъгълник</vt:lpstr>
      <vt:lpstr>Решение: Фигури – чертане на кръг</vt:lpstr>
      <vt:lpstr>Интерфейс с/у абстрактен клас</vt:lpstr>
      <vt:lpstr>Интерфейс с/у абстрактен клас (2)</vt:lpstr>
      <vt:lpstr>Интерфейс с/у абстрактен клас (3)</vt:lpstr>
      <vt:lpstr>Задача: Коли</vt:lpstr>
      <vt:lpstr>Решение: Коли</vt:lpstr>
      <vt:lpstr>Решение: Коли (2)</vt:lpstr>
      <vt:lpstr>Решение: Коли (3)</vt:lpstr>
      <vt:lpstr>Интерфейси</vt:lpstr>
      <vt:lpstr>Компонентно тестване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/>
  <cp:keywords>C#, class, object, fields, methods, properties, constructors, static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2018-08-22T13:31:03Z</dcterms:modified>
  <cp:category>programming, software engineering, C#,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