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394" r:id="rId3"/>
    <p:sldId id="601" r:id="rId4"/>
    <p:sldId id="629" r:id="rId5"/>
    <p:sldId id="630" r:id="rId6"/>
    <p:sldId id="631" r:id="rId7"/>
    <p:sldId id="633" r:id="rId8"/>
    <p:sldId id="634" r:id="rId9"/>
    <p:sldId id="636" r:id="rId10"/>
    <p:sldId id="637" r:id="rId11"/>
    <p:sldId id="638" r:id="rId12"/>
    <p:sldId id="639" r:id="rId13"/>
    <p:sldId id="640" r:id="rId14"/>
    <p:sldId id="641" r:id="rId15"/>
    <p:sldId id="647" r:id="rId16"/>
    <p:sldId id="594" r:id="rId17"/>
    <p:sldId id="59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1"/>
          </p14:sldIdLst>
        </p14:section>
        <p14:section name="Въведение в алгоритмите. Сложност на алгоритъм" id="{51D0FD15-3932-43D9-82C9-6AF03C9EE001}">
          <p14:sldIdLst>
            <p14:sldId id="629"/>
            <p14:sldId id="630"/>
            <p14:sldId id="631"/>
            <p14:sldId id="633"/>
            <p14:sldId id="634"/>
            <p14:sldId id="636"/>
            <p14:sldId id="637"/>
            <p14:sldId id="638"/>
            <p14:sldId id="639"/>
            <p14:sldId id="640"/>
            <p14:sldId id="641"/>
            <p14:sldId id="647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8670" autoAdjust="0"/>
  </p:normalViewPr>
  <p:slideViewPr>
    <p:cSldViewPr>
      <p:cViewPr varScale="1">
        <p:scale>
          <a:sx n="76" d="100"/>
          <a:sy n="76" d="100"/>
        </p:scale>
        <p:origin x="11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85000" lnSpcReduction="1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Алгоритми върху линейни структури от </a:t>
            </a:r>
            <a:r>
              <a:rPr lang="bg-BG" dirty="0" smtClean="0"/>
              <a:t>данни.Бектракинг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</a:t>
              </a: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9257" y="2956489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Структурата от данни е двумерен масив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матрица от символи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Тиретата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/>
              <a:t>' </a:t>
            </a:r>
            <a:r>
              <a:rPr lang="bg-BG" dirty="0" smtClean="0"/>
              <a:t>са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проходими</a:t>
            </a:r>
            <a:r>
              <a:rPr lang="en-US" dirty="0" smtClean="0"/>
              <a:t> </a:t>
            </a:r>
            <a:r>
              <a:rPr lang="bg-BG" dirty="0" smtClean="0"/>
              <a:t>клетки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Звездичките 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' </a:t>
            </a:r>
            <a:r>
              <a:rPr lang="bg-BG" dirty="0" smtClean="0"/>
              <a:t>са</a:t>
            </a:r>
            <a:r>
              <a:rPr lang="en-US" dirty="0" smtClean="0"/>
              <a:t> 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непреходими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 smtClean="0"/>
              <a:t>Символът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 smtClean="0"/>
              <a:t>'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край</a:t>
            </a:r>
            <a:r>
              <a:rPr lang="en-US" dirty="0" smtClean="0"/>
              <a:t> (</a:t>
            </a:r>
            <a:r>
              <a:rPr lang="ru-RU" dirty="0" smtClean="0"/>
              <a:t>може да го има няколко пъти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Намиране на всички пътища</a:t>
            </a:r>
            <a:r>
              <a:rPr lang="en-US" dirty="0" smtClean="0"/>
              <a:t>: </a:t>
            </a:r>
            <a:r>
              <a:rPr lang="bg-BG" dirty="0" smtClean="0"/>
              <a:t>Алгоритъм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8212" y="19812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'*',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'-', '*', '-',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'*', '*', '*', '*',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815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Намиране на всички пътища</a:t>
            </a:r>
            <a:r>
              <a:rPr lang="en-US" dirty="0"/>
              <a:t>: </a:t>
            </a:r>
            <a:r>
              <a:rPr lang="bg-BG" dirty="0" smtClean="0"/>
              <a:t>Алгоритъм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9DDB35-365B-4A27-94BC-BBD0DE98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8" y="1089950"/>
            <a:ext cx="10511694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Console.WriteLine("Path found!");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IsPassable(row, col))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3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List&lt;char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bg-BG" b="1" dirty="0" smtClean="0">
                <a:latin typeface="Consolas" panose="020B0609020204030204" pitchFamily="49" charset="0"/>
              </a:rPr>
              <a:t>,</a:t>
            </a:r>
            <a:r>
              <a:rPr lang="en-US" dirty="0" smtClean="0"/>
              <a:t> </a:t>
            </a:r>
            <a:r>
              <a:rPr lang="bg-BG" dirty="0" smtClean="0"/>
              <a:t>който ще пази пътя</a:t>
            </a:r>
            <a:endParaRPr lang="en-US" dirty="0"/>
          </a:p>
          <a:p>
            <a:r>
              <a:rPr lang="ru-RU" dirty="0" smtClean="0"/>
              <a:t>Преминете в</a:t>
            </a:r>
            <a:r>
              <a:rPr lang="ru-RU" dirty="0" smtClean="0"/>
              <a:t> посока при всяко рекурсивно повикване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bg-BG" dirty="0"/>
              <a:t> </a:t>
            </a:r>
            <a:r>
              <a:rPr lang="bg-BG" dirty="0" smtClean="0"/>
              <a:t>- за</a:t>
            </a:r>
            <a:r>
              <a:rPr lang="bg-BG" dirty="0" smtClean="0"/>
              <a:t> </a:t>
            </a:r>
            <a:r>
              <a:rPr lang="bg-BG" dirty="0" smtClean="0"/>
              <a:t>ляво, дясно, горе, долу)</a:t>
            </a:r>
            <a:endParaRPr lang="en-US" dirty="0"/>
          </a:p>
          <a:p>
            <a:r>
              <a:rPr lang="bg-BG" dirty="0" smtClean="0"/>
              <a:t>В началото на всяко рекурсивно обръщение (извикване)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Д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обавете посока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 </a:t>
            </a:r>
            <a:r>
              <a:rPr lang="bg-BG" dirty="0" smtClean="0"/>
              <a:t>края </a:t>
            </a:r>
            <a:r>
              <a:rPr lang="bg-BG" dirty="0"/>
              <a:t>на всяко рекурсивно обръщение (извикване)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Премахнете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посока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Намерете </a:t>
            </a:r>
            <a:r>
              <a:rPr lang="bg-BG" dirty="0"/>
              <a:t>всички </a:t>
            </a:r>
            <a:r>
              <a:rPr lang="bg-BG" dirty="0" smtClean="0"/>
              <a:t>пътища и ги изведете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Намерете всички пътища и ги изведете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104508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direction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return;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path.Add(direction);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PrintPath()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IsFree(row,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path.RemoveAt(path.Count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5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Бектракинг (връщане назад)</a:t>
            </a:r>
            <a:r>
              <a:rPr lang="en-US" dirty="0" smtClean="0"/>
              <a:t> </a:t>
            </a:r>
            <a:r>
              <a:rPr lang="bg-BG" dirty="0"/>
              <a:t>служи за намиране на всички/оптимални решения на комбинаторни проблеми, чрез създаване на всички възможни решения</a:t>
            </a:r>
            <a:endParaRPr lang="en-US" dirty="0"/>
          </a:p>
          <a:p>
            <a:pPr lvl="1"/>
            <a:r>
              <a:rPr lang="bg-BG" dirty="0"/>
              <a:t>Премахват се неперспективните кандидати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Рекурсията в </a:t>
            </a:r>
            <a:r>
              <a:rPr lang="bg-BG" dirty="0" smtClean="0"/>
              <a:t>Бектракинга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9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Алгоритми върху линейни структури от </a:t>
            </a:r>
            <a:r>
              <a:rPr lang="bg-BG" dirty="0" smtClean="0"/>
              <a:t>данни. Бектракинг (връщане назад)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Що е Бектракинг (връщане назад)</a:t>
            </a:r>
            <a:endParaRPr lang="en-US" dirty="0"/>
          </a:p>
          <a:p>
            <a:pPr marL="587491" indent="-514350">
              <a:buFont typeface="+mj-lt"/>
              <a:buAutoNum type="arabicPeriod"/>
            </a:pPr>
            <a:r>
              <a:rPr lang="bg-BG" dirty="0" smtClean="0"/>
              <a:t>Задачата за </a:t>
            </a:r>
            <a:r>
              <a:rPr lang="en-US" dirty="0" smtClean="0"/>
              <a:t>8</a:t>
            </a:r>
            <a:r>
              <a:rPr lang="bg-BG" dirty="0" smtClean="0"/>
              <a:t>-те царици</a:t>
            </a:r>
            <a:endParaRPr lang="en-US" dirty="0"/>
          </a:p>
          <a:p>
            <a:pPr marL="587491" indent="-514350">
              <a:buFont typeface="+mj-lt"/>
              <a:buAutoNum type="arabicPeriod"/>
            </a:pPr>
            <a:r>
              <a:rPr lang="bg-BG" dirty="0" smtClean="0"/>
              <a:t>Рекурсивно намиране на всички </a:t>
            </a:r>
            <a:r>
              <a:rPr lang="bg-BG" dirty="0" smtClean="0"/>
              <a:t>пътища</a:t>
            </a:r>
          </a:p>
          <a:p>
            <a:pPr marL="73141" indent="0">
              <a:buNone/>
            </a:pPr>
            <a:r>
              <a:rPr lang="bg-BG" dirty="0" smtClean="0"/>
              <a:t> </a:t>
            </a:r>
            <a:r>
              <a:rPr lang="bg-BG" dirty="0" smtClean="0"/>
              <a:t>в лабиринт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Бектракинг</a:t>
            </a:r>
            <a:r>
              <a:rPr lang="en-US" dirty="0" smtClean="0"/>
              <a:t>?</a:t>
            </a:r>
            <a:r>
              <a:rPr lang="bg-BG" dirty="0"/>
              <a:t> Генериране на всички </a:t>
            </a:r>
            <a:r>
              <a:rPr lang="bg-BG" dirty="0" smtClean="0"/>
              <a:t>кандидати.</a:t>
            </a:r>
            <a:endParaRPr lang="en-US" dirty="0"/>
          </a:p>
          <a:p>
            <a:pPr lvl="1"/>
            <a:r>
              <a:rPr lang="bg-BG" dirty="0" smtClean="0"/>
              <a:t>Множество от алгоритми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намиране на всички решения</a:t>
            </a:r>
            <a:r>
              <a:rPr lang="en-US" dirty="0" smtClean="0"/>
              <a:t> </a:t>
            </a:r>
            <a:r>
              <a:rPr lang="bg-BG" dirty="0" smtClean="0"/>
              <a:t>за дадена комбинаторна задача</a:t>
            </a:r>
            <a:endParaRPr lang="en-US" dirty="0"/>
          </a:p>
          <a:p>
            <a:pPr lvl="2"/>
            <a:r>
              <a:rPr lang="bg-BG" dirty="0" smtClean="0"/>
              <a:t>Например: Намиране на всички пътища от София до Варна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Бектракинг (Връщане назад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xmlns="" id="{872DA606-4430-4800-8D4F-D8B048BB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4038600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5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 работи връщането назад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bg-BG" dirty="0" smtClean="0"/>
              <a:t>На всяка стъпка рекурсивно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се опитват всички перспективни възможности</a:t>
            </a:r>
            <a:endParaRPr lang="en-US" dirty="0"/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Отхвърлят се</a:t>
            </a:r>
            <a:r>
              <a:rPr lang="en-US" dirty="0" smtClean="0"/>
              <a:t> </a:t>
            </a:r>
            <a:r>
              <a:rPr lang="bg-BG" dirty="0" smtClean="0"/>
              <a:t>всички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неперспективни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възможности</a:t>
            </a:r>
            <a:r>
              <a:rPr lang="en-US" dirty="0" smtClean="0"/>
              <a:t> </a:t>
            </a:r>
            <a:r>
              <a:rPr lang="bg-BG" dirty="0" smtClean="0"/>
              <a:t>колкото е възможно по-рано</a:t>
            </a:r>
            <a:endParaRPr lang="en-US" dirty="0"/>
          </a:p>
          <a:p>
            <a:r>
              <a:rPr lang="bg-BG" dirty="0" smtClean="0"/>
              <a:t>Връщането назад има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експоненциално време за изълнение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Бектракинг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xmlns="" id="{A96D4435-0443-43EF-9587-D2EFA91B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765" y="3936298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Бектракинг алгоритми </a:t>
            </a:r>
            <a:r>
              <a:rPr lang="en-US" dirty="0" smtClean="0"/>
              <a:t>(</a:t>
            </a:r>
            <a:r>
              <a:rPr lang="bg-BG" dirty="0" smtClean="0"/>
              <a:t>Псевдокод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0518" y="1219200"/>
            <a:ext cx="10511694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solution)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perspective candidate)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52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7515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Напишете програма, която да намери всички възможни разположения на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8 царици на шахматното поле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ru-RU" dirty="0"/>
              <a:t>т</a:t>
            </a:r>
            <a:r>
              <a:rPr lang="ru-RU" dirty="0" smtClean="0"/>
              <a:t>ака, че да няма две царици, които да могат да се нападнат взаимно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Пъзелът </a:t>
            </a:r>
            <a:r>
              <a:rPr lang="bg-BG" dirty="0"/>
              <a:t>„8-те царици“</a:t>
            </a:r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012" y="1524000"/>
            <a:ext cx="4648200" cy="46482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2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541799" cy="5570355"/>
          </a:xfrm>
        </p:spPr>
        <p:txBody>
          <a:bodyPr>
            <a:normAutofit fontScale="92500"/>
          </a:bodyPr>
          <a:lstStyle/>
          <a:p>
            <a:r>
              <a:rPr lang="ru-RU" sz="3000" dirty="0" smtClean="0"/>
              <a:t>Намери всички решения на «8 царици»</a:t>
            </a:r>
          </a:p>
          <a:p>
            <a:r>
              <a:rPr lang="ru-RU" sz="3000" dirty="0" smtClean="0"/>
              <a:t>На всяка стъпка</a:t>
            </a:r>
            <a:r>
              <a:rPr lang="en-US" sz="3000" dirty="0" smtClean="0"/>
              <a:t>:</a:t>
            </a:r>
          </a:p>
          <a:p>
            <a:pPr lvl="1"/>
            <a:r>
              <a:rPr lang="bg-BG" sz="2800" dirty="0" smtClean="0"/>
              <a:t>Сложете царицата на свободна позиция</a:t>
            </a:r>
          </a:p>
          <a:p>
            <a:pPr lvl="1"/>
            <a:r>
              <a:rPr lang="bg-BG" sz="2800" dirty="0" smtClean="0"/>
              <a:t>Извикайте рекурсивно функциятая</a:t>
            </a:r>
            <a:endParaRPr lang="en-US" sz="2800" dirty="0" smtClean="0"/>
          </a:p>
          <a:p>
            <a:pPr lvl="1"/>
            <a:r>
              <a:rPr lang="bg-BG" sz="2800" dirty="0" smtClean="0"/>
              <a:t>Махнете царица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Решаване на пъзела „8-те царици“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2212" y="1277064"/>
            <a:ext cx="7834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PutQueens(row)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(row ==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(col = 0 …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PutQueens(row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666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Даден 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лабиринт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Представен като матрица от клетки с размер</a:t>
            </a:r>
            <a:r>
              <a:rPr lang="en-US" sz="3000" dirty="0" smtClean="0"/>
              <a:t> M x N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bg-BG" sz="3000" dirty="0" smtClean="0"/>
              <a:t>Са проходими, останалите с </a:t>
            </a:r>
            <a:r>
              <a:rPr lang="en-US" sz="3000" dirty="0" smtClean="0"/>
              <a:t>(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3000" dirty="0" smtClean="0"/>
              <a:t>) </a:t>
            </a:r>
            <a:r>
              <a:rPr lang="bg-BG" sz="3000" dirty="0" smtClean="0"/>
              <a:t>– не са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Започваме от горния ляв</a:t>
            </a:r>
            <a:r>
              <a:rPr lang="en-US" sz="3200" dirty="0" smtClean="0"/>
              <a:t> </a:t>
            </a:r>
            <a:r>
              <a:rPr lang="bg-BG" sz="3200" dirty="0" smtClean="0"/>
              <a:t>ъгъл и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можем да се движим в 4 посоки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 smtClean="0"/>
              <a:t>Ние искаме да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всички пътища до изхода</a:t>
            </a:r>
            <a:r>
              <a:rPr lang="en-US" sz="3200" dirty="0" smtClean="0"/>
              <a:t>, </a:t>
            </a:r>
            <a:r>
              <a:rPr lang="bg-BG" sz="3200" dirty="0" smtClean="0"/>
              <a:t>маркирани с </a:t>
            </a:r>
            <a:r>
              <a:rPr lang="en-US" sz="3200" dirty="0" smtClean="0"/>
              <a:t>'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3200" dirty="0"/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Намиране на всички пътища в </a:t>
            </a:r>
            <a:r>
              <a:rPr lang="bg-BG" dirty="0" smtClean="0"/>
              <a:t>лабиринт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89212" y="5057398"/>
            <a:ext cx="1447800" cy="914400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</a:rPr>
              <a:t>Начална позиция</a:t>
            </a: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99748" y="5133598"/>
            <a:ext cx="1447800" cy="953453"/>
          </a:xfrm>
          <a:prstGeom prst="wedgeRoundRectCallout">
            <a:avLst>
              <a:gd name="adj1" fmla="val -100287"/>
              <a:gd name="adj2" fmla="val 52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</a:rPr>
              <a:t>Крайна позиция</a:t>
            </a:r>
            <a:endParaRPr lang="en-US" noProof="1">
              <a:solidFill>
                <a:srgbClr val="FFFF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860141" y="4648200"/>
          <a:ext cx="2468543" cy="1676400"/>
        </p:xfrm>
        <a:graphic>
          <a:graphicData uri="http://schemas.openxmlformats.org/drawingml/2006/table">
            <a:tbl>
              <a:tblPr/>
              <a:tblGrid>
                <a:gridCol w="352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C91B3D0-8497-4EC6-A5E8-DDEA8433F1FC}"/>
              </a:ext>
            </a:extLst>
          </p:cNvPr>
          <p:cNvCxnSpPr/>
          <p:nvPr/>
        </p:nvCxnSpPr>
        <p:spPr>
          <a:xfrm>
            <a:off x="1446212" y="4876800"/>
            <a:ext cx="0" cy="121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860E149-27C7-4533-A3A5-27F2CD9AEBF6}"/>
              </a:ext>
            </a:extLst>
          </p:cNvPr>
          <p:cNvCxnSpPr>
            <a:cxnSpLocks/>
          </p:cNvCxnSpPr>
          <p:nvPr/>
        </p:nvCxnSpPr>
        <p:spPr>
          <a:xfrm>
            <a:off x="836612" y="5486400"/>
            <a:ext cx="1219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FF64E8-9D74-40D6-8B85-D3C4E5EE6159}"/>
              </a:ext>
            </a:extLst>
          </p:cNvPr>
          <p:cNvSpPr txBox="1"/>
          <p:nvPr/>
        </p:nvSpPr>
        <p:spPr>
          <a:xfrm>
            <a:off x="2067387" y="523465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028802-3FEC-413F-A7BD-AFCBA240E239}"/>
              </a:ext>
            </a:extLst>
          </p:cNvPr>
          <p:cNvSpPr txBox="1"/>
          <p:nvPr/>
        </p:nvSpPr>
        <p:spPr>
          <a:xfrm>
            <a:off x="1270662" y="43897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B738292-8ED2-44BF-855F-13679F6E61FE}"/>
              </a:ext>
            </a:extLst>
          </p:cNvPr>
          <p:cNvSpPr txBox="1"/>
          <p:nvPr/>
        </p:nvSpPr>
        <p:spPr>
          <a:xfrm>
            <a:off x="1247512" y="60318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D0E9880-DB5C-4E3C-AAE2-C46F8D34F356}"/>
              </a:ext>
            </a:extLst>
          </p:cNvPr>
          <p:cNvSpPr txBox="1"/>
          <p:nvPr/>
        </p:nvSpPr>
        <p:spPr>
          <a:xfrm>
            <a:off x="480779" y="522307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Съществуват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различни пътища </a:t>
            </a:r>
            <a:r>
              <a:rPr lang="bg-BG" dirty="0" smtClean="0"/>
              <a:t>от горния ляв ъгъл д долния десен ъгъл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Намиране на всички пътища в </a:t>
            </a:r>
            <a:r>
              <a:rPr lang="bg-BG" dirty="0" smtClean="0"/>
              <a:t>лабиринт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253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82958" y="29718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4930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2A0012-9ED1-441C-B887-A25978408460}"/>
              </a:ext>
            </a:extLst>
          </p:cNvPr>
          <p:cNvSpPr txBox="1"/>
          <p:nvPr/>
        </p:nvSpPr>
        <p:spPr>
          <a:xfrm>
            <a:off x="991148" y="5420380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3D683D-2161-47EE-93C6-62D6E6419C9C}"/>
              </a:ext>
            </a:extLst>
          </p:cNvPr>
          <p:cNvSpPr txBox="1"/>
          <p:nvPr/>
        </p:nvSpPr>
        <p:spPr>
          <a:xfrm>
            <a:off x="4579298" y="542038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B9B570-D091-44A3-B515-9161BBD5130D}"/>
              </a:ext>
            </a:extLst>
          </p:cNvPr>
          <p:cNvSpPr txBox="1"/>
          <p:nvPr/>
        </p:nvSpPr>
        <p:spPr>
          <a:xfrm>
            <a:off x="8728290" y="542038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</p:spTree>
    <p:extLst>
      <p:ext uri="{BB962C8B-B14F-4D97-AF65-F5344CB8AC3E}">
        <p14:creationId xmlns:p14="http://schemas.microsoft.com/office/powerpoint/2010/main" val="32808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1022</Words>
  <Application>Microsoft Office PowerPoint</Application>
  <PresentationFormat>Custom</PresentationFormat>
  <Paragraphs>277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PowerPoint Presentation</vt:lpstr>
      <vt:lpstr>Съдържание</vt:lpstr>
      <vt:lpstr>Бектракинг (Връщане назад)</vt:lpstr>
      <vt:lpstr>Бектракинг</vt:lpstr>
      <vt:lpstr>Бектракинг алгоритми (Псевдокод)</vt:lpstr>
      <vt:lpstr>Пъзелът „8-те царици“</vt:lpstr>
      <vt:lpstr>Решаване на пъзела „8-те царици“</vt:lpstr>
      <vt:lpstr>Намиране на всички пътища в лабиринт</vt:lpstr>
      <vt:lpstr>Намиране на всички пътища в лабиринт (2)</vt:lpstr>
      <vt:lpstr>Намиране на всички пътища: Алгоритъм</vt:lpstr>
      <vt:lpstr>Намиране на всички пътища: Алгоритъм (2)</vt:lpstr>
      <vt:lpstr>Намерете всички пътища и ги изведете</vt:lpstr>
      <vt:lpstr>Намерете всички пътища и ги изведете(2)</vt:lpstr>
      <vt:lpstr>Рекурсията в Бектракинга</vt:lpstr>
      <vt:lpstr>Алгоритми върху линейни структури от данни. Бектракинг (връщане назад)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2018-05-05T15:31:19Z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