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  <p:sldMasterId id="2147483673" r:id="rId6"/>
  </p:sldMasterIdLst>
  <p:notesMasterIdLst>
    <p:notesMasterId r:id="rId19"/>
  </p:notesMasterIdLst>
  <p:handoutMasterIdLst>
    <p:handoutMasterId r:id="rId20"/>
  </p:handoutMasterIdLst>
  <p:sldIdLst>
    <p:sldId id="603" r:id="rId7"/>
    <p:sldId id="604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436" r:id="rId16"/>
    <p:sldId id="605" r:id="rId17"/>
    <p:sldId id="606" r:id="rId18"/>
  </p:sldIdLst>
  <p:sldSz cx="12188825" cy="6858000"/>
  <p:notesSz cx="6858000" cy="9144000"/>
  <p:defaultTextStyle>
    <a:defPPr>
      <a:defRPr lang="en-US"/>
    </a:defPPr>
    <a:lvl1pPr marL="0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603"/>
            <p14:sldId id="604"/>
          </p14:sldIdLst>
        </p14:section>
        <p14:section name="Searching Algorithms" id="{3CA6381D-C1E1-4771-9502-21C92B4FC737}">
          <p14:sldIdLst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Заключение" id="{4BF49AFF-9EC6-427A-9F8E-A964CAD38ABD}">
          <p14:sldIdLst>
            <p14:sldId id="436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161"/>
    <a:srgbClr val="F0A22E"/>
    <a:srgbClr val="FF8B8B"/>
    <a:srgbClr val="FF3737"/>
    <a:srgbClr val="FF5B5B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145" autoAdjust="0"/>
  </p:normalViewPr>
  <p:slideViewPr>
    <p:cSldViewPr>
      <p:cViewPr varScale="1">
        <p:scale>
          <a:sx n="49" d="100"/>
          <a:sy n="49" d="100"/>
        </p:scale>
        <p:origin x="842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5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780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08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68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46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4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068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4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2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164084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3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11672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394606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2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703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63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472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5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5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4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904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63" indent="-304763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48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10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3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9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57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58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50.sv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</a:t>
            </a:r>
            <a:r>
              <a:rPr lang="bg-BG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bg-BG" dirty="0" err="1" smtClean="0"/>
              <a:t>лгоритми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за </a:t>
            </a:r>
            <a:r>
              <a:rPr lang="bg-BG" dirty="0" smtClean="0"/>
              <a:t>търсене</a:t>
            </a:r>
            <a:endParaRPr lang="en-US" dirty="0"/>
          </a:p>
        </p:txBody>
      </p:sp>
      <p:pic>
        <p:nvPicPr>
          <p:cNvPr id="16" name="Graphic 8" descr="Magnifying glass">
            <a:extLst>
              <a:ext uri="{FF2B5EF4-FFF2-40B4-BE49-F238E27FC236}">
                <a16:creationId xmlns:a16="http://schemas.microsoft.com/office/drawing/2014/main" xmlns="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151812" y="3005760"/>
            <a:ext cx="3372601" cy="3372601"/>
          </a:xfrm>
          <a:prstGeom prst="rect">
            <a:avLst/>
          </a:prstGeom>
        </p:spPr>
      </p:pic>
      <p:pic>
        <p:nvPicPr>
          <p:cNvPr id="17" name="Graphic 12" descr="Newspaper">
            <a:extLst>
              <a:ext uri="{FF2B5EF4-FFF2-40B4-BE49-F238E27FC236}">
                <a16:creationId xmlns:a16="http://schemas.microsoft.com/office/drawing/2014/main" xmlns="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657701" y="3502948"/>
            <a:ext cx="1742511" cy="17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Алгоритмите за търсене </a:t>
            </a:r>
            <a:r>
              <a:rPr lang="bg-BG" sz="3200" smtClean="0"/>
              <a:t>намират широко приложение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Последователното търсене </a:t>
            </a:r>
            <a:r>
              <a:rPr lang="bg-BG" sz="3200" dirty="0" smtClean="0"/>
              <a:t>се използва </a:t>
            </a:r>
            <a:r>
              <a:rPr lang="bg-BG" sz="3200" dirty="0" smtClean="0"/>
              <a:t>за неподредени списъци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Двоичното търсене е за сортирани списъци, на всяка стъпка изключваме половината </a:t>
            </a:r>
            <a:r>
              <a:rPr lang="bg-BG" sz="3200" dirty="0" smtClean="0"/>
              <a:t>елементи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Търсенето чрез интерполация е дори още по-бързо, изчисляваме къде е елемента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dirty="0" smtClean="0"/>
              <a:t>Алгоритми </a:t>
            </a:r>
            <a:r>
              <a:rPr lang="bg-BG" dirty="0" smtClean="0"/>
              <a:t>за </a:t>
            </a:r>
            <a:r>
              <a:rPr lang="bg-BG" dirty="0" smtClean="0"/>
              <a:t>търсене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Типове търсене и тяхното приложение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Последователно търсене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Двоично търсене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Търсене чрез интерполация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29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Алгоритъм за търсене </a:t>
            </a:r>
            <a:r>
              <a:rPr lang="en-US" dirty="0"/>
              <a:t>== </a:t>
            </a:r>
            <a:r>
              <a:rPr lang="bg-BG" dirty="0"/>
              <a:t>алгоритъм за намиране на елемент с указани свойства всред колекция от елементи</a:t>
            </a:r>
            <a:endParaRPr lang="en-US" dirty="0"/>
          </a:p>
          <a:p>
            <a:r>
              <a:rPr lang="bg-BG" dirty="0"/>
              <a:t>Различни типове алгоритми за търсене</a:t>
            </a:r>
            <a:endParaRPr lang="en-US" dirty="0"/>
          </a:p>
          <a:p>
            <a:pPr lvl="1"/>
            <a:r>
              <a:rPr lang="bg-BG" dirty="0"/>
              <a:t>За виртуални пространства за търсене</a:t>
            </a:r>
            <a:endParaRPr lang="en-US" dirty="0"/>
          </a:p>
          <a:p>
            <a:pPr lvl="2"/>
            <a:r>
              <a:rPr lang="bg-BG" dirty="0"/>
              <a:t>Удовлетворяващи дадени математически равенства</a:t>
            </a:r>
            <a:endParaRPr lang="en-US" dirty="0"/>
          </a:p>
          <a:p>
            <a:pPr lvl="2"/>
            <a:r>
              <a:rPr lang="bg-BG" dirty="0"/>
              <a:t>Опит за ползване на частично знание за структура</a:t>
            </a:r>
            <a:endParaRPr lang="en-US" dirty="0"/>
          </a:p>
          <a:p>
            <a:pPr lvl="1"/>
            <a:r>
              <a:rPr lang="bg-BG" dirty="0"/>
              <a:t>За подструктура на дадена структура</a:t>
            </a:r>
            <a:endParaRPr lang="en-US" dirty="0"/>
          </a:p>
          <a:p>
            <a:pPr lvl="2"/>
            <a:r>
              <a:rPr lang="bg-BG" dirty="0"/>
              <a:t>Граф, низ, крайна група</a:t>
            </a:r>
            <a:endParaRPr lang="en-US" dirty="0"/>
          </a:p>
          <a:p>
            <a:pPr lvl="1"/>
            <a:r>
              <a:rPr lang="bg-BG" dirty="0"/>
              <a:t>Търсене на</a:t>
            </a:r>
            <a:r>
              <a:rPr lang="en-US" dirty="0"/>
              <a:t> min / max </a:t>
            </a:r>
            <a:r>
              <a:rPr lang="bg-BG" dirty="0"/>
              <a:t>на функция и т.н.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за търсене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hlinkClick r:id="rId2"/>
              </a:rPr>
              <a:t>Последователно (или линейно) търсене (</a:t>
            </a:r>
            <a:r>
              <a:rPr lang="en-US" sz="3200" dirty="0">
                <a:hlinkClick r:id="rId2"/>
              </a:rPr>
              <a:t>linear search)</a:t>
            </a:r>
            <a:r>
              <a:rPr lang="en-US" sz="3200" dirty="0"/>
              <a:t> </a:t>
            </a:r>
            <a:r>
              <a:rPr lang="bg-BG" sz="3200" dirty="0"/>
              <a:t>намира определена стойност в списък</a:t>
            </a:r>
            <a:r>
              <a:rPr lang="en-US" sz="3200" dirty="0"/>
              <a:t> 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2800" dirty="0"/>
              <a:t>Проверява всеки от елементите</a:t>
            </a:r>
            <a:endParaRPr lang="en-US" sz="2800" dirty="0"/>
          </a:p>
          <a:p>
            <a:pPr lvl="1"/>
            <a:r>
              <a:rPr lang="bg-BG" sz="2800" dirty="0"/>
              <a:t>Един по един, последователно</a:t>
            </a:r>
            <a:endParaRPr lang="en-US" sz="2800" dirty="0"/>
          </a:p>
          <a:p>
            <a:pPr lvl="1"/>
            <a:r>
              <a:rPr lang="bg-BG" sz="2800" dirty="0"/>
              <a:t>Докато открием желания</a:t>
            </a:r>
            <a:endParaRPr lang="en-US" sz="2800" dirty="0"/>
          </a:p>
          <a:p>
            <a:r>
              <a:rPr lang="bg-BG" sz="3200" dirty="0"/>
              <a:t>Най-лошо и средно изпълнение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Последователно (линейно) търсене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859" y="4754940"/>
            <a:ext cx="10706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85" y="2502559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hlinkClick r:id="rId2"/>
              </a:rPr>
              <a:t>Двоичното търсене (</a:t>
            </a:r>
            <a:r>
              <a:rPr lang="en-US" sz="3200" dirty="0">
                <a:hlinkClick r:id="rId2"/>
              </a:rPr>
              <a:t>binary search)</a:t>
            </a:r>
            <a:r>
              <a:rPr lang="en-US" sz="3200" dirty="0"/>
              <a:t> </a:t>
            </a:r>
            <a:r>
              <a:rPr lang="bg-BG" sz="3200" dirty="0"/>
              <a:t>намира елемент в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подредена структура от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На всяка стъпка, сравнява въведеното със средния елемент</a:t>
            </a:r>
            <a:endParaRPr lang="en-US" sz="3200" dirty="0"/>
          </a:p>
          <a:p>
            <a:pPr lvl="1"/>
            <a:r>
              <a:rPr lang="bg-BG" sz="2800" dirty="0"/>
              <a:t>Алгоритъмът продължава да търси в лявата или дясната подструктура</a:t>
            </a:r>
            <a:endParaRPr lang="en-US" sz="2800" dirty="0"/>
          </a:p>
          <a:p>
            <a:r>
              <a:rPr lang="bg-BG" sz="3200" dirty="0"/>
              <a:t>Обичайно изпълнение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156534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733845" y="3497532"/>
            <a:ext cx="5062989" cy="588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169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Вижте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  <a:hlinkClick r:id="rId5"/>
              </a:rPr>
              <a:t>онагледяването</a:t>
            </a:r>
            <a:endParaRPr lang="en-US" sz="32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рекурсивно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(end &lt; start)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key, 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(arr[mid]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key,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end);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с итерация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hlinkClick r:id="rId2"/>
              </a:rPr>
              <a:t>Търсене чрез интерполация (</a:t>
            </a:r>
            <a:r>
              <a:rPr lang="en-US" dirty="0">
                <a:hlinkClick r:id="rId2"/>
              </a:rPr>
              <a:t>Interpolation search)</a:t>
            </a:r>
            <a:r>
              <a:rPr lang="en-US" dirty="0"/>
              <a:t> == </a:t>
            </a:r>
            <a:r>
              <a:rPr lang="bg-BG" dirty="0"/>
              <a:t>алгоритъм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търсене </a:t>
            </a:r>
            <a:r>
              <a:rPr lang="bg-BG" dirty="0"/>
              <a:t>по даден ключ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подреден индексиран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Подобно на това как хората търсят в телефонен указател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Изчислява къде в оставащата част трябва да е търсения елемент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/>
              <a:t>Двоичното търсене винаги избира средния елемент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/>
              <a:t>Може да имаме по-добро попадение</a:t>
            </a:r>
            <a:r>
              <a:rPr lang="en-US" dirty="0"/>
              <a:t>, </a:t>
            </a: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</a:rPr>
              <a:t>Ангел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е в началото, а не в средата на телефонния указател, нали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bg-BG" dirty="0"/>
              <a:t>Обичайният случай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/>
              <a:t>, </a:t>
            </a:r>
            <a:r>
              <a:rPr lang="bg-BG" dirty="0"/>
              <a:t>Най-лошия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http://youtube.com/watch?v=l1ed_bTv7Hw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чрез интерполация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Търсене чрез интерполация</a:t>
            </a:r>
            <a:r>
              <a:rPr lang="en-US" sz="3200" dirty="0"/>
              <a:t> – </a:t>
            </a:r>
            <a:r>
              <a:rPr lang="bg-BG" sz="3200" dirty="0"/>
              <a:t>примерна реализация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5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4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80EAA548-21EC-489B-89C0-3B7356DED36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98FCFC-4E7A-465A-A19E-9AE3D7613FA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F35E3A-988C-407C-8ADE-A0B6F18D047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730</Words>
  <Application>Microsoft Office PowerPoint</Application>
  <PresentationFormat>Custom</PresentationFormat>
  <Paragraphs>118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Aлгоритми за търсене</vt:lpstr>
      <vt:lpstr>Съдържание</vt:lpstr>
      <vt:lpstr>Алгоритъм за търсене</vt:lpstr>
      <vt:lpstr>Последователно (линейно) търсене</vt:lpstr>
      <vt:lpstr>Двоично търсене</vt:lpstr>
      <vt:lpstr>Двоично търсене (рекурсивно)</vt:lpstr>
      <vt:lpstr>Двоично търсене (с итерация)</vt:lpstr>
      <vt:lpstr>Търсене чрез интерполация</vt:lpstr>
      <vt:lpstr>Търсене чрез интерполация – примерна реализация</vt:lpstr>
      <vt:lpstr>Обобщение</vt:lpstr>
      <vt:lpstr>Алгоритми за търсене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2018-05-30T22:43:46Z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