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74" r:id="rId3"/>
    <p:sldId id="276" r:id="rId4"/>
    <p:sldId id="420" r:id="rId5"/>
    <p:sldId id="428" r:id="rId6"/>
    <p:sldId id="429" r:id="rId7"/>
    <p:sldId id="432" r:id="rId8"/>
    <p:sldId id="433" r:id="rId9"/>
    <p:sldId id="434" r:id="rId10"/>
    <p:sldId id="430" r:id="rId11"/>
    <p:sldId id="431" r:id="rId12"/>
    <p:sldId id="471" r:id="rId13"/>
    <p:sldId id="444" r:id="rId14"/>
    <p:sldId id="448" r:id="rId15"/>
    <p:sldId id="470" r:id="rId16"/>
    <p:sldId id="427" r:id="rId17"/>
    <p:sldId id="472" r:id="rId18"/>
    <p:sldId id="473" r:id="rId19"/>
    <p:sldId id="474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87" d="100"/>
          <a:sy n="87" d="100"/>
        </p:scale>
        <p:origin x="29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5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8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5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855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softuni.org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619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judge.softuni.bg/Contests/Practice/Index/619#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1672/programming-basics-for-teachers-june-20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619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619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619#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9#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9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805899" cy="1095352"/>
          </a:xfrm>
        </p:spPr>
        <p:txBody>
          <a:bodyPr>
            <a:normAutofit/>
          </a:bodyPr>
          <a:lstStyle/>
          <a:p>
            <a:r>
              <a:rPr lang="bg-BG" dirty="0"/>
              <a:t>Сложни конструкции за повторение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28800"/>
            <a:ext cx="8215099" cy="701700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Повторения с различни стъпки, </a:t>
            </a:r>
            <a:r>
              <a:rPr lang="en-US" dirty="0"/>
              <a:t>while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16" descr="http://softuni.org" title="Software University Foundation">
            <a:hlinkClick r:id="rId5" tooltip="Software University Foundation"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7"/>
              </a:rPr>
              <a:t>http://softuni.bg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389812" y="2819400"/>
            <a:ext cx="4090546" cy="3389149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" name="Picture 15" descr="http://softuni.bg" title="SoftUni Code Wizard">
            <a:extLst>
              <a:ext uri="{FF2B5EF4-FFF2-40B4-BE49-F238E27FC236}">
                <a16:creationId xmlns:a16="http://schemas.microsoft.com/office/drawing/2014/main" id="{94F5A40F-6141-4AE5-AC0E-BE066979FE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A0CBA2-22F5-4212-B70C-DDE305E40EE4}"/>
              </a:ext>
            </a:extLst>
          </p:cNvPr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въведе число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 невалидно число да се въведе отново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653872"/>
            <a:ext cx="10366376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 &lt; 1 ||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is: {0}", num);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https://judge.softuni.bg/Contests/Practice/Index/619#5</a:t>
            </a:r>
            <a:endParaRPr lang="en-US" dirty="0"/>
          </a:p>
        </p:txBody>
      </p:sp>
      <p:pic>
        <p:nvPicPr>
          <p:cNvPr id="4098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2925269"/>
            <a:ext cx="1971690" cy="174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9212"/>
            <a:ext cx="10363200" cy="820600"/>
          </a:xfrm>
        </p:spPr>
        <p:txBody>
          <a:bodyPr/>
          <a:lstStyle/>
          <a:p>
            <a:r>
              <a:rPr lang="bg-BG" dirty="0"/>
              <a:t>Най-голям общ делител (НОД)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Алгоритъм на Евклид</a:t>
            </a:r>
            <a:endParaRPr lang="en-US" dirty="0"/>
          </a:p>
        </p:txBody>
      </p:sp>
      <p:pic>
        <p:nvPicPr>
          <p:cNvPr id="4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33" y="1295400"/>
            <a:ext cx="2670050" cy="3216926"/>
          </a:xfrm>
          <a:prstGeom prst="roundRect">
            <a:avLst>
              <a:gd name="adj" fmla="val 1806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tutorvista.com/cms/images/113/hcd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65" y="1295401"/>
            <a:ext cx="4873644" cy="3216924"/>
          </a:xfrm>
          <a:prstGeom prst="roundRect">
            <a:avLst>
              <a:gd name="adj" fmla="val 16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две естествени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е 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без 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НОД(67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Алгоритъм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Евклид</a:t>
            </a:r>
            <a:r>
              <a:rPr lang="bg-BG" sz="3200" dirty="0"/>
              <a:t> за намиране на НОД</a:t>
            </a:r>
            <a:r>
              <a:rPr lang="en-US" sz="3200" dirty="0"/>
              <a:t>:</a:t>
            </a:r>
            <a:endParaRPr lang="bg-BG" sz="32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Докато не достигнем остатък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Делим по-голямото число на по-малкото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Взимаме остатъка от делението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 общ делител</a:t>
            </a:r>
            <a:r>
              <a:rPr lang="en-US" dirty="0"/>
              <a:t> (</a:t>
            </a:r>
            <a:r>
              <a:rPr lang="bg-BG" dirty="0"/>
              <a:t>НОД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289" y="2389496"/>
            <a:ext cx="3490123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НОД(12</a:t>
            </a:r>
            <a:r>
              <a:rPr lang="en-US" sz="3000" dirty="0">
                <a:solidFill>
                  <a:prstClr val="white"/>
                </a:solidFill>
              </a:rPr>
              <a:t>, </a:t>
            </a:r>
            <a:r>
              <a:rPr lang="bg-BG" sz="3000" dirty="0">
                <a:solidFill>
                  <a:prstClr val="white"/>
                </a:solidFill>
              </a:rPr>
              <a:t>24)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12</a:t>
            </a:r>
            <a:endParaRPr lang="en-US" sz="3000" dirty="0">
              <a:solidFill>
                <a:prstClr val="white"/>
              </a:solidFill>
            </a:endParaRP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НОД(15, 9) = 3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4444" y="4060208"/>
            <a:ext cx="319636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oldB =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 = a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 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9812" y="2389495"/>
            <a:ext cx="3490123" cy="121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10, 10</a:t>
            </a:r>
            <a:r>
              <a:rPr lang="bg-BG" sz="3000" dirty="0">
                <a:solidFill>
                  <a:prstClr val="white"/>
                </a:solidFill>
              </a:rPr>
              <a:t>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</a:t>
            </a:r>
            <a:r>
              <a:rPr lang="en-US" sz="3000" dirty="0">
                <a:solidFill>
                  <a:prstClr val="white"/>
                </a:solidFill>
              </a:rPr>
              <a:t>0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100, 88</a:t>
            </a:r>
            <a:r>
              <a:rPr lang="bg-BG" sz="3000" dirty="0">
                <a:solidFill>
                  <a:prstClr val="white"/>
                </a:solidFill>
              </a:rPr>
              <a:t>) = </a:t>
            </a:r>
            <a:r>
              <a:rPr lang="en-US" sz="3000" dirty="0">
                <a:solidFill>
                  <a:prstClr val="white"/>
                </a:solidFill>
              </a:rPr>
              <a:t>4</a:t>
            </a:r>
            <a:endParaRPr lang="bg-BG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9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въведат цели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и да се намери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НОД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1991749"/>
            <a:ext cx="10366376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 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 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GCD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https://judge.softuni.bg/Contests/Practice/Index/619#6</a:t>
            </a:r>
            <a:endParaRPr lang="en-US" dirty="0"/>
          </a:p>
        </p:txBody>
      </p:sp>
      <p:pic>
        <p:nvPicPr>
          <p:cNvPr id="6146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786" y="2971800"/>
            <a:ext cx="2297151" cy="276765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870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07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780637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Повторения със стъпка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9005" y="990600"/>
            <a:ext cx="3921940" cy="3389149"/>
            <a:chOff x="7558418" y="2819400"/>
            <a:chExt cx="3921940" cy="33891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636" y="1638642"/>
            <a:ext cx="2688569" cy="26885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13157" y="1728902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5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2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 err="1"/>
              <a:t>Констуркция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повтаря докато</a:t>
            </a:r>
            <a:br>
              <a:rPr lang="bg-BG" sz="3200" dirty="0"/>
            </a:br>
            <a:r>
              <a:rPr lang="bg-BG" sz="3200" dirty="0"/>
              <a:t>е в сила дадено условие: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779896"/>
            <a:ext cx="688563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91349" y="1981200"/>
            <a:ext cx="3413263" cy="3657600"/>
            <a:chOff x="8091349" y="1981200"/>
            <a:chExt cx="3413263" cy="3657600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1349" y="3106618"/>
              <a:ext cx="3413263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60412" y="4419600"/>
            <a:ext cx="6885636" cy="171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num++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с различни стъпки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https://softuni.bg/trainings/1672/programming-basics-for-teachers-june-2017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4671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815589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37598" cy="4599733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Сложни конструкции за повторение:</a:t>
            </a:r>
            <a:endParaRPr lang="en-US" dirty="0"/>
          </a:p>
          <a:p>
            <a:pPr lvl="1"/>
            <a:r>
              <a:rPr lang="bg-BG" dirty="0"/>
              <a:t>повторение със стъпка</a:t>
            </a:r>
          </a:p>
          <a:p>
            <a:pPr lvl="1"/>
            <a:r>
              <a:rPr lang="bg-BG" dirty="0"/>
              <a:t>повторение с намаляваща стъпка</a:t>
            </a:r>
          </a:p>
          <a:p>
            <a:pPr lvl="1"/>
            <a:r>
              <a:rPr lang="bg-BG" dirty="0"/>
              <a:t>Конструкция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bg-BG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dirty="0"/>
              <a:t>По-сложни задачи с повторения</a:t>
            </a:r>
          </a:p>
          <a:p>
            <a:r>
              <a:rPr lang="bg-BG" dirty="0"/>
              <a:t>Най-голям общ делител (НОД)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18412" y="1243633"/>
            <a:ext cx="3827607" cy="4928567"/>
            <a:chOff x="7860965" y="1217225"/>
            <a:chExt cx="3827607" cy="49285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0965" y="1549758"/>
              <a:ext cx="3564398" cy="4596034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9766411" y="1217225"/>
              <a:ext cx="1922161" cy="1678375"/>
              <a:chOff x="7558418" y="2564463"/>
              <a:chExt cx="4019280" cy="3644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8418" y="3391125"/>
                <a:ext cx="3737958" cy="2817424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8827" y="2564463"/>
                <a:ext cx="1728871" cy="1686705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bg-BG" dirty="0"/>
              <a:t>Повторения със стъпка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97616" y="3443735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dirty="0"/>
              <a:t>, …,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97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743200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73824" y="4129982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</a:t>
            </a:r>
          </a:p>
        </p:txBody>
      </p:sp>
      <p:sp>
        <p:nvSpPr>
          <p:cNvPr id="8" name="Rectangle 7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/>
              <a:t> </a:t>
            </a:r>
            <a:r>
              <a:rPr lang="en-US">
                <a:hlinkClick r:id="rId2"/>
              </a:rPr>
              <a:t>https://judge.softuni.bg/Contests/Practice/Index/619#0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190" y="3048000"/>
            <a:ext cx="1279211" cy="12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88000" y="3443734"/>
            <a:ext cx="1481307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обратен ред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/>
              <a:t>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99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98</a:t>
            </a:r>
            <a:r>
              <a:rPr lang="bg-BG" dirty="0"/>
              <a:t>, …,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97616" y="3443735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2743200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&gt;= 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-=1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85312" y="3456613"/>
            <a:ext cx="2362200" cy="1070309"/>
          </a:xfrm>
          <a:prstGeom prst="wedgeRoundRectCallout">
            <a:avLst>
              <a:gd name="adj1" fmla="val -104930"/>
              <a:gd name="adj2" fmla="val -28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Отрицателна стъпка: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https://judge.softuni.bg/Contests/Practice/Index/619#1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142923"/>
            <a:ext cx="1872836" cy="1419677"/>
          </a:xfrm>
          <a:prstGeom prst="wedgeRoundRectCallout">
            <a:avLst>
              <a:gd name="adj1" fmla="val -90930"/>
              <a:gd name="adj2" fmla="val -717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279" y="4950102"/>
            <a:ext cx="2691113" cy="685872"/>
          </a:xfrm>
          <a:prstGeom prst="roundRect">
            <a:avLst>
              <a:gd name="adj" fmla="val 7278"/>
            </a:avLst>
          </a:prstGeom>
        </p:spPr>
      </p:pic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128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256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512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1024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26942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https://judge.softuni.bg/Contests/Practice/Index/619#2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623" y="2977478"/>
            <a:ext cx="2610674" cy="2598001"/>
          </a:xfrm>
          <a:prstGeom prst="roundRect">
            <a:avLst>
              <a:gd name="adj" fmla="val 1795"/>
            </a:avLst>
          </a:prstGeom>
        </p:spPr>
      </p:pic>
    </p:spTree>
    <p:extLst>
      <p:ext uri="{BB962C8B-B14F-4D97-AF65-F5344CB8AC3E}">
        <p14:creationId xmlns:p14="http://schemas.microsoft.com/office/powerpoint/2010/main" val="168310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55660" y="3247725"/>
            <a:ext cx="963304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на 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/>
              <a:t>0</a:t>
            </a:r>
            <a:r>
              <a:rPr lang="bg-BG" dirty="0"/>
              <a:t>, 2</a:t>
            </a:r>
            <a:r>
              <a:rPr lang="bg-BG" baseline="30000" dirty="0"/>
              <a:t>2</a:t>
            </a:r>
            <a:r>
              <a:rPr lang="bg-BG" dirty="0"/>
              <a:t>, 2</a:t>
            </a:r>
            <a:r>
              <a:rPr lang="bg-BG" baseline="30000" dirty="0"/>
              <a:t>4</a:t>
            </a:r>
            <a:r>
              <a:rPr lang="bg-BG" dirty="0"/>
              <a:t>, 2</a:t>
            </a:r>
            <a:r>
              <a:rPr lang="bg-BG" baseline="30000" dirty="0"/>
              <a:t>8</a:t>
            </a:r>
            <a:r>
              <a:rPr lang="bg-BG" dirty="0"/>
              <a:t>, …, 2</a:t>
            </a:r>
            <a:r>
              <a:rPr lang="en-US" baseline="30000" dirty="0"/>
              <a:t>n</a:t>
            </a:r>
            <a:endParaRPr lang="bg-BG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256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1024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26942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i+=2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https://judge.softuni.bg/Contests/Practice/Index/619#3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45516" y="3933972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bg-BG" dirty="0"/>
              <a:t>Конструкция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Повторение докато е в сила дадено условие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505200" cy="4229258"/>
            <a:chOff x="4523568" y="457200"/>
            <a:chExt cx="3505200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4610" y="1564474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620" y="3474436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986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вярно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131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невярно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4" y="2461113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717957" y="182608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Да се отпечатат всички числа </a:t>
            </a:r>
            <a:r>
              <a:rPr lang="en-US" sz="3200" dirty="0"/>
              <a:t>≤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200" dirty="0"/>
              <a:t>, …</a:t>
            </a:r>
          </a:p>
          <a:p>
            <a:pPr lvl="1"/>
            <a:r>
              <a:rPr lang="bg-BG" sz="3000" dirty="0"/>
              <a:t>Всяко следващо число = предишно число *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6180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https://judge.softuni.bg/Contests/Practice/Index/619#4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2412" y="2848883"/>
            <a:ext cx="4191000" cy="1171428"/>
          </a:xfrm>
          <a:prstGeom prst="wedgeRoundRectCallout">
            <a:avLst>
              <a:gd name="adj1" fmla="val -70134"/>
              <a:gd name="adj2" fmla="val -1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Повтаряй докато е в сила условието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89812" y="4977825"/>
            <a:ext cx="3685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1, 3, 7, 15, 31, 63, …</a:t>
            </a:r>
          </a:p>
        </p:txBody>
      </p:sp>
    </p:spTree>
    <p:extLst>
      <p:ext uri="{BB962C8B-B14F-4D97-AF65-F5344CB8AC3E}">
        <p14:creationId xmlns:p14="http://schemas.microsoft.com/office/powerpoint/2010/main" val="160407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1232</Words>
  <Application>Microsoft Office PowerPoint</Application>
  <PresentationFormat>Custom</PresentationFormat>
  <Paragraphs>180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Сложни конструкции за повторение</vt:lpstr>
      <vt:lpstr>Съдържание</vt:lpstr>
      <vt:lpstr>Повторения със стъпка</vt:lpstr>
      <vt:lpstr>Числата от 1 до N през 3</vt:lpstr>
      <vt:lpstr>Числата от N до 1 в обратен ред</vt:lpstr>
      <vt:lpstr>Числата от 1 до 2n с for-цикъл</vt:lpstr>
      <vt:lpstr>Четни степени на 2</vt:lpstr>
      <vt:lpstr>Конструкция while</vt:lpstr>
      <vt:lpstr>Редица числа 2k+1</vt:lpstr>
      <vt:lpstr>Число в диапазона [1…100]</vt:lpstr>
      <vt:lpstr>Най-голям общ делител (НОД)</vt:lpstr>
      <vt:lpstr>Най-голям общ делител (НОД)</vt:lpstr>
      <vt:lpstr>Алгоритъм на Евклид за НОД</vt:lpstr>
      <vt:lpstr>PowerPoint Presentation</vt:lpstr>
      <vt:lpstr>Какво научихме днес?</vt:lpstr>
      <vt:lpstr>Повторения с различни стъпки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с различни стъпки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2017-06-06T10:53:47Z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