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36" r:id="rId5"/>
    <p:sldId id="437" r:id="rId6"/>
    <p:sldId id="442" r:id="rId7"/>
    <p:sldId id="438" r:id="rId8"/>
    <p:sldId id="446" r:id="rId9"/>
    <p:sldId id="447" r:id="rId10"/>
    <p:sldId id="449" r:id="rId11"/>
    <p:sldId id="450" r:id="rId12"/>
    <p:sldId id="451" r:id="rId13"/>
    <p:sldId id="445" r:id="rId14"/>
    <p:sldId id="435" r:id="rId15"/>
    <p:sldId id="439" r:id="rId16"/>
    <p:sldId id="440" r:id="rId17"/>
    <p:sldId id="452" r:id="rId18"/>
    <p:sldId id="453" r:id="rId19"/>
    <p:sldId id="472" r:id="rId20"/>
    <p:sldId id="427" r:id="rId21"/>
    <p:sldId id="473" r:id="rId22"/>
    <p:sldId id="474" r:id="rId23"/>
    <p:sldId id="475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9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7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9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0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620#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judge.softuni.bg/Contests/Practice/Index/620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620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620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0#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0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0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620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6612" y="685800"/>
            <a:ext cx="106534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/>
          </a:bodyPr>
          <a:lstStyle/>
          <a:p>
            <a:r>
              <a:rPr lang="en-US" dirty="0"/>
              <a:t>Do…While</a:t>
            </a:r>
            <a:r>
              <a:rPr lang="bg-BG" dirty="0"/>
              <a:t>, безкрайни повторения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5" tooltip="Software University Foundation"/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389812" y="2819400"/>
            <a:ext cx="4090546" cy="33891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6" name="Picture 15" descr="http://softuni.bg" title="SoftUni Code Wizard">
            <a:extLst>
              <a:ext uri="{FF2B5EF4-FFF2-40B4-BE49-F238E27FC236}">
                <a16:creationId xmlns:a16="http://schemas.microsoft.com/office/drawing/2014/main" id="{655CC64F-4FEE-48CD-A34A-A077BE0ED8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71DF00-661B-4A8E-B29D-976C32B071E2}"/>
              </a:ext>
            </a:extLst>
          </p:cNvPr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въвежда четно число</a:t>
            </a:r>
          </a:p>
          <a:p>
            <a:pPr lvl="1"/>
            <a:r>
              <a:rPr lang="bg-BG" sz="3000" dirty="0"/>
              <a:t>При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невалидно число </a:t>
            </a:r>
            <a:r>
              <a:rPr lang="bg-BG" sz="3000" dirty="0"/>
              <a:t>да връща към повторно въвеждане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dirty="0"/>
              <a:t>break </a:t>
            </a:r>
            <a:r>
              <a:rPr lang="bg-BG" dirty="0"/>
              <a:t>в безкраен цикъл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2188" y="2543616"/>
            <a:ext cx="10207624" cy="3933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{0}",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61617" y="2636037"/>
            <a:ext cx="2216908" cy="1288800"/>
            <a:chOff x="9094190" y="2597400"/>
            <a:chExt cx="2216908" cy="1288800"/>
          </a:xfrm>
        </p:grpSpPr>
        <p:pic>
          <p:nvPicPr>
            <p:cNvPr id="7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Справяне с грешни числа: </a:t>
            </a:r>
            <a:r>
              <a:rPr lang="en-US" dirty="0">
                <a:latin typeface="Consolas" panose="020B0609020204030204" pitchFamily="49" charset="0"/>
              </a:rPr>
              <a:t>try</a:t>
            </a:r>
            <a:r>
              <a:rPr lang="en-US" dirty="0"/>
              <a:t> … </a:t>
            </a:r>
            <a:r>
              <a:rPr lang="en-US" dirty="0">
                <a:latin typeface="Consolas" panose="020B0609020204030204" pitchFamily="49" charset="0"/>
              </a:rPr>
              <a:t>catch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1117242"/>
            <a:ext cx="10664824" cy="4918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Console.Write("Enter even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 not even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67370" y="4147540"/>
            <a:ext cx="5105400" cy="970739"/>
          </a:xfrm>
          <a:prstGeom prst="wedgeRoundRectCallout">
            <a:avLst>
              <a:gd name="adj1" fmla="val -65237"/>
              <a:gd name="adj2" fmla="val -1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int.Parse(…)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гръмне, ще се изпълни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блокът</a:t>
            </a:r>
            <a:endParaRPr lang="bg-BG" sz="2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https://judge.softuni.bg/Contests/Practice/Index/620#3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65" y="1943131"/>
            <a:ext cx="1871647" cy="1460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259" y="4381293"/>
            <a:ext cx="1225554" cy="12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11" y="3781520"/>
            <a:ext cx="3973301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Пример: </a:t>
            </a: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Да се въведе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 да се пресметна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prstClr val="white"/>
                </a:solidFill>
              </a:rPr>
              <a:t>-</a:t>
            </a:r>
            <a:r>
              <a:rPr lang="bg-BG" sz="3200" dirty="0">
                <a:solidFill>
                  <a:prstClr val="white"/>
                </a:solidFill>
              </a:rPr>
              <a:t>тото число на Фибоначи</a:t>
            </a:r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413" y="2006394"/>
            <a:ext cx="7148399" cy="4013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f0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f1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n-1;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fNext =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Console.WriteLine(f1);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https://judge.softuni.bg/Contests/Practice/Index/620#4</a:t>
            </a:r>
            <a:endParaRPr lang="en-US" dirty="0"/>
          </a:p>
        </p:txBody>
      </p:sp>
      <p:pic>
        <p:nvPicPr>
          <p:cNvPr id="9218" name="Picture 2" descr="https://encrypted-tbn2.gstatic.com/images?q=tbn:ANd9GcSpmKhMIjTyWTCKux2Zb70JWS-gvL6dYvJP1g1lPVZSD0oG4u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370" y="3885126"/>
            <a:ext cx="1654374" cy="18907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пирамида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10" y="3301019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592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27100" y="330101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27100" y="2031620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850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72404" y="3301019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72405" y="2031620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28902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11117" y="3301019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11118" y="2031620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2231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760412" y="611914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616" y="3417557"/>
            <a:ext cx="1042506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5213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row; col++)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Console.Write("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66212" y="3701589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pic>
        <p:nvPicPr>
          <p:cNvPr id="7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12" y="1549728"/>
            <a:ext cx="1789200" cy="17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числата 1…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таблица </a:t>
            </a:r>
            <a:r>
              <a:rPr lang="bg-BG" dirty="0"/>
              <a:t>като в примерите: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https://judge.softuni.bg/Contests/Practice/Index/620#6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3" y="4615292"/>
            <a:ext cx="1607350" cy="160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num = 2 * n -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43221" y="3210866"/>
            <a:ext cx="21675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84DC0-77C6-4C2C-ACE1-033207FEAA7F}"/>
              </a:ext>
            </a:extLst>
          </p:cNvPr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https://judge.softuni.bg/Contests/Practice/Index/620#6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84612" y="868896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237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Безкраен цикъл: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Прекъсване на безкраен цикъл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Оператор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392349" y="2130956"/>
            <a:ext cx="3413263" cy="3700037"/>
            <a:chOff x="8112833" y="1919006"/>
            <a:chExt cx="3413263" cy="3700037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833" y="3086861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299427" y="1919006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3A663BF4-3776-4DAE-B928-5E772847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458905"/>
            <a:ext cx="77724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Console.WriteLine("This will not execute");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2F20F-182F-45B7-8B90-05981FFE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791954"/>
            <a:ext cx="79248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Console.WriteLine("Infinite loop");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bg-BG" dirty="0"/>
              <a:t>По-сложни конструкции за цикъл: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безкраен цикъл</a:t>
            </a:r>
          </a:p>
          <a:p>
            <a:pPr lvl="1">
              <a:lnSpc>
                <a:spcPct val="150000"/>
              </a:lnSpc>
            </a:pP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try … catch</a:t>
            </a:r>
          </a:p>
          <a:p>
            <a:pPr lvl="0">
              <a:lnSpc>
                <a:spcPct val="150000"/>
              </a:lnSpc>
            </a:pPr>
            <a:r>
              <a:rPr lang="bg-BG" dirty="0"/>
              <a:t>По-сложни задачи с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5422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от по-висока сложност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естествено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да се изчисли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…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Пример: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1412" y="2950899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сумират цифрите на цяло положително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590800"/>
            <a:ext cx="1036637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of digits: {0}",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https://judge.softuni.bg/Contests/Practice/Index/620#1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6812" y="3268641"/>
            <a:ext cx="4419600" cy="1143000"/>
          </a:xfrm>
          <a:prstGeom prst="wedgeRoundRectCallout">
            <a:avLst>
              <a:gd name="adj1" fmla="val -61525"/>
              <a:gd name="adj2" fmla="val 443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8084" y="4735169"/>
            <a:ext cx="6434224" cy="654034"/>
          </a:xfrm>
          <a:prstGeom prst="wedgeRoundRectCallout">
            <a:avLst>
              <a:gd name="adj1" fmla="val -60432"/>
              <a:gd name="adj2" fmla="val -379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/>
              <a:t>Безкрайни цикли и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bg-BG" dirty="0"/>
              <a:t>е когато повтаряме нещо до безкрайност: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81200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336363"/>
            <a:ext cx="10366376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(;;)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417" y="2421852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54" y="4839416"/>
            <a:ext cx="196917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, ако се дели единствено на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bg-BG" sz="3200" dirty="0"/>
                  <a:t> и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Прости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23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29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31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37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41</a:t>
                </a:r>
                <a:r>
                  <a:rPr lang="bg-BG" sz="3000" dirty="0"/>
                  <a:t>,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 43</a:t>
                </a:r>
                <a:r>
                  <a:rPr lang="bg-BG" sz="3000" dirty="0"/>
                  <a:t>, …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Непрости (композитни) числа: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  <a:r>
                  <a:rPr lang="bg-BG" sz="3000" dirty="0"/>
                  <a:t> = 2 * 5,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21 </a:t>
                </a:r>
                <a:r>
                  <a:rPr lang="bg-BG" sz="3000" dirty="0"/>
                  <a:t>= 3 * 7,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143</a:t>
                </a:r>
                <a:r>
                  <a:rPr lang="bg-BG" sz="3000" dirty="0"/>
                  <a:t> = 13 * 11</a:t>
                </a: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Едно число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200" dirty="0"/>
                  <a:t> </a:t>
                </a:r>
                <a:r>
                  <a:rPr lang="bg-BG" sz="3200" dirty="0"/>
                  <a:t>е просто, ако се дели</a:t>
                </a:r>
                <a:r>
                  <a:rPr lang="en-US" sz="3200" dirty="0"/>
                  <a:t> </a:t>
                </a:r>
                <a:r>
                  <a:rPr lang="bg-BG" sz="3200" dirty="0"/>
                  <a:t>на число между </a:t>
                </a:r>
                <a:r>
                  <a:rPr lang="bg-BG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bg-BG" sz="3200" dirty="0"/>
                  <a:t> и</a:t>
                </a:r>
                <a:r>
                  <a:rPr lang="en-US" sz="3200" dirty="0"/>
                  <a:t> </a:t>
                </a: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n-1</a:t>
                </a:r>
                <a:endParaRPr lang="en-US" sz="32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bg-BG" sz="3200" dirty="0"/>
                  <a:t>Алгоритъм за проверка дали число е </a:t>
                </a:r>
                <a:r>
                  <a:rPr lang="bg-BG" sz="3200" dirty="0">
                    <a:solidFill>
                      <a:schemeClr val="tx2">
                        <a:lumMod val="75000"/>
                      </a:schemeClr>
                    </a:solidFill>
                  </a:rPr>
                  <a:t>просто</a:t>
                </a:r>
                <a:r>
                  <a:rPr lang="bg-BG" sz="3200" dirty="0"/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bg-BG" sz="3000" dirty="0"/>
                  <a:t>Проверяваме дали 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30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bg-BG" sz="3000" dirty="0"/>
                  <a:t>се дели на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  <a:r>
                  <a:rPr lang="bg-BG" sz="3000" dirty="0"/>
                  <a:t>, 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  <a:r>
                  <a:rPr lang="bg-BG" sz="3000" dirty="0"/>
                  <a:t>, …, </a:t>
                </a: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</a:t>
                </a:r>
                <a:r>
                  <a:rPr lang="bg-BG" sz="3000" dirty="0">
                    <a:solidFill>
                      <a:schemeClr val="tx2">
                        <a:lumMod val="75000"/>
                      </a:schemeClr>
                    </a:solidFill>
                  </a:rPr>
                  <a:t>-1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се раздели, значи е композитно</a:t>
                </a:r>
              </a:p>
              <a:p>
                <a:pPr marL="609494" lvl="2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Ако не се раздели, значи е просто</a:t>
                </a:r>
                <a:endParaRPr lang="en-US" dirty="0"/>
              </a:p>
              <a:p>
                <a:pPr marL="304747" lvl="1" indent="-304747">
                  <a:lnSpc>
                    <a:spcPct val="110000"/>
                  </a:lnSpc>
                  <a:buClr>
                    <a:srgbClr val="F2B254"/>
                  </a:buClr>
                  <a:buSzPct val="100000"/>
                </a:pPr>
                <a:r>
                  <a:rPr lang="bg-BG" dirty="0"/>
                  <a:t>Оптимизация: вместо до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n-1</a:t>
                </a:r>
                <a:r>
                  <a:rPr lang="en-US" dirty="0"/>
                  <a:t> </a:t>
                </a:r>
                <a:r>
                  <a:rPr lang="bg-BG" dirty="0"/>
                  <a:t>да се проверяват делители до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413" y="1066800"/>
                <a:ext cx="11804822" cy="5570355"/>
              </a:xfrm>
              <a:blipFill rotWithShape="0">
                <a:blip r:embed="rId2"/>
                <a:stretch>
                  <a:fillRect l="-1033" t="-1641" b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69" y="3772557"/>
            <a:ext cx="2385443" cy="20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Проверка за просто число. Оператор </a:t>
            </a:r>
            <a:r>
              <a:rPr lang="en-US" sz="3900" dirty="0"/>
              <a:t>break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234619"/>
            <a:ext cx="1036637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2; i &lt;= Math.Sqrt(n);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Console.WriteLine("Prime");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https://judge.softuni.bg/Contests/Practice/Index/620#2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4038600"/>
            <a:ext cx="4294496" cy="704249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 цикъла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410684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18" y="3860442"/>
            <a:ext cx="243251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1649</Words>
  <Application>Microsoft Office PowerPoint</Application>
  <PresentationFormat>Custom</PresentationFormat>
  <Paragraphs>284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Wingdings</vt:lpstr>
      <vt:lpstr>Wingdings 2</vt:lpstr>
      <vt:lpstr>SoftUni 16x9</vt:lpstr>
      <vt:lpstr>Повторения от по-висока сложност</vt:lpstr>
      <vt:lpstr>Съдържание</vt:lpstr>
      <vt:lpstr>Do…While цикъл</vt:lpstr>
      <vt:lpstr>Изчисляване на факториел</vt:lpstr>
      <vt:lpstr>Сумиране на цифрите на число</vt:lpstr>
      <vt:lpstr>Безкрайни цикли и оператор break</vt:lpstr>
      <vt:lpstr>Безкраен цикъл</vt:lpstr>
      <vt:lpstr>Прости числа</vt:lpstr>
      <vt:lpstr>Проверка за просто число. Оператор break</vt:lpstr>
      <vt:lpstr>Оператор break в безкраен цикъл</vt:lpstr>
      <vt:lpstr>Справяне с грешни числа: try … catch</vt:lpstr>
      <vt:lpstr>Задачи с цикли</vt:lpstr>
      <vt:lpstr>Числа на Фибоначи</vt:lpstr>
      <vt:lpstr>Пирамида от числа</vt:lpstr>
      <vt:lpstr>Пирамида от числа – решение</vt:lpstr>
      <vt:lpstr>Таблица с числа</vt:lpstr>
      <vt:lpstr>Таблица с числа – решение</vt:lpstr>
      <vt:lpstr>PowerPoint Presentation</vt:lpstr>
      <vt:lpstr>Какво научихме днес?</vt:lpstr>
      <vt:lpstr>Повторения от по-висока сложност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от по-висока сложност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2017-06-06T13:15:19Z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