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394" r:id="rId3"/>
    <p:sldId id="571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594" r:id="rId14"/>
    <p:sldId id="593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71"/>
          </p14:sldIdLst>
        </p14:section>
        <p14:section name="Асимптотична нотация" id="{51D0FD15-3932-43D9-82C9-6AF03C9EE001}">
          <p14:sldIdLst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10"/>
    <a:srgbClr val="F3BE6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8670" autoAdjust="0"/>
  </p:normalViewPr>
  <p:slideViewPr>
    <p:cSldViewPr>
      <p:cViewPr varScale="1">
        <p:scale>
          <a:sx n="76" d="100"/>
          <a:sy n="76" d="100"/>
        </p:scale>
        <p:origin x="636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>
                <a:solidFill>
                  <a:prstClr val="black"/>
                </a:solidFill>
              </a:rPr>
              <a:pPr/>
              <a:t>5</a:t>
            </a:fld>
            <a:r>
              <a:rPr lang="en-US" dirty="0">
                <a:solidFill>
                  <a:prstClr val="black"/>
                </a:solidFill>
              </a:rPr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622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Асимптотична нотация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326326" cy="2524722"/>
            <a:chOff x="745783" y="3624633"/>
            <a:chExt cx="6326326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506728" y="3707206"/>
              <a:ext cx="25653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</a:t>
              </a: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алгоритмите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3" name="Picture 2" descr="Yaacov Apelbaum-big-o Plot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173" y="3477854"/>
            <a:ext cx="3672202" cy="2308659"/>
          </a:xfrm>
          <a:prstGeom prst="roundRect">
            <a:avLst>
              <a:gd name="adj" fmla="val 1214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Времева сложност и скорост на програмата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414" y="1219199"/>
          <a:ext cx="10943997" cy="5105401"/>
        </p:xfrm>
        <a:graphic>
          <a:graphicData uri="http://schemas.openxmlformats.org/drawingml/2006/table">
            <a:tbl>
              <a:tblPr/>
              <a:tblGrid>
                <a:gridCol w="20490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35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44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823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17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217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3256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52964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311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Сложност</a:t>
                      </a:r>
                      <a:endParaRPr lang="en-US" sz="3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O(log(n))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O(n*log(n))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4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мин.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4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20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часа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231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дни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O(2</a:t>
                      </a:r>
                      <a:r>
                        <a:rPr lang="en-US" sz="24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260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дни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O(n!)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noProof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400" b="1" baseline="30000" noProof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400" b="1" noProof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мин.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3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Използваната памет </a:t>
            </a:r>
            <a:r>
              <a:rPr lang="ru-RU" sz="3200" dirty="0" smtClean="0"/>
              <a:t>също така трябва да се разглежда</a:t>
            </a:r>
            <a:r>
              <a:rPr lang="en-US" sz="3200" dirty="0" smtClean="0"/>
              <a:t>, </a:t>
            </a:r>
            <a:r>
              <a:rPr lang="bg-BG" sz="3200" dirty="0" smtClean="0"/>
              <a:t>например</a:t>
            </a:r>
            <a:r>
              <a:rPr lang="en-US" sz="3200" dirty="0" smtClean="0"/>
              <a:t>:</a:t>
            </a:r>
            <a:endParaRPr lang="en-US" sz="3200" dirty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bg-BG" sz="3000" dirty="0" smtClean="0"/>
              <a:t>Съхраняване на елементите на матрица от ранг </a:t>
            </a:r>
            <a:r>
              <a:rPr lang="en-US" sz="3000" dirty="0" smtClean="0"/>
              <a:t>N</a:t>
            </a:r>
            <a:endParaRPr lang="en-US" sz="3000" dirty="0"/>
          </a:p>
          <a:p>
            <a:pPr lvl="2">
              <a:lnSpc>
                <a:spcPct val="110000"/>
              </a:lnSpc>
            </a:pPr>
            <a:r>
              <a:rPr lang="bg-BG" dirty="0" smtClean="0"/>
              <a:t>Попълване на матрицата – време за изпълнение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b="1" baseline="30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bg-BG" dirty="0" smtClean="0"/>
              <a:t>Намиране на елемент по индекс – време за изпълнение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bg-BG" dirty="0" smtClean="0"/>
              <a:t>Необходима памет 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Необходима памет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7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Асимптотични </a:t>
            </a:r>
            <a:r>
              <a:rPr lang="bg-BG" dirty="0" smtClean="0"/>
              <a:t>нотации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 smtClean="0"/>
              <a:t>Сложност на алгоритъм – асимптотична нотация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 smtClean="0"/>
              <a:t>Монотонност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 smtClean="0"/>
              <a:t>Асимптотични функции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 smtClean="0"/>
              <a:t>Типове сложност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 smtClean="0"/>
              <a:t>Времева сложност и скорост на изпълнение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 smtClean="0"/>
              <a:t>Необходима памет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endParaRPr lang="bg-BG" dirty="0" smtClean="0"/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endParaRPr lang="bg-BG" dirty="0" smtClean="0"/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endParaRPr lang="bg-BG" dirty="0" smtClean="0"/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Сложност на алгоритъм</a:t>
            </a:r>
            <a:r>
              <a:rPr lang="en-US" sz="3200" dirty="0" smtClean="0"/>
              <a:t>– </a:t>
            </a:r>
            <a:r>
              <a:rPr lang="ru-RU" sz="3200" dirty="0" smtClean="0"/>
              <a:t>груба преценка на броя на изпълняваните стъпки, в зависимост от входните данни</a:t>
            </a:r>
            <a:endParaRPr lang="en-US" sz="3000" dirty="0"/>
          </a:p>
          <a:p>
            <a:r>
              <a:rPr lang="bg-BG" sz="3200" dirty="0" smtClean="0"/>
              <a:t>Имерват се с </a:t>
            </a:r>
            <a:r>
              <a:rPr lang="en-US" sz="3200" dirty="0" smtClean="0"/>
              <a:t>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асимптотчна нотация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O(f(n)) </a:t>
            </a:r>
            <a:r>
              <a:rPr lang="en-US" sz="3000" dirty="0">
                <a:cs typeface="Consolas" pitchFamily="49" charset="0"/>
              </a:rPr>
              <a:t>– </a:t>
            </a:r>
            <a:r>
              <a:rPr lang="bg-BG" sz="3000" dirty="0">
                <a:cs typeface="Consolas" pitchFamily="49" charset="0"/>
              </a:rPr>
              <a:t> </a:t>
            </a:r>
            <a:r>
              <a:rPr lang="bg-BG" sz="3000" dirty="0" smtClean="0">
                <a:cs typeface="Consolas" pitchFamily="49" charset="0"/>
              </a:rPr>
              <a:t>чете се</a:t>
            </a:r>
            <a:r>
              <a:rPr lang="en-US" sz="3000" dirty="0" smtClean="0">
                <a:cs typeface="Consolas" pitchFamily="49" charset="0"/>
              </a:rPr>
              <a:t> </a:t>
            </a:r>
            <a:r>
              <a:rPr lang="en-US" sz="3000" dirty="0">
                <a:cs typeface="Consolas" pitchFamily="49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Big oh</a:t>
            </a:r>
            <a:r>
              <a:rPr lang="en-US" sz="3000" dirty="0">
                <a:cs typeface="Consolas" pitchFamily="49" charset="0"/>
              </a:rPr>
              <a:t> of f(n)"</a:t>
            </a:r>
            <a:endParaRPr lang="en-US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Θ(f(n)) </a:t>
            </a:r>
            <a:r>
              <a:rPr lang="en-US" sz="3000" dirty="0">
                <a:cs typeface="Consolas" pitchFamily="49" charset="0"/>
              </a:rPr>
              <a:t>– </a:t>
            </a:r>
            <a:r>
              <a:rPr lang="bg-BG" sz="3000" dirty="0" smtClean="0">
                <a:cs typeface="Consolas" pitchFamily="49" charset="0"/>
              </a:rPr>
              <a:t>чете се</a:t>
            </a:r>
            <a:r>
              <a:rPr lang="en-US" sz="3000" dirty="0" smtClean="0">
                <a:cs typeface="Consolas" pitchFamily="49" charset="0"/>
              </a:rPr>
              <a:t> </a:t>
            </a:r>
            <a:r>
              <a:rPr lang="en-US" sz="3000" dirty="0">
                <a:cs typeface="Consolas" pitchFamily="49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Theta</a:t>
            </a:r>
            <a:r>
              <a:rPr lang="en-US" sz="3000" dirty="0">
                <a:cs typeface="Consolas" pitchFamily="49" charset="0"/>
              </a:rPr>
              <a:t> of f(n)"</a:t>
            </a:r>
            <a:endParaRPr lang="en-US" sz="3000" dirty="0"/>
          </a:p>
          <a:p>
            <a:pPr lvl="1"/>
            <a:r>
              <a:rPr lang="el-G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Ω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(f(n))</a:t>
            </a:r>
            <a:r>
              <a:rPr lang="el-G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cs typeface="Consolas" pitchFamily="49" charset="0"/>
              </a:rPr>
              <a:t>– </a:t>
            </a:r>
            <a:r>
              <a:rPr lang="bg-BG" sz="3000" dirty="0" smtClean="0">
                <a:cs typeface="Consolas" pitchFamily="49" charset="0"/>
              </a:rPr>
              <a:t>чете се</a:t>
            </a:r>
            <a:r>
              <a:rPr lang="en-US" sz="3000" dirty="0" smtClean="0">
                <a:cs typeface="Consolas" pitchFamily="49" charset="0"/>
              </a:rPr>
              <a:t> </a:t>
            </a:r>
            <a:r>
              <a:rPr lang="en-US" sz="3000" dirty="0">
                <a:cs typeface="Consolas" pitchFamily="49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Omega</a:t>
            </a:r>
            <a:r>
              <a:rPr lang="en-US" sz="3000" dirty="0">
                <a:cs typeface="Consolas" pitchFamily="49" charset="0"/>
              </a:rPr>
              <a:t> of f(n)"</a:t>
            </a:r>
            <a:endParaRPr lang="en-GB" sz="3000" dirty="0">
              <a:cs typeface="Consolas" pitchFamily="49" charset="0"/>
            </a:endParaRPr>
          </a:p>
          <a:p>
            <a:pPr lvl="2"/>
            <a:r>
              <a:rPr lang="bg-BG" sz="2600" dirty="0" smtClean="0"/>
              <a:t>където</a:t>
            </a:r>
            <a:r>
              <a:rPr lang="en-US" sz="2600" dirty="0" smtClean="0"/>
              <a:t>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f(n)</a:t>
            </a:r>
            <a:r>
              <a:rPr lang="en-US" sz="2600" dirty="0"/>
              <a:t> </a:t>
            </a:r>
            <a:r>
              <a:rPr lang="bg-BG" sz="2600" dirty="0" smtClean="0"/>
              <a:t>е функция, зависеща от входните данни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en-US" sz="2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Сложност на алгоритъм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5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O(f(n))</a:t>
            </a:r>
            <a:r>
              <a:rPr lang="en-US" sz="2600" dirty="0"/>
              <a:t> </a:t>
            </a:r>
            <a:r>
              <a:rPr lang="en-US" sz="3200" dirty="0"/>
              <a:t>– </a:t>
            </a:r>
            <a:r>
              <a:rPr lang="bg-BG" sz="3200" dirty="0" smtClean="0"/>
              <a:t>Горна граница</a:t>
            </a:r>
            <a:endParaRPr lang="en-US" sz="3200" dirty="0"/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j =</a:t>
            </a:r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 O(g)</a:t>
            </a:r>
            <a:endParaRPr lang="en-US" sz="2800" dirty="0">
              <a:cs typeface="Consolas" pitchFamily="49" charset="0"/>
            </a:endParaRP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j = O(h)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Θ(f(n))</a:t>
            </a:r>
            <a:r>
              <a:rPr lang="en-US" dirty="0">
                <a:cs typeface="Consolas" pitchFamily="49" charset="0"/>
              </a:rPr>
              <a:t> – </a:t>
            </a:r>
            <a:r>
              <a:rPr lang="bg-BG" dirty="0" smtClean="0">
                <a:cs typeface="Consolas" pitchFamily="49" charset="0"/>
              </a:rPr>
              <a:t>Горна</a:t>
            </a:r>
            <a:r>
              <a:rPr lang="en-US" dirty="0" smtClean="0">
                <a:cs typeface="Consolas" pitchFamily="49" charset="0"/>
              </a:rPr>
              <a:t>&amp;</a:t>
            </a:r>
            <a:r>
              <a:rPr lang="bg-BG" dirty="0" smtClean="0">
                <a:cs typeface="Consolas" pitchFamily="49" charset="0"/>
              </a:rPr>
              <a:t>Долна граница</a:t>
            </a:r>
            <a:endParaRPr lang="en-US" dirty="0">
              <a:cs typeface="Consolas" pitchFamily="49" charset="0"/>
            </a:endParaRP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j = Θ(j)</a:t>
            </a:r>
            <a:endParaRPr lang="en-US" sz="2800" dirty="0">
              <a:cs typeface="Consolas" pitchFamily="49" charset="0"/>
            </a:endParaRP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g = Θ(g)</a:t>
            </a:r>
          </a:p>
          <a:p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Ω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(f(n))</a:t>
            </a:r>
            <a:r>
              <a:rPr lang="en-US" sz="3200" dirty="0">
                <a:cs typeface="Consolas" pitchFamily="49" charset="0"/>
              </a:rPr>
              <a:t> – </a:t>
            </a:r>
            <a:r>
              <a:rPr lang="bg-BG" sz="3200" dirty="0" smtClean="0">
                <a:cs typeface="Consolas" pitchFamily="49" charset="0"/>
              </a:rPr>
              <a:t>Долна граница</a:t>
            </a:r>
            <a:endParaRPr lang="en-US" sz="3200" dirty="0">
              <a:cs typeface="Consolas" pitchFamily="49" charset="0"/>
            </a:endParaRP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h = </a:t>
            </a:r>
            <a:r>
              <a:rPr lang="el-GR" sz="2800" b="1" dirty="0">
                <a:latin typeface="Consolas" panose="020B0609020204030204" pitchFamily="49" charset="0"/>
                <a:cs typeface="Consolas" pitchFamily="49" charset="0"/>
              </a:rPr>
              <a:t>Ω</a:t>
            </a:r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(j)</a:t>
            </a:r>
            <a:endParaRPr lang="en-US" sz="2800" dirty="0">
              <a:cs typeface="Consolas" pitchFamily="49" charset="0"/>
            </a:endParaRP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g = </a:t>
            </a:r>
            <a:r>
              <a:rPr lang="el-GR" sz="2800" b="1" dirty="0">
                <a:latin typeface="Consolas" panose="020B0609020204030204" pitchFamily="49" charset="0"/>
                <a:cs typeface="Consolas" pitchFamily="49" charset="0"/>
              </a:rPr>
              <a:t>Ω</a:t>
            </a:r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(j)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 smtClean="0"/>
              <a:t>Асимптотични нотации</a:t>
            </a:r>
            <a:endParaRPr lang="en-US" dirty="0"/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369" y="1115450"/>
            <a:ext cx="5245865" cy="53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4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altLang="ko-KR" sz="3000" dirty="0" smtClean="0">
                <a:ea typeface="굴림" pitchFamily="50" charset="-127"/>
              </a:rPr>
              <a:t>За дадена функция </a:t>
            </a:r>
            <a:r>
              <a:rPr lang="en-US" altLang="ko-KR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</a:t>
            </a:r>
            <a:r>
              <a:rPr lang="en-US" altLang="ko-KR" sz="3000" dirty="0">
                <a:ea typeface="굴림" pitchFamily="50" charset="-127"/>
              </a:rPr>
              <a:t>, </a:t>
            </a:r>
            <a:r>
              <a:rPr lang="bg-BG" altLang="ko-KR" sz="3000" dirty="0" smtClean="0">
                <a:ea typeface="굴림" pitchFamily="50" charset="-127"/>
              </a:rPr>
              <a:t>ние отбелязваме с</a:t>
            </a:r>
            <a:r>
              <a:rPr lang="en-US" altLang="ko-KR" sz="3000" dirty="0" smtClean="0">
                <a:ea typeface="굴림" pitchFamily="50" charset="-127"/>
              </a:rPr>
              <a:t> 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O(g(n))</a:t>
            </a:r>
            <a:r>
              <a:rPr lang="en-US" altLang="ko-KR" sz="3000" dirty="0">
                <a:ea typeface="굴림" pitchFamily="50" charset="-127"/>
              </a:rPr>
              <a:t> </a:t>
            </a:r>
            <a:r>
              <a:rPr lang="bg-BG" altLang="ko-KR" sz="3000" dirty="0" smtClean="0">
                <a:ea typeface="굴림" pitchFamily="50" charset="-127"/>
              </a:rPr>
              <a:t>множеството от функции, които са различни от</a:t>
            </a:r>
            <a:r>
              <a:rPr lang="en-US" altLang="ko-KR" sz="3000" dirty="0" smtClean="0">
                <a:ea typeface="굴림" pitchFamily="50" charset="-127"/>
              </a:rPr>
              <a:t> </a:t>
            </a:r>
            <a:r>
              <a:rPr lang="en-US" altLang="ko-KR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000" dirty="0" smtClean="0">
                <a:ea typeface="굴림" pitchFamily="50" charset="-127"/>
              </a:rPr>
              <a:t> </a:t>
            </a:r>
            <a:r>
              <a:rPr lang="bg-BG" altLang="ko-KR" sz="3000" dirty="0" smtClean="0">
                <a:ea typeface="굴림" pitchFamily="50" charset="-127"/>
              </a:rPr>
              <a:t>с константа</a:t>
            </a:r>
            <a:endParaRPr lang="en-US" altLang="ko-KR" sz="3000" dirty="0">
              <a:ea typeface="굴림" pitchFamily="50" charset="-127"/>
            </a:endParaRPr>
          </a:p>
          <a:p>
            <a:endParaRPr lang="en-US" altLang="ko-KR" sz="3000" dirty="0">
              <a:ea typeface="굴림" pitchFamily="50" charset="-127"/>
            </a:endParaRPr>
          </a:p>
          <a:p>
            <a:endParaRPr lang="en-US" altLang="ko-KR" sz="3000" dirty="0">
              <a:ea typeface="굴림" pitchFamily="50" charset="-127"/>
            </a:endParaRPr>
          </a:p>
          <a:p>
            <a:r>
              <a:rPr lang="bg-BG" altLang="ko-KR" sz="3000" dirty="0" smtClean="0">
                <a:ea typeface="굴림" pitchFamily="50" charset="-127"/>
              </a:rPr>
              <a:t>Примери</a:t>
            </a:r>
            <a:r>
              <a:rPr lang="en-US" altLang="ko-KR" sz="3000" dirty="0" smtClean="0">
                <a:ea typeface="굴림" pitchFamily="50" charset="-127"/>
              </a:rPr>
              <a:t>:</a:t>
            </a:r>
            <a:endParaRPr lang="en-US" altLang="ko-KR" sz="3000" dirty="0">
              <a:ea typeface="굴림" pitchFamily="50" charset="-127"/>
            </a:endParaRPr>
          </a:p>
          <a:p>
            <a:pPr lvl="1"/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b="1" baseline="30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10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800" b="1" baseline="30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</a:t>
            </a:r>
          </a:p>
          <a:p>
            <a:pPr lvl="1"/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10n + 4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O(n)</a:t>
            </a:r>
          </a:p>
          <a:p>
            <a:pPr lvl="1"/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4*n*log</a:t>
            </a:r>
            <a:r>
              <a:rPr lang="en-US" altLang="ko-KR" sz="2800" b="1" baseline="-25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(3*n+1)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2*n-1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log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n)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	</a:t>
            </a:r>
            <a:endParaRPr lang="bg-BG" sz="2800" b="1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altLang="ko-KR" dirty="0" smtClean="0">
                <a:ea typeface="굴림" pitchFamily="50" charset="-127"/>
              </a:rPr>
              <a:t>Асимптотична нотация: определение</a:t>
            </a:r>
            <a:endParaRPr lang="bg-BG" dirty="0"/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1361148" y="2315184"/>
            <a:ext cx="9457664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(g(n))</a:t>
            </a:r>
            <a:r>
              <a:rPr lang="en-US" altLang="ko-KR" dirty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A19574">
                    <a:lumMod val="20000"/>
                    <a:lumOff val="80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lang="en-US" altLang="ko-KR" dirty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 {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dirty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: </a:t>
            </a:r>
            <a:r>
              <a:rPr lang="bg-BG" altLang="ko-KR" dirty="0" smtClean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където съществува </a:t>
            </a:r>
            <a:r>
              <a:rPr lang="en-US" altLang="ko-KR" dirty="0" smtClean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</a:t>
            </a:r>
            <a:r>
              <a:rPr lang="bg-BG" altLang="ko-KR" dirty="0" smtClean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&gt;0</a:t>
            </a:r>
            <a:r>
              <a:rPr lang="en-US" altLang="ko-KR" dirty="0" smtClean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 </a:t>
            </a:r>
            <a:r>
              <a:rPr lang="bg-BG" altLang="ko-KR" dirty="0" smtClean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и</a:t>
            </a:r>
            <a:r>
              <a:rPr lang="en-US" altLang="ko-KR" dirty="0" smtClean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 </a:t>
            </a:r>
            <a:r>
              <a:rPr lang="en-US" altLang="ko-KR" dirty="0" smtClean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baseline="-25000" dirty="0" smtClean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dirty="0" smtClean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 </a:t>
            </a:r>
            <a:r>
              <a:rPr lang="bg-BG" altLang="ko-KR" dirty="0" smtClean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, такова че</a:t>
            </a:r>
            <a:r>
              <a:rPr lang="en-US" altLang="ko-KR" dirty="0" smtClean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&lt;=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c*g(n)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ea typeface="굴림" pitchFamily="50" charset="-127"/>
              </a:rPr>
              <a:t> </a:t>
            </a:r>
            <a:r>
              <a:rPr lang="bg-BG" altLang="ko-KR" dirty="0" smtClean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за всички</a:t>
            </a:r>
            <a:r>
              <a:rPr lang="en-US" altLang="ko-KR" dirty="0" smtClean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&gt;=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baseline="-25000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dirty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055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n)</a:t>
            </a:r>
            <a:r>
              <a:rPr lang="en-US" dirty="0"/>
              <a:t> </a:t>
            </a:r>
            <a:r>
              <a:rPr lang="bg-BG" dirty="0" smtClean="0"/>
              <a:t>означава, че функцията расте</a:t>
            </a:r>
            <a:r>
              <a:rPr lang="en-US" dirty="0"/>
              <a:t/>
            </a:r>
            <a:br>
              <a:rPr lang="en-US" dirty="0"/>
            </a:br>
            <a:r>
              <a:rPr lang="bg-BG" dirty="0" smtClean="0"/>
              <a:t>линейно, когато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 smtClean="0"/>
              <a:t>расте</a:t>
            </a:r>
            <a:endParaRPr lang="en-US" dirty="0"/>
          </a:p>
          <a:p>
            <a:pPr lvl="1"/>
            <a:r>
              <a:rPr lang="bg-BG" dirty="0" smtClean="0"/>
              <a:t>Например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 </a:t>
            </a:r>
            <a:r>
              <a:rPr lang="bg-BG" dirty="0"/>
              <a:t>означава, че функцията расте</a:t>
            </a:r>
            <a:r>
              <a:rPr lang="en-US" dirty="0"/>
              <a:t/>
            </a:r>
            <a:br>
              <a:rPr lang="en-US" dirty="0"/>
            </a:br>
            <a:r>
              <a:rPr lang="bg-BG" dirty="0" smtClean="0"/>
              <a:t>експоненциално, </a:t>
            </a:r>
            <a:r>
              <a:rPr lang="bg-BG" dirty="0"/>
              <a:t>когато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расте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bg-BG" dirty="0" smtClean="0"/>
              <a:t>например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O(1) </a:t>
            </a:r>
            <a:r>
              <a:rPr lang="bg-BG" dirty="0"/>
              <a:t>означава, че функцията </a:t>
            </a:r>
            <a:r>
              <a:rPr lang="bg-BG" dirty="0" smtClean="0"/>
              <a:t>не расте,</a:t>
            </a:r>
          </a:p>
          <a:p>
            <a:pPr marL="0" indent="0">
              <a:buNone/>
            </a:pPr>
            <a:r>
              <a:rPr lang="bg-BG" dirty="0" smtClean="0"/>
              <a:t> </a:t>
            </a:r>
            <a:r>
              <a:rPr lang="bg-BG" dirty="0"/>
              <a:t>когато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расте</a:t>
            </a:r>
            <a:endParaRPr lang="en-US" dirty="0"/>
          </a:p>
          <a:p>
            <a:endParaRPr lang="en-US" dirty="0"/>
          </a:p>
          <a:p>
            <a:pPr lvl="1"/>
            <a:r>
              <a:rPr lang="bg-BG" dirty="0" smtClean="0"/>
              <a:t>Например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Монотонност (растене) на функция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15851" y="1112520"/>
          <a:ext cx="4389128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8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81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81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581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581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581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5818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5818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5818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5818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58184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58184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5818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58184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58184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233819" y="458552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258530" y="351607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776538" y="29515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301419" y="23946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37412" y="6086916"/>
            <a:ext cx="4648200" cy="4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169955" y="569336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21657" y="6020314"/>
            <a:ext cx="46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</a:rPr>
              <a:t>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72879" y="757063"/>
            <a:ext cx="792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</a:rPr>
              <a:t>ƒ(n)</a:t>
            </a:r>
          </a:p>
        </p:txBody>
      </p:sp>
      <p:sp>
        <p:nvSpPr>
          <p:cNvPr id="84" name="Oval 83"/>
          <p:cNvSpPr/>
          <p:nvPr/>
        </p:nvSpPr>
        <p:spPr>
          <a:xfrm>
            <a:off x="7442953" y="4866541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7710929" y="4867726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cxnSp>
        <p:nvCxnSpPr>
          <p:cNvPr id="103" name="Straight Connector 102"/>
          <p:cNvCxnSpPr>
            <a:endCxn id="138" idx="6"/>
          </p:cNvCxnSpPr>
          <p:nvPr/>
        </p:nvCxnSpPr>
        <p:spPr>
          <a:xfrm>
            <a:off x="7237412" y="4948826"/>
            <a:ext cx="4248156" cy="83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451378" y="4597623"/>
            <a:ext cx="152400" cy="152400"/>
          </a:xfrm>
          <a:prstGeom prst="ellipse">
            <a:avLst/>
          </a:prstGeom>
          <a:solidFill>
            <a:srgbClr val="8CF4F2"/>
          </a:solidFill>
          <a:ln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715349" y="3223463"/>
            <a:ext cx="152400" cy="152400"/>
          </a:xfrm>
          <a:prstGeom prst="ellipse">
            <a:avLst/>
          </a:prstGeom>
          <a:solidFill>
            <a:srgbClr val="8CF4F2"/>
          </a:solidFill>
          <a:ln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7976037" y="1580161"/>
            <a:ext cx="152400" cy="152400"/>
          </a:xfrm>
          <a:prstGeom prst="ellipse">
            <a:avLst/>
          </a:prstGeom>
          <a:solidFill>
            <a:srgbClr val="8CF4F2"/>
          </a:solidFill>
          <a:ln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5" name="Text Placeholder 6"/>
          <p:cNvSpPr>
            <a:spLocks noGrp="1"/>
          </p:cNvSpPr>
          <p:nvPr/>
        </p:nvSpPr>
        <p:spPr>
          <a:xfrm>
            <a:off x="3915793" y="1942976"/>
            <a:ext cx="2414081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buClr>
                <a:srgbClr val="A19574">
                  <a:lumMod val="40000"/>
                  <a:lumOff val="60000"/>
                </a:srgbClr>
              </a:buClr>
            </a:pPr>
            <a:r>
              <a:rPr sz="3200" dirty="0">
                <a:solidFill>
                  <a:srgbClr val="FBEEC9">
                    <a:lumMod val="75000"/>
                  </a:srgbClr>
                </a:solidFill>
              </a:rPr>
              <a:t>ƒ(n)=n+1</a:t>
            </a:r>
            <a:endParaRPr altLang="ko-KR" sz="3200" noProof="1">
              <a:sym typeface="Symbol" pitchFamily="18" charset="2"/>
            </a:endParaRPr>
          </a:p>
        </p:txBody>
      </p:sp>
      <p:sp>
        <p:nvSpPr>
          <p:cNvPr id="116" name="Text Placeholder 6"/>
          <p:cNvSpPr>
            <a:spLocks noGrp="1"/>
          </p:cNvSpPr>
          <p:nvPr/>
        </p:nvSpPr>
        <p:spPr>
          <a:xfrm>
            <a:off x="2945141" y="3802772"/>
            <a:ext cx="3017466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buClr>
                <a:srgbClr val="A19574">
                  <a:lumMod val="40000"/>
                  <a:lumOff val="60000"/>
                </a:srgbClr>
              </a:buClr>
            </a:pPr>
            <a:r>
              <a:rPr sz="3200" dirty="0"/>
              <a:t>ƒ(n)=n</a:t>
            </a:r>
            <a:r>
              <a:rPr sz="3200" baseline="30000" dirty="0"/>
              <a:t>2</a:t>
            </a:r>
            <a:r>
              <a:rPr sz="3200" dirty="0"/>
              <a:t>+2n+2</a:t>
            </a:r>
            <a:endParaRPr altLang="ko-KR" sz="3200" noProof="1">
              <a:sym typeface="Symbol" pitchFamily="18" charset="2"/>
            </a:endParaRPr>
          </a:p>
        </p:txBody>
      </p:sp>
      <p:sp>
        <p:nvSpPr>
          <p:cNvPr id="117" name="Text Placeholder 6"/>
          <p:cNvSpPr>
            <a:spLocks noGrp="1"/>
          </p:cNvSpPr>
          <p:nvPr/>
        </p:nvSpPr>
        <p:spPr>
          <a:xfrm>
            <a:off x="2997413" y="6020314"/>
            <a:ext cx="1766939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fontAlgn="base" latinLnBrk="1" hangingPunct="0"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ƒ</a:t>
            </a:r>
            <a:r>
              <a:rPr lang="en-US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(n)=4</a:t>
            </a:r>
            <a:endParaRPr lang="en-US" altLang="ko-KR" sz="3200" b="1" noProof="1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806540" y="183919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967370" y="4862595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8235346" y="4863780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8479346" y="4862563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747322" y="4863748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9258530" y="4873811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9526506" y="4874996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9776777" y="4872626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0044753" y="4873811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0295024" y="4874185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563000" y="4875370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0806540" y="4883715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1074516" y="4884900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11331644" y="4880944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47322" y="404549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7222387" y="1359213"/>
            <a:ext cx="4199270" cy="44494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161212" y="5428372"/>
            <a:ext cx="152400" cy="152400"/>
          </a:xfrm>
          <a:prstGeom prst="ellipse">
            <a:avLst/>
          </a:prstGeom>
          <a:solidFill>
            <a:srgbClr val="8CF4F2"/>
          </a:solidFill>
          <a:ln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108883" y="6104698"/>
            <a:ext cx="4299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</a:rPr>
              <a:t>0   1    2    3   4   5   6    7   8   9   10  11 12 13 14 15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734547" y="1246203"/>
            <a:ext cx="412137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18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17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16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15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14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13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12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11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10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9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8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7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6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5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4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3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2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</a:t>
            </a:r>
          </a:p>
          <a:p>
            <a:pPr algn="r"/>
            <a:r>
              <a:rPr lang="en-US" sz="1600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711691" y="514544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256600" y="849051"/>
            <a:ext cx="17564" cy="5248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995272" y="4861391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242463" y="1086605"/>
            <a:ext cx="879857" cy="4410186"/>
          </a:xfrm>
          <a:custGeom>
            <a:avLst/>
            <a:gdLst>
              <a:gd name="connsiteX0" fmla="*/ 0 w 966354"/>
              <a:gd name="connsiteY0" fmla="*/ 4410186 h 4410186"/>
              <a:gd name="connsiteX1" fmla="*/ 290945 w 966354"/>
              <a:gd name="connsiteY1" fmla="*/ 3589304 h 4410186"/>
              <a:gd name="connsiteX2" fmla="*/ 550718 w 966354"/>
              <a:gd name="connsiteY2" fmla="*/ 2217704 h 4410186"/>
              <a:gd name="connsiteX3" fmla="*/ 820881 w 966354"/>
              <a:gd name="connsiteY3" fmla="*/ 575940 h 4410186"/>
              <a:gd name="connsiteX4" fmla="*/ 966354 w 966354"/>
              <a:gd name="connsiteY4" fmla="*/ 14831 h 4410186"/>
              <a:gd name="connsiteX0" fmla="*/ 0 w 879857"/>
              <a:gd name="connsiteY0" fmla="*/ 4410186 h 4410186"/>
              <a:gd name="connsiteX1" fmla="*/ 290945 w 879857"/>
              <a:gd name="connsiteY1" fmla="*/ 3589304 h 4410186"/>
              <a:gd name="connsiteX2" fmla="*/ 550718 w 879857"/>
              <a:gd name="connsiteY2" fmla="*/ 2217704 h 4410186"/>
              <a:gd name="connsiteX3" fmla="*/ 820881 w 879857"/>
              <a:gd name="connsiteY3" fmla="*/ 575940 h 4410186"/>
              <a:gd name="connsiteX4" fmla="*/ 879857 w 879857"/>
              <a:gd name="connsiteY4" fmla="*/ 14831 h 441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857" h="4410186">
                <a:moveTo>
                  <a:pt x="0" y="4410186"/>
                </a:moveTo>
                <a:cubicBezTo>
                  <a:pt x="99579" y="4182452"/>
                  <a:pt x="199159" y="3954718"/>
                  <a:pt x="290945" y="3589304"/>
                </a:cubicBezTo>
                <a:cubicBezTo>
                  <a:pt x="382731" y="3223890"/>
                  <a:pt x="462395" y="2719931"/>
                  <a:pt x="550718" y="2217704"/>
                </a:cubicBezTo>
                <a:cubicBezTo>
                  <a:pt x="639041" y="1715477"/>
                  <a:pt x="766025" y="943085"/>
                  <a:pt x="820881" y="575940"/>
                </a:cubicBezTo>
                <a:cubicBezTo>
                  <a:pt x="875737" y="208795"/>
                  <a:pt x="878125" y="-68296"/>
                  <a:pt x="879857" y="14831"/>
                </a:cubicBezTo>
              </a:path>
            </a:pathLst>
          </a:custGeom>
          <a:noFill/>
          <a:ln w="38100"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7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Асимптотни функции</a:t>
            </a:r>
            <a:endParaRPr lang="en-US" dirty="0"/>
          </a:p>
        </p:txBody>
      </p:sp>
      <p:pic>
        <p:nvPicPr>
          <p:cNvPr id="5" name="Picture 2" descr="Yaacov Apelbaum-big-o Plo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447800"/>
            <a:ext cx="6400800" cy="4724400"/>
          </a:xfrm>
          <a:prstGeom prst="roundRect">
            <a:avLst>
              <a:gd name="adj" fmla="val 1214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8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31812" y="802183"/>
          <a:ext cx="11159999" cy="6062744"/>
        </p:xfrm>
        <a:graphic>
          <a:graphicData uri="http://schemas.openxmlformats.org/drawingml/2006/table">
            <a:tbl>
              <a:tblPr/>
              <a:tblGrid>
                <a:gridCol w="24370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70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858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49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Сложност</a:t>
                      </a:r>
                      <a:endParaRPr lang="en-US" sz="3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Нотация</a:t>
                      </a:r>
                      <a:endParaRPr lang="en-US" sz="3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  <a:endParaRPr lang="en-US" sz="3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константна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логаритмична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10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линейна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Линейно-логаритмична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O(n*log n)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0178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Квадратична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30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9426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Кубична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30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22299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Експоненциална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</a:t>
                      </a:r>
                      <a:r>
                        <a:rPr kumimoji="0" lang="en-US" sz="3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3000" b="1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9858654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сложности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Стойности на функциите</a:t>
            </a:r>
            <a:endParaRPr lang="en-US" dirty="0"/>
          </a:p>
        </p:txBody>
      </p:sp>
      <p:pic>
        <p:nvPicPr>
          <p:cNvPr id="6" name="Picture 5" descr="Screen Shot 2015-06-25 at 3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4" y="1152386"/>
            <a:ext cx="10669588" cy="532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793</Words>
  <Application>Microsoft Office PowerPoint</Application>
  <PresentationFormat>Custom</PresentationFormat>
  <Paragraphs>218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Consolas</vt:lpstr>
      <vt:lpstr>굴림</vt:lpstr>
      <vt:lpstr>HY중고딕</vt:lpstr>
      <vt:lpstr>Symbol</vt:lpstr>
      <vt:lpstr>Times New Roman</vt:lpstr>
      <vt:lpstr>Wingdings</vt:lpstr>
      <vt:lpstr>Wingdings 2</vt:lpstr>
      <vt:lpstr>SoftUni 16x9</vt:lpstr>
      <vt:lpstr>PowerPoint Presentation</vt:lpstr>
      <vt:lpstr>Съдържание</vt:lpstr>
      <vt:lpstr>Сложност на алгоритъм</vt:lpstr>
      <vt:lpstr>Асимптотични нотации</vt:lpstr>
      <vt:lpstr>Асимптотична нотация: определение</vt:lpstr>
      <vt:lpstr>Монотонност (растене) на функция</vt:lpstr>
      <vt:lpstr>Асимптотни функции</vt:lpstr>
      <vt:lpstr>Типове сложности</vt:lpstr>
      <vt:lpstr>Стойности на функциите</vt:lpstr>
      <vt:lpstr>Времева сложност и скорост на програмата</vt:lpstr>
      <vt:lpstr>Необходима памет</vt:lpstr>
      <vt:lpstr>Асимптотични нотации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2018-05-07T08:23:07Z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