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14"/>
  </p:notesMasterIdLst>
  <p:handoutMasterIdLst>
    <p:handoutMasterId r:id="rId15"/>
  </p:handoutMasterIdLst>
  <p:sldIdLst>
    <p:sldId id="394" r:id="rId3"/>
    <p:sldId id="571" r:id="rId4"/>
    <p:sldId id="601" r:id="rId5"/>
    <p:sldId id="595" r:id="rId6"/>
    <p:sldId id="596" r:id="rId7"/>
    <p:sldId id="597" r:id="rId8"/>
    <p:sldId id="598" r:id="rId9"/>
    <p:sldId id="599" r:id="rId10"/>
    <p:sldId id="600" r:id="rId11"/>
    <p:sldId id="594" r:id="rId12"/>
    <p:sldId id="593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D7E5960-A9BC-43C4-BCE0-8E99BC3BA6A9}">
          <p14:sldIdLst>
            <p14:sldId id="394"/>
            <p14:sldId id="571"/>
          </p14:sldIdLst>
        </p14:section>
        <p14:section name="Ламбда изрази и ламбда функции" id="{51D0FD15-3932-43D9-82C9-6AF03C9EE001}">
          <p14:sldIdLst>
            <p14:sldId id="601"/>
            <p14:sldId id="595"/>
            <p14:sldId id="596"/>
            <p14:sldId id="597"/>
            <p14:sldId id="598"/>
            <p14:sldId id="599"/>
          </p14:sldIdLst>
        </p14:section>
        <p14:section name="Conclusion" id="{3E23A7B0-228F-4458-953E-A0823B82CFF0}">
          <p14:sldIdLst>
            <p14:sldId id="600"/>
            <p14:sldId id="594"/>
            <p14:sldId id="5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D2A010"/>
    <a:srgbClr val="F6D18E"/>
    <a:srgbClr val="FFFFFF"/>
    <a:srgbClr val="C6C0AA"/>
    <a:srgbClr val="F9F0AB"/>
    <a:srgbClr val="F9E6AB"/>
    <a:srgbClr val="F9FAAB"/>
    <a:srgbClr val="767691"/>
    <a:srgbClr val="7676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76" autoAdjust="0"/>
    <p:restoredTop sz="98670" autoAdjust="0"/>
  </p:normalViewPr>
  <p:slideViewPr>
    <p:cSldViewPr>
      <p:cViewPr varScale="1">
        <p:scale>
          <a:sx n="76" d="100"/>
          <a:sy n="76" d="100"/>
        </p:scale>
        <p:origin x="318" y="8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9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8/12/2018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8/12/2018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08763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67607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930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628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43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csharp-book.softuni.b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97#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3122612" y="762000"/>
            <a:ext cx="84436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 fontScale="92500" lnSpcReduction="20000"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 smtClean="0"/>
              <a:t>Ламбда</a:t>
            </a:r>
            <a:r>
              <a:rPr lang="en-US" dirty="0" smtClean="0"/>
              <a:t> </a:t>
            </a:r>
            <a:r>
              <a:rPr lang="bg-BG" dirty="0" smtClean="0"/>
              <a:t>изрази</a:t>
            </a:r>
            <a:r>
              <a:rPr lang="en-US" dirty="0" smtClean="0"/>
              <a:t> </a:t>
            </a:r>
          </a:p>
          <a:p>
            <a:r>
              <a:rPr lang="bg-BG" dirty="0" smtClean="0"/>
              <a:t>и Ламбда</a:t>
            </a:r>
            <a:r>
              <a:rPr lang="en-US" dirty="0" smtClean="0"/>
              <a:t> </a:t>
            </a:r>
            <a:r>
              <a:rPr lang="bg-BG" dirty="0"/>
              <a:t>функции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5399660" cy="2524722"/>
            <a:chOff x="745783" y="3624633"/>
            <a:chExt cx="5399660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=""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576164">
              <a:off x="5433389" y="3706052"/>
              <a:ext cx="712054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 smtClean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ООП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=""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=""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=""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=""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pic>
        <p:nvPicPr>
          <p:cNvPr id="12" name="Picture 2" descr="http://www1.istockphoto.com/file_thumbview_approve/1970243/2/istockphoto_1970243_mathematic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43181" y="2808789"/>
            <a:ext cx="4272763" cy="21341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9675" y="3875853"/>
            <a:ext cx="1752600" cy="191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Дефиниране на класове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865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185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 smtClean="0"/>
              <a:t>Що е функция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 smtClean="0"/>
              <a:t>Ламбда </a:t>
            </a:r>
            <a:r>
              <a:rPr lang="bg-BG" dirty="0" smtClean="0"/>
              <a:t>изрази</a:t>
            </a:r>
            <a:endParaRPr lang="en-US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 smtClean="0"/>
              <a:t>Ламбда функции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82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Математически функции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е функция</a:t>
            </a:r>
            <a:r>
              <a:rPr lang="en-US" dirty="0" smtClean="0"/>
              <a:t>?</a:t>
            </a:r>
            <a:endParaRPr lang="bg-BG" dirty="0"/>
          </a:p>
        </p:txBody>
      </p:sp>
      <p:sp>
        <p:nvSpPr>
          <p:cNvPr id="9" name="Rectangle 8"/>
          <p:cNvSpPr/>
          <p:nvPr/>
        </p:nvSpPr>
        <p:spPr>
          <a:xfrm>
            <a:off x="2358288" y="1760186"/>
            <a:ext cx="308930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</a:t>
            </a:r>
            <a:r>
              <a:rPr lang="en-US" sz="7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(x) = x</a:t>
            </a:r>
            <a:r>
              <a:rPr lang="en-US" sz="7200" b="1" baseline="3000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</a:t>
            </a:r>
            <a:endParaRPr lang="en-US" sz="7200" b="1" i="1" baseline="30000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462824" y="2261901"/>
            <a:ext cx="1485900" cy="666254"/>
          </a:xfrm>
          <a:prstGeom prst="wedgeRoundRectCallout">
            <a:avLst>
              <a:gd name="adj1" fmla="val 83891"/>
              <a:gd name="adj2" fmla="val -2255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dirty="0" smtClean="0">
                <a:solidFill>
                  <a:srgbClr val="FFFFFF"/>
                </a:solidFill>
              </a:rPr>
              <a:t>Име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1948724" y="3270043"/>
            <a:ext cx="2088288" cy="1000465"/>
          </a:xfrm>
          <a:prstGeom prst="wedgeRoundRectCallout">
            <a:avLst>
              <a:gd name="adj1" fmla="val 11952"/>
              <a:gd name="adj2" fmla="val -12886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dirty="0" smtClean="0">
                <a:solidFill>
                  <a:srgbClr val="FFFFFF"/>
                </a:solidFill>
              </a:rPr>
              <a:t>Аргумент/вход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4174058" y="3270044"/>
            <a:ext cx="2113944" cy="1149556"/>
          </a:xfrm>
          <a:prstGeom prst="wedgeRoundRectCallout">
            <a:avLst>
              <a:gd name="adj1" fmla="val 2418"/>
              <a:gd name="adj2" fmla="val -12886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dirty="0" smtClean="0">
                <a:solidFill>
                  <a:srgbClr val="FFFFFF"/>
                </a:solidFill>
              </a:rPr>
              <a:t>Стойност/изход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702425" y="1676400"/>
            <a:ext cx="4878387" cy="407644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6" name="Group 134"/>
          <p:cNvGraphicFramePr>
            <a:graphicFrameLocks/>
          </p:cNvGraphicFramePr>
          <p:nvPr>
            <p:extLst/>
          </p:nvPr>
        </p:nvGraphicFramePr>
        <p:xfrm>
          <a:off x="7230924" y="2507401"/>
          <a:ext cx="3821388" cy="2995900"/>
        </p:xfrm>
        <a:graphic>
          <a:graphicData uri="http://schemas.openxmlformats.org/drawingml/2006/table">
            <a:tbl>
              <a:tblPr/>
              <a:tblGrid>
                <a:gridCol w="18338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8751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16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-4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16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436695" y="1676401"/>
            <a:ext cx="1364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x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292448" y="1676401"/>
            <a:ext cx="1483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i="1" dirty="0"/>
              <a:t>f</a:t>
            </a:r>
            <a:r>
              <a:rPr lang="en-US" sz="4800" dirty="0"/>
              <a:t>(x)</a:t>
            </a:r>
            <a:endParaRPr lang="en-US" sz="2800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537835" y="4270512"/>
            <a:ext cx="57081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4000" dirty="0" smtClean="0">
                <a:solidFill>
                  <a:schemeClr val="tx2">
                    <a:lumMod val="75000"/>
                  </a:schemeClr>
                </a:solidFill>
              </a:rPr>
              <a:t>Функцията</a:t>
            </a:r>
            <a:r>
              <a:rPr lang="en-US" sz="4000" dirty="0" smtClean="0"/>
              <a:t> </a:t>
            </a:r>
            <a:r>
              <a:rPr lang="bg-BG" sz="4000" dirty="0" smtClean="0"/>
              <a:t>е специално отношение, където на</a:t>
            </a:r>
            <a:r>
              <a:rPr lang="en-US" sz="4000" dirty="0" smtClean="0"/>
              <a:t> </a:t>
            </a:r>
            <a:r>
              <a:rPr lang="bg-BG" sz="4000" dirty="0" smtClean="0">
                <a:solidFill>
                  <a:schemeClr val="tx2">
                    <a:lumMod val="75000"/>
                  </a:schemeClr>
                </a:solidFill>
              </a:rPr>
              <a:t>всички</a:t>
            </a:r>
            <a:r>
              <a:rPr lang="en-US" sz="4000" dirty="0" smtClean="0"/>
              <a:t> </a:t>
            </a:r>
            <a:r>
              <a:rPr lang="bg-BG" sz="4000" dirty="0" smtClean="0"/>
              <a:t>входни данни има</a:t>
            </a:r>
            <a:r>
              <a:rPr lang="en-US" sz="4000" dirty="0" smtClean="0"/>
              <a:t> </a:t>
            </a:r>
            <a:r>
              <a:rPr lang="bg-BG" sz="4000" dirty="0" smtClean="0">
                <a:solidFill>
                  <a:schemeClr val="tx2">
                    <a:lumMod val="75000"/>
                  </a:schemeClr>
                </a:solidFill>
              </a:rPr>
              <a:t>еднозначен</a:t>
            </a:r>
            <a:r>
              <a:rPr lang="en-US" sz="4000" dirty="0" smtClean="0"/>
              <a:t> </a:t>
            </a:r>
            <a:r>
              <a:rPr lang="bg-BG" sz="4000" dirty="0" smtClean="0"/>
              <a:t>изход</a:t>
            </a:r>
            <a:r>
              <a:rPr lang="en-US" sz="4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6530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5" grpId="0" animBg="1"/>
      <p:bldP spid="17" grpId="0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>
          <a:xfrm>
            <a:off x="191949" y="1151716"/>
            <a:ext cx="11801748" cy="55689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L</a:t>
            </a:r>
            <a:r>
              <a:rPr lang="en-US" dirty="0" smtClean="0"/>
              <a:t>ambda </a:t>
            </a:r>
            <a:r>
              <a:rPr lang="bg-BG" dirty="0" smtClean="0"/>
              <a:t>изразът</a:t>
            </a:r>
            <a:r>
              <a:rPr lang="en-US" dirty="0" smtClean="0"/>
              <a:t> </a:t>
            </a:r>
            <a:r>
              <a:rPr lang="bg-BG" dirty="0"/>
              <a:t>е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неименувана (анонимна) функция </a:t>
            </a:r>
            <a:r>
              <a:rPr lang="bg-BG" dirty="0" smtClean="0"/>
              <a:t>с параметри и тяло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Lambda </a:t>
            </a:r>
            <a:r>
              <a:rPr lang="bg-BG" dirty="0" smtClean="0"/>
              <a:t>синтаксис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bg-BG" dirty="0" smtClean="0"/>
              <a:t>Ползва се </a:t>
            </a:r>
            <a:r>
              <a:rPr lang="en-US" dirty="0" smtClean="0"/>
              <a:t>lambda </a:t>
            </a:r>
            <a:r>
              <a:rPr lang="bg-BG" dirty="0" smtClean="0"/>
              <a:t>оператор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=&gt;</a:t>
            </a:r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</a:endParaRPr>
          </a:p>
          <a:p>
            <a:pPr lvl="2">
              <a:lnSpc>
                <a:spcPct val="100000"/>
              </a:lnSpc>
            </a:pPr>
            <a:r>
              <a:rPr lang="bg-BG" sz="3199" dirty="0"/>
              <a:t>Чете се </a:t>
            </a:r>
            <a:r>
              <a:rPr lang="en-US" sz="3199" dirty="0"/>
              <a:t>„</a:t>
            </a:r>
            <a:r>
              <a:rPr lang="bg-BG" sz="3199" dirty="0">
                <a:solidFill>
                  <a:schemeClr val="tx2">
                    <a:lumMod val="75000"/>
                  </a:schemeClr>
                </a:solidFill>
              </a:rPr>
              <a:t>се преобразува  в</a:t>
            </a:r>
            <a:r>
              <a:rPr lang="bg-BG" sz="3199" dirty="0"/>
              <a:t>“ „</a:t>
            </a:r>
            <a:r>
              <a:rPr lang="bg-BG" sz="3199" dirty="0">
                <a:solidFill>
                  <a:schemeClr val="tx2">
                    <a:lumMod val="75000"/>
                  </a:schemeClr>
                </a:solidFill>
              </a:rPr>
              <a:t>отива в</a:t>
            </a:r>
            <a:r>
              <a:rPr lang="bg-BG" sz="3199" dirty="0"/>
              <a:t>“</a:t>
            </a:r>
            <a:endParaRPr lang="en-US" sz="3199" dirty="0"/>
          </a:p>
          <a:p>
            <a:pPr lvl="1">
              <a:lnSpc>
                <a:spcPct val="100000"/>
              </a:lnSpc>
            </a:pPr>
            <a:r>
              <a:rPr lang="bg-BG" dirty="0" smtClean="0"/>
              <a:t>Параметрите може да са затворени в скоби</a:t>
            </a:r>
            <a:r>
              <a:rPr lang="en-US" dirty="0" smtClean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Тялото съдържа изразът или част код (</a:t>
            </a:r>
            <a:r>
              <a:rPr lang="en-US" dirty="0" smtClean="0"/>
              <a:t>statement</a:t>
            </a:r>
            <a:r>
              <a:rPr lang="bg-BG" dirty="0" smtClean="0"/>
              <a:t>) и може да се постави в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операторни скоби</a:t>
            </a:r>
            <a:r>
              <a:rPr lang="en-US" dirty="0" smtClean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{}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</a:t>
            </a:r>
            <a:r>
              <a:rPr lang="bg-BG" dirty="0" smtClean="0"/>
              <a:t>изрази</a:t>
            </a:r>
            <a:endParaRPr lang="bg-BG" dirty="0"/>
          </a:p>
        </p:txBody>
      </p:sp>
      <p:sp>
        <p:nvSpPr>
          <p:cNvPr id="6" name="Rounded Rectangle 5"/>
          <p:cNvSpPr/>
          <p:nvPr/>
        </p:nvSpPr>
        <p:spPr>
          <a:xfrm>
            <a:off x="3513912" y="2860727"/>
            <a:ext cx="7694195" cy="915645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3963" tIns="107972" rIns="143963" bIns="107972" rtlCol="0">
            <a:noAutofit/>
          </a:bodyPr>
          <a:lstStyle/>
          <a:p>
            <a:pPr defTabSz="1218621">
              <a:buClr>
                <a:srgbClr val="F2B254"/>
              </a:buClr>
              <a:buSzPct val="100000"/>
            </a:pPr>
            <a:endParaRPr lang="en-US" sz="23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37732" y="2860727"/>
            <a:ext cx="7846554" cy="830781"/>
          </a:xfrm>
          <a:prstGeom prst="rect">
            <a:avLst/>
          </a:prstGeom>
          <a:noFill/>
        </p:spPr>
        <p:txBody>
          <a:bodyPr wrap="square" lIns="91416" tIns="45708" rIns="91416" bIns="45708">
            <a:spAutoFit/>
          </a:bodyPr>
          <a:lstStyle/>
          <a:p>
            <a:pPr algn="ctr" defTabSz="1218621"/>
            <a:r>
              <a:rPr lang="en-US" sz="4799" b="1" dirty="0">
                <a:ln w="9525">
                  <a:solidFill>
                    <a:prstClr val="black"/>
                  </a:solidFill>
                  <a:prstDash val="solid"/>
                </a:ln>
                <a:solidFill>
                  <a:srgbClr val="FBEEDC">
                    <a:lumMod val="75000"/>
                  </a:srgbClr>
                </a:solidFill>
                <a:effectLst>
                  <a:outerShdw blurRad="12700" dist="38100" dir="2700000" algn="tl" rotWithShape="0">
                    <a:prstClr val="black">
                      <a:lumMod val="50000"/>
                    </a:prst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bg-BG" sz="4799" b="1" dirty="0">
                <a:ln w="9525">
                  <a:solidFill>
                    <a:prstClr val="black"/>
                  </a:solidFill>
                  <a:prstDash val="solid"/>
                </a:ln>
                <a:solidFill>
                  <a:prstClr val="white"/>
                </a:solidFill>
                <a:effectLst>
                  <a:outerShdw blurRad="12700" dist="38100" dir="2700000" algn="tl" rotWithShape="0">
                    <a:prstClr val="black">
                      <a:lumMod val="50000"/>
                    </a:prstClr>
                  </a:outerShdw>
                </a:effectLst>
                <a:latin typeface="Consolas" panose="020B0609020204030204" pitchFamily="49" charset="0"/>
              </a:rPr>
              <a:t>параметри</a:t>
            </a:r>
            <a:r>
              <a:rPr lang="en-US" sz="4799" b="1" dirty="0">
                <a:ln w="9525">
                  <a:solidFill>
                    <a:prstClr val="black"/>
                  </a:solidFill>
                  <a:prstDash val="solid"/>
                </a:ln>
                <a:solidFill>
                  <a:srgbClr val="FBEEDC">
                    <a:lumMod val="75000"/>
                  </a:srgbClr>
                </a:solidFill>
                <a:effectLst>
                  <a:outerShdw blurRad="12700" dist="38100" dir="2700000" algn="tl" rotWithShape="0">
                    <a:prstClr val="black">
                      <a:lumMod val="50000"/>
                    </a:prstClr>
                  </a:outerShdw>
                </a:effectLst>
                <a:latin typeface="Consolas" panose="020B0609020204030204" pitchFamily="49" charset="0"/>
              </a:rPr>
              <a:t>)</a:t>
            </a:r>
            <a:r>
              <a:rPr lang="en-US" sz="4799" b="1" dirty="0">
                <a:ln w="9525">
                  <a:solidFill>
                    <a:prstClr val="black"/>
                  </a:solidFill>
                  <a:prstDash val="solid"/>
                </a:ln>
                <a:solidFill>
                  <a:prstClr val="white"/>
                </a:solidFill>
                <a:effectLst>
                  <a:outerShdw blurRad="12700" dist="38100" dir="2700000" algn="tl" rotWithShape="0">
                    <a:prstClr val="black">
                      <a:lumMod val="50000"/>
                    </a:prst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4799" b="1" dirty="0">
                <a:ln w="9525">
                  <a:solidFill>
                    <a:prstClr val="black"/>
                  </a:solidFill>
                  <a:prstDash val="solid"/>
                </a:ln>
                <a:solidFill>
                  <a:srgbClr val="FBEEDC">
                    <a:lumMod val="75000"/>
                  </a:srgbClr>
                </a:solidFill>
                <a:effectLst>
                  <a:outerShdw blurRad="12700" dist="38100" dir="2700000" algn="tl" rotWithShape="0">
                    <a:prstClr val="black">
                      <a:lumMod val="50000"/>
                    </a:prstClr>
                  </a:outerShdw>
                </a:effectLst>
                <a:latin typeface="Consolas" panose="020B0609020204030204" pitchFamily="49" charset="0"/>
              </a:rPr>
              <a:t>=&gt;</a:t>
            </a:r>
            <a:r>
              <a:rPr lang="en-US" sz="4799" b="1" dirty="0">
                <a:ln w="9525">
                  <a:solidFill>
                    <a:prstClr val="black"/>
                  </a:solidFill>
                  <a:prstDash val="solid"/>
                </a:ln>
                <a:solidFill>
                  <a:prstClr val="white"/>
                </a:solidFill>
                <a:effectLst>
                  <a:outerShdw blurRad="12700" dist="38100" dir="2700000" algn="tl" rotWithShape="0">
                    <a:prstClr val="black">
                      <a:lumMod val="50000"/>
                    </a:prst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4799" b="1" dirty="0">
                <a:ln w="9525">
                  <a:solidFill>
                    <a:prstClr val="black"/>
                  </a:solidFill>
                  <a:prstDash val="solid"/>
                </a:ln>
                <a:solidFill>
                  <a:srgbClr val="FBEEDC">
                    <a:lumMod val="75000"/>
                  </a:srgbClr>
                </a:solidFill>
                <a:effectLst>
                  <a:outerShdw blurRad="12700" dist="38100" dir="2700000" algn="tl" rotWithShape="0">
                    <a:prstClr val="black">
                      <a:lumMod val="50000"/>
                    </a:prstClr>
                  </a:outerShdw>
                </a:effectLst>
                <a:latin typeface="Consolas" panose="020B0609020204030204" pitchFamily="49" charset="0"/>
              </a:rPr>
              <a:t>{</a:t>
            </a:r>
            <a:r>
              <a:rPr lang="bg-BG" sz="4799" b="1" dirty="0">
                <a:ln w="9525">
                  <a:solidFill>
                    <a:prstClr val="black"/>
                  </a:solidFill>
                  <a:prstDash val="solid"/>
                </a:ln>
                <a:solidFill>
                  <a:prstClr val="white"/>
                </a:solidFill>
                <a:effectLst>
                  <a:outerShdw blurRad="12700" dist="38100" dir="2700000" algn="tl" rotWithShape="0">
                    <a:prstClr val="black">
                      <a:lumMod val="50000"/>
                    </a:prstClr>
                  </a:outerShdw>
                </a:effectLst>
                <a:latin typeface="Consolas" panose="020B0609020204030204" pitchFamily="49" charset="0"/>
              </a:rPr>
              <a:t>тяло</a:t>
            </a:r>
            <a:r>
              <a:rPr lang="en-US" sz="4799" b="1" dirty="0">
                <a:ln w="9525">
                  <a:solidFill>
                    <a:prstClr val="black"/>
                  </a:solidFill>
                  <a:prstDash val="solid"/>
                </a:ln>
                <a:solidFill>
                  <a:srgbClr val="FBEEDC">
                    <a:lumMod val="75000"/>
                  </a:srgbClr>
                </a:solidFill>
                <a:effectLst>
                  <a:outerShdw blurRad="12700" dist="38100" dir="2700000" algn="tl" rotWithShape="0">
                    <a:prstClr val="black">
                      <a:lumMod val="50000"/>
                    </a:prst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55820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1" grpId="0" build="p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>
          <a:xfrm>
            <a:off x="191949" y="1151716"/>
            <a:ext cx="11801748" cy="55689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неявни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lambda </a:t>
            </a:r>
            <a:r>
              <a:rPr lang="bg-BG" dirty="0" smtClean="0"/>
              <a:t>изрази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явни</a:t>
            </a:r>
            <a:r>
              <a:rPr lang="en-US" dirty="0" smtClean="0"/>
              <a:t> </a:t>
            </a:r>
            <a:r>
              <a:rPr lang="en-US" dirty="0"/>
              <a:t>lambda </a:t>
            </a:r>
            <a:r>
              <a:rPr lang="bg-BG" dirty="0" smtClean="0"/>
              <a:t>изрази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Без</a:t>
            </a:r>
            <a:r>
              <a:rPr lang="en-US" dirty="0" smtClean="0"/>
              <a:t> </a:t>
            </a:r>
            <a:r>
              <a:rPr lang="bg-BG" dirty="0" smtClean="0"/>
              <a:t>параметри</a:t>
            </a:r>
            <a:r>
              <a:rPr lang="en-US" dirty="0" smtClean="0"/>
              <a:t> 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 повече</a:t>
            </a:r>
            <a:r>
              <a:rPr lang="en-US" dirty="0" smtClean="0"/>
              <a:t> </a:t>
            </a:r>
            <a:r>
              <a:rPr lang="bg-BG" dirty="0" smtClean="0"/>
              <a:t>параметри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</a:t>
            </a:r>
            <a:r>
              <a:rPr lang="bg-BG" dirty="0" smtClean="0"/>
              <a:t>изрази</a:t>
            </a:r>
            <a:r>
              <a:rPr lang="en-US" dirty="0" smtClean="0"/>
              <a:t> </a:t>
            </a:r>
            <a:r>
              <a:rPr lang="en-US" dirty="0"/>
              <a:t>(2)</a:t>
            </a:r>
            <a:endParaRPr lang="bg-BG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904527" y="1839841"/>
            <a:ext cx="10360501" cy="5446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621" eaLnBrk="0" hangingPunct="0">
              <a:lnSpc>
                <a:spcPct val="105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solidFill>
                  <a:srgbClr val="FBEEDC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msg</a:t>
            </a:r>
            <a:r>
              <a:rPr lang="en-US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=&gt; Console.WriteLine(msg);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04527" y="3212020"/>
            <a:ext cx="10360501" cy="5446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621" eaLnBrk="0" hangingPunct="0">
              <a:lnSpc>
                <a:spcPct val="105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799" b="1" noProof="1">
                <a:solidFill>
                  <a:srgbClr val="FBEEDC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msg) =&gt; { Console.WriteLine(msg); }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904527" y="4533189"/>
            <a:ext cx="10360501" cy="5446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621" eaLnBrk="0" hangingPunct="0">
              <a:lnSpc>
                <a:spcPct val="105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solidFill>
                  <a:srgbClr val="FBEEDC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r>
              <a:rPr lang="en-US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=&gt; { Console.WriteLine("hi"); }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904527" y="5915991"/>
            <a:ext cx="10360501" cy="5446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621" eaLnBrk="0" hangingPunct="0">
              <a:lnSpc>
                <a:spcPct val="105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799" b="1" noProof="1">
                <a:solidFill>
                  <a:srgbClr val="FBEEDC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x, </a:t>
            </a:r>
            <a:r>
              <a:rPr lang="en-US" sz="2799" b="1" noProof="1">
                <a:solidFill>
                  <a:srgbClr val="FBEEDC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y) =&gt; { return x + y; }</a:t>
            </a:r>
          </a:p>
        </p:txBody>
      </p:sp>
    </p:spTree>
    <p:extLst>
      <p:ext uri="{BB962C8B-B14F-4D97-AF65-F5344CB8AC3E}">
        <p14:creationId xmlns:p14="http://schemas.microsoft.com/office/powerpoint/2010/main" val="5276478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91950" y="1135844"/>
            <a:ext cx="11801748" cy="55689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 smtClean="0"/>
              <a:t>Въведете цели числа от клаватурата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 smtClean="0"/>
              <a:t>Изведете нечетните числа,</a:t>
            </a:r>
            <a:r>
              <a:rPr lang="en-US" dirty="0"/>
              <a:t/>
            </a:r>
            <a:br>
              <a:rPr lang="en-US" dirty="0"/>
            </a:br>
            <a:r>
              <a:rPr lang="bg-BG" dirty="0" smtClean="0"/>
              <a:t>подредени в нарастващ ред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 smtClean="0"/>
              <a:t>използвайте</a:t>
            </a:r>
            <a:r>
              <a:rPr lang="en-US" dirty="0" smtClean="0"/>
              <a:t> </a:t>
            </a:r>
            <a:r>
              <a:rPr lang="en-US" dirty="0"/>
              <a:t>2 Lambda </a:t>
            </a:r>
            <a:r>
              <a:rPr lang="bg-BG" dirty="0" smtClean="0"/>
              <a:t>израза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  <a:r>
              <a:rPr lang="en-US" dirty="0" smtClean="0"/>
              <a:t>: </a:t>
            </a:r>
            <a:r>
              <a:rPr lang="bg-BG" dirty="0" smtClean="0"/>
              <a:t>сортиране на нечетни числа</a:t>
            </a:r>
            <a:endParaRPr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585711" y="1800569"/>
            <a:ext cx="6246773" cy="54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621">
              <a:lnSpc>
                <a:spcPct val="105000"/>
              </a:lnSpc>
            </a:pPr>
            <a:r>
              <a:rPr lang="sv-SE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4, 2, 1, 3, 5, 7, 1, 4, 2, 12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308" y="4083292"/>
            <a:ext cx="2230032" cy="2230032"/>
          </a:xfrm>
          <a:prstGeom prst="rect">
            <a:avLst/>
          </a:prstGeom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955218" y="3885935"/>
            <a:ext cx="2972765" cy="54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621">
              <a:lnSpc>
                <a:spcPct val="105000"/>
              </a:lnSpc>
            </a:pPr>
            <a:r>
              <a:rPr lang="sv-SE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2, 2, 4, 4, 12</a:t>
            </a:r>
          </a:p>
        </p:txBody>
      </p:sp>
      <p:sp>
        <p:nvSpPr>
          <p:cNvPr id="14" name="Left Arrow 13"/>
          <p:cNvSpPr/>
          <p:nvPr/>
        </p:nvSpPr>
        <p:spPr>
          <a:xfrm rot="16200000">
            <a:off x="8098790" y="3047231"/>
            <a:ext cx="685620" cy="535000"/>
          </a:xfrm>
          <a:prstGeom prst="leftArrow">
            <a:avLst>
              <a:gd name="adj1" fmla="val 50000"/>
              <a:gd name="adj2" fmla="val 446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endParaRPr lang="bg-BG" sz="2799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37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2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</a:t>
            </a:r>
            <a:r>
              <a:rPr lang="en-US" dirty="0" smtClean="0"/>
              <a:t>: </a:t>
            </a:r>
            <a:r>
              <a:rPr lang="bg-BG" dirty="0" smtClean="0"/>
              <a:t>Сортиране на нечетни числа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7" y="6207019"/>
            <a:ext cx="12111057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621"/>
            <a:r>
              <a:rPr lang="en-US" sz="2399" dirty="0">
                <a:solidFill>
                  <a:prstClr val="white"/>
                </a:solidFill>
              </a:rPr>
              <a:t>Check your solution here: </a:t>
            </a:r>
            <a:r>
              <a:rPr lang="en-US" sz="2399" dirty="0">
                <a:solidFill>
                  <a:prstClr val="white"/>
                </a:solidFill>
                <a:hlinkClick r:id="rId2"/>
              </a:rPr>
              <a:t>https://judge.softuni.bg/Contests/Practice/Index/597#0</a:t>
            </a:r>
            <a:endParaRPr lang="en-US" sz="2399" dirty="0">
              <a:solidFill>
                <a:prstClr val="white"/>
              </a:solidFill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04722" y="1219775"/>
            <a:ext cx="11350842" cy="47066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71981" rIns="143963" bIns="71981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defTabSz="1218621"/>
            <a:r>
              <a:rPr sz="3199" dirty="0"/>
              <a:t>int[] numbers = Console.ReadLine()</a:t>
            </a:r>
          </a:p>
          <a:p>
            <a:pPr defTabSz="1218621"/>
            <a:r>
              <a:rPr sz="3199" dirty="0"/>
              <a:t>       .Split(new string[] { ", " }, </a:t>
            </a:r>
          </a:p>
          <a:p>
            <a:pPr defTabSz="1218621"/>
            <a:r>
              <a:rPr sz="3199" dirty="0"/>
              <a:t>	     StringSplitOptions.RemoveEmptyEntries)</a:t>
            </a:r>
          </a:p>
          <a:p>
            <a:pPr defTabSz="1218621"/>
            <a:r>
              <a:rPr sz="3199" dirty="0"/>
              <a:t>       .Select(</a:t>
            </a:r>
            <a:r>
              <a:rPr sz="3199" dirty="0">
                <a:solidFill>
                  <a:srgbClr val="FBEEDC">
                    <a:lumMod val="75000"/>
                  </a:srgbClr>
                </a:solidFill>
              </a:rPr>
              <a:t>n =&gt; int.Parse(n)</a:t>
            </a:r>
            <a:r>
              <a:rPr sz="3199" dirty="0"/>
              <a:t>)</a:t>
            </a:r>
          </a:p>
          <a:p>
            <a:pPr defTabSz="1218621"/>
            <a:r>
              <a:rPr sz="3199" dirty="0"/>
              <a:t>       .Where(</a:t>
            </a:r>
            <a:r>
              <a:rPr sz="3199" dirty="0">
                <a:solidFill>
                  <a:srgbClr val="FBEEDC">
                    <a:lumMod val="75000"/>
                  </a:srgbClr>
                </a:solidFill>
              </a:rPr>
              <a:t>n =&gt; n % 2 </a:t>
            </a:r>
            <a:r>
              <a:rPr lang="bg-BG" sz="3199" dirty="0">
                <a:solidFill>
                  <a:srgbClr val="FBEEDC">
                    <a:lumMod val="75000"/>
                  </a:srgbClr>
                </a:solidFill>
              </a:rPr>
              <a:t>=</a:t>
            </a:r>
            <a:r>
              <a:rPr sz="3199" dirty="0">
                <a:solidFill>
                  <a:srgbClr val="FBEEDC">
                    <a:lumMod val="75000"/>
                  </a:srgbClr>
                </a:solidFill>
              </a:rPr>
              <a:t>= 0</a:t>
            </a:r>
            <a:r>
              <a:rPr sz="3199" dirty="0"/>
              <a:t>)</a:t>
            </a:r>
          </a:p>
          <a:p>
            <a:pPr defTabSz="1218621"/>
            <a:r>
              <a:rPr sz="3199" dirty="0"/>
              <a:t>       .OrderBy(</a:t>
            </a:r>
            <a:r>
              <a:rPr sz="3199" dirty="0">
                <a:solidFill>
                  <a:srgbClr val="FBEEDC">
                    <a:lumMod val="75000"/>
                  </a:srgbClr>
                </a:solidFill>
              </a:rPr>
              <a:t>n =&gt; n</a:t>
            </a:r>
            <a:r>
              <a:rPr sz="3199" dirty="0"/>
              <a:t>)</a:t>
            </a:r>
          </a:p>
          <a:p>
            <a:pPr defTabSz="1218621"/>
            <a:r>
              <a:rPr sz="3199" dirty="0"/>
              <a:t>       .ToArray();</a:t>
            </a:r>
          </a:p>
          <a:p>
            <a:pPr defTabSz="1218621"/>
            <a:r>
              <a:rPr sz="3199" dirty="0"/>
              <a:t>string result = string.Join(", ", numbers);</a:t>
            </a:r>
          </a:p>
          <a:p>
            <a:pPr defTabSz="1218621"/>
            <a:r>
              <a:rPr sz="3199" dirty="0"/>
              <a:t>Console.WriteLine(result);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6756273" y="2629470"/>
            <a:ext cx="4501703" cy="2395844"/>
          </a:xfrm>
          <a:prstGeom prst="wedgeRoundRectCallout">
            <a:avLst>
              <a:gd name="adj1" fmla="val -143623"/>
              <a:gd name="adj2" fmla="val -2500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199" dirty="0">
                <a:solidFill>
                  <a:srgbClr val="FFFFFF"/>
                </a:solidFill>
              </a:rPr>
              <a:t>Забележка: В примера се използва и </a:t>
            </a:r>
            <a:r>
              <a:rPr lang="en-US" sz="3199" dirty="0">
                <a:solidFill>
                  <a:srgbClr val="FFFFFF"/>
                </a:solidFill>
              </a:rPr>
              <a:t>LINQ, </a:t>
            </a:r>
            <a:r>
              <a:rPr lang="bg-BG" sz="3199" dirty="0">
                <a:solidFill>
                  <a:srgbClr val="FFFFFF"/>
                </a:solidFill>
              </a:rPr>
              <a:t>което ще разгледаме в следващите уроци</a:t>
            </a:r>
            <a:r>
              <a:rPr lang="en-US" sz="3199" dirty="0">
                <a:solidFill>
                  <a:srgbClr val="FFFFFF"/>
                </a:solidFill>
              </a:rPr>
              <a:t> </a:t>
            </a:r>
            <a:endParaRPr lang="bg-BG" sz="2799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648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950" y="1067418"/>
            <a:ext cx="11801748" cy="1300748"/>
          </a:xfrm>
        </p:spPr>
        <p:txBody>
          <a:bodyPr>
            <a:normAutofit/>
          </a:bodyPr>
          <a:lstStyle/>
          <a:p>
            <a:pPr marL="304656" lvl="1" indent="-304656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399" dirty="0">
                <a:solidFill>
                  <a:schemeClr val="tx2">
                    <a:lumMod val="75000"/>
                  </a:schemeClr>
                </a:solidFill>
              </a:rPr>
              <a:t>Lambda </a:t>
            </a:r>
            <a:r>
              <a:rPr lang="bg-BG" sz="3399" dirty="0">
                <a:solidFill>
                  <a:schemeClr val="tx2">
                    <a:lumMod val="75000"/>
                  </a:schemeClr>
                </a:solidFill>
              </a:rPr>
              <a:t>функциите</a:t>
            </a:r>
            <a:r>
              <a:rPr lang="en-US" sz="33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399" dirty="0"/>
              <a:t>са</a:t>
            </a:r>
            <a:r>
              <a:rPr lang="en-US" sz="3399" dirty="0"/>
              <a:t> inline </a:t>
            </a:r>
            <a:r>
              <a:rPr lang="bg-BG" sz="3399" dirty="0"/>
              <a:t>методи</a:t>
            </a:r>
            <a:r>
              <a:rPr lang="en-US" sz="3399" dirty="0"/>
              <a:t> (</a:t>
            </a:r>
            <a:r>
              <a:rPr lang="bg-BG" sz="3399" dirty="0"/>
              <a:t>функции), които вземат входните параметри и връщат стойност</a:t>
            </a:r>
            <a:r>
              <a:rPr lang="en-US" sz="3399" dirty="0"/>
              <a:t>:</a:t>
            </a:r>
          </a:p>
          <a:p>
            <a:pPr marL="304656" lvl="1" indent="-304656">
              <a:lnSpc>
                <a:spcPct val="100000"/>
              </a:lnSpc>
              <a:spcBef>
                <a:spcPts val="1200"/>
              </a:spcBef>
              <a:buClr>
                <a:srgbClr val="F2B254"/>
              </a:buClr>
              <a:buSzPct val="100000"/>
            </a:pPr>
            <a:endParaRPr lang="en-US" sz="3399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04656" lvl="1" indent="-304656">
              <a:lnSpc>
                <a:spcPct val="100000"/>
              </a:lnSpc>
              <a:spcBef>
                <a:spcPts val="1200"/>
              </a:spcBef>
              <a:buClr>
                <a:srgbClr val="F2B254"/>
              </a:buClr>
              <a:buSzPct val="100000"/>
            </a:pPr>
            <a:endParaRPr lang="en-US" sz="3399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04656" lvl="1" indent="-304656">
              <a:lnSpc>
                <a:spcPct val="100000"/>
              </a:lnSpc>
              <a:spcBef>
                <a:spcPts val="1200"/>
              </a:spcBef>
              <a:buClr>
                <a:srgbClr val="F2B254"/>
              </a:buClr>
              <a:buSzPct val="100000"/>
            </a:pPr>
            <a:endParaRPr lang="en-US" sz="3399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</a:t>
            </a:r>
            <a:r>
              <a:rPr lang="bg-BG" dirty="0" smtClean="0"/>
              <a:t>Функции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61801" y="2362479"/>
            <a:ext cx="2056864" cy="5761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71981" rIns="143963" bIns="71981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defTabSz="1218621"/>
            <a:r>
              <a:rPr lang="en-US" sz="2799" noProof="1"/>
              <a:t>x</a:t>
            </a:r>
            <a:r>
              <a:rPr lang="en-US" sz="2799" noProof="1">
                <a:latin typeface="Calibri"/>
              </a:rPr>
              <a:t> </a:t>
            </a:r>
            <a:r>
              <a:rPr lang="en-US" sz="2799" noProof="1">
                <a:solidFill>
                  <a:srgbClr val="FBEEC9">
                    <a:lumMod val="75000"/>
                  </a:srgbClr>
                </a:solidFill>
              </a:rPr>
              <a:t>=&gt;</a:t>
            </a:r>
            <a:r>
              <a:rPr lang="en-US" sz="2799" noProof="1">
                <a:latin typeface="Calibri"/>
              </a:rPr>
              <a:t> </a:t>
            </a:r>
            <a:r>
              <a:rPr lang="en-US" sz="2799" noProof="1"/>
              <a:t>x</a:t>
            </a:r>
            <a:r>
              <a:rPr lang="en-US" sz="2799" noProof="1">
                <a:latin typeface="Calibri"/>
              </a:rPr>
              <a:t> </a:t>
            </a:r>
            <a:r>
              <a:rPr lang="en-US" sz="2799" noProof="1"/>
              <a:t>/</a:t>
            </a:r>
            <a:r>
              <a:rPr lang="en-US" sz="2799" noProof="1">
                <a:latin typeface="Calibri"/>
              </a:rPr>
              <a:t> </a:t>
            </a:r>
            <a:r>
              <a:rPr lang="en-US" sz="2799" noProof="1"/>
              <a:t>2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388516" y="2362479"/>
            <a:ext cx="8038507" cy="5761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71981" rIns="143963" bIns="71981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defTabSz="1218621"/>
            <a:r>
              <a:rPr lang="en-US" sz="2799" noProof="1"/>
              <a:t>static int Func(int x) {</a:t>
            </a:r>
            <a:r>
              <a:rPr lang="en-US" sz="2799" noProof="1">
                <a:latin typeface="Calibri"/>
              </a:rPr>
              <a:t> </a:t>
            </a:r>
            <a:r>
              <a:rPr lang="en-US" sz="2799" noProof="1"/>
              <a:t>return x</a:t>
            </a:r>
            <a:r>
              <a:rPr lang="en-US" sz="2799" noProof="1">
                <a:latin typeface="Calibri"/>
              </a:rPr>
              <a:t> </a:t>
            </a:r>
            <a:r>
              <a:rPr lang="en-US" sz="2799" noProof="1"/>
              <a:t>/</a:t>
            </a:r>
            <a:r>
              <a:rPr lang="en-US" sz="2799" noProof="1">
                <a:latin typeface="Calibri"/>
              </a:rPr>
              <a:t> </a:t>
            </a:r>
            <a:r>
              <a:rPr lang="en-US" sz="2799" noProof="1"/>
              <a:t>2;</a:t>
            </a:r>
            <a:r>
              <a:rPr lang="en-US" sz="2799" noProof="1">
                <a:latin typeface="Calibri"/>
              </a:rPr>
              <a:t> </a:t>
            </a:r>
            <a:r>
              <a:rPr lang="en-US" sz="2799" noProof="1"/>
              <a:t>}</a:t>
            </a:r>
          </a:p>
        </p:txBody>
      </p:sp>
      <p:sp>
        <p:nvSpPr>
          <p:cNvPr id="11" name="Left-Right Arrow 10"/>
          <p:cNvSpPr/>
          <p:nvPr/>
        </p:nvSpPr>
        <p:spPr>
          <a:xfrm>
            <a:off x="2931349" y="2530269"/>
            <a:ext cx="341310" cy="2285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endParaRPr lang="en-US" sz="2799" noProof="1">
              <a:solidFill>
                <a:prstClr val="white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388516" y="3297890"/>
            <a:ext cx="8038507" cy="5761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71981" rIns="143963" bIns="71981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defTabSz="1218621"/>
            <a:r>
              <a:rPr lang="en-US" sz="2799" noProof="1"/>
              <a:t>static bool Func(int x) {</a:t>
            </a:r>
            <a:r>
              <a:rPr lang="en-US" sz="2799" noProof="1">
                <a:latin typeface="Calibri"/>
              </a:rPr>
              <a:t> </a:t>
            </a:r>
            <a:r>
              <a:rPr lang="en-US" sz="2799" noProof="1"/>
              <a:t>return x</a:t>
            </a:r>
            <a:r>
              <a:rPr lang="en-US" sz="2799" noProof="1">
                <a:latin typeface="Calibri"/>
              </a:rPr>
              <a:t> </a:t>
            </a:r>
            <a:r>
              <a:rPr lang="en-US" sz="2799" noProof="1"/>
              <a:t>!=</a:t>
            </a:r>
            <a:r>
              <a:rPr lang="en-US" sz="2799" noProof="1">
                <a:latin typeface="Calibri"/>
              </a:rPr>
              <a:t> </a:t>
            </a:r>
            <a:r>
              <a:rPr lang="en-US" sz="2799" noProof="1"/>
              <a:t>0;</a:t>
            </a:r>
            <a:r>
              <a:rPr lang="en-US" sz="2799" noProof="1">
                <a:latin typeface="Calibri"/>
              </a:rPr>
              <a:t> </a:t>
            </a:r>
            <a:r>
              <a:rPr lang="en-US" sz="2799" noProof="1"/>
              <a:t>}</a:t>
            </a:r>
          </a:p>
        </p:txBody>
      </p:sp>
      <p:sp>
        <p:nvSpPr>
          <p:cNvPr id="14" name="Left-Right Arrow 13"/>
          <p:cNvSpPr/>
          <p:nvPr/>
        </p:nvSpPr>
        <p:spPr>
          <a:xfrm>
            <a:off x="2931349" y="3465680"/>
            <a:ext cx="341310" cy="2285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endParaRPr lang="en-US" sz="2799" noProof="1">
              <a:solidFill>
                <a:prstClr val="white"/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761801" y="3297890"/>
            <a:ext cx="2056864" cy="5761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71981" rIns="143963" bIns="71981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defTabSz="1218621"/>
            <a:r>
              <a:rPr lang="en-US" sz="2799" noProof="1"/>
              <a:t>x</a:t>
            </a:r>
            <a:r>
              <a:rPr lang="en-US" sz="2799" noProof="1">
                <a:latin typeface="Calibri"/>
              </a:rPr>
              <a:t> </a:t>
            </a:r>
            <a:r>
              <a:rPr lang="en-US" sz="2799" noProof="1">
                <a:solidFill>
                  <a:srgbClr val="FBEEC9">
                    <a:lumMod val="75000"/>
                  </a:srgbClr>
                </a:solidFill>
              </a:rPr>
              <a:t>=&gt;</a:t>
            </a:r>
            <a:r>
              <a:rPr lang="en-US" sz="2799" noProof="1">
                <a:latin typeface="Calibri"/>
              </a:rPr>
              <a:t> </a:t>
            </a:r>
            <a:r>
              <a:rPr lang="en-US" sz="2799" noProof="1"/>
              <a:t>x</a:t>
            </a:r>
            <a:r>
              <a:rPr lang="en-US" sz="2799" noProof="1">
                <a:latin typeface="Calibri"/>
              </a:rPr>
              <a:t> </a:t>
            </a:r>
            <a:r>
              <a:rPr lang="en-US" sz="2799" noProof="1"/>
              <a:t>!=</a:t>
            </a:r>
            <a:r>
              <a:rPr lang="en-US" sz="2799" noProof="1">
                <a:latin typeface="Calibri"/>
              </a:rPr>
              <a:t> </a:t>
            </a:r>
            <a:r>
              <a:rPr lang="en-US" sz="2799" noProof="1"/>
              <a:t>0</a:t>
            </a:r>
          </a:p>
        </p:txBody>
      </p:sp>
      <p:sp>
        <p:nvSpPr>
          <p:cNvPr id="17" name="Left-Right Arrow 16"/>
          <p:cNvSpPr/>
          <p:nvPr/>
        </p:nvSpPr>
        <p:spPr>
          <a:xfrm>
            <a:off x="2931349" y="4462385"/>
            <a:ext cx="341310" cy="2285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endParaRPr lang="en-US" sz="2799" noProof="1">
              <a:solidFill>
                <a:prstClr val="white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761801" y="4294595"/>
            <a:ext cx="2056864" cy="5761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71981" rIns="143963" bIns="71981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defTabSz="1218621"/>
            <a:r>
              <a:rPr lang="en-US" sz="2799" noProof="1"/>
              <a:t>()</a:t>
            </a:r>
            <a:r>
              <a:rPr lang="en-US" sz="2799" noProof="1">
                <a:latin typeface="Calibri"/>
              </a:rPr>
              <a:t> </a:t>
            </a:r>
            <a:r>
              <a:rPr lang="en-US" sz="2799" noProof="1">
                <a:solidFill>
                  <a:srgbClr val="FBEEC9">
                    <a:lumMod val="75000"/>
                  </a:srgbClr>
                </a:solidFill>
              </a:rPr>
              <a:t>=&gt;</a:t>
            </a:r>
            <a:r>
              <a:rPr lang="en-US" sz="2799" noProof="1">
                <a:latin typeface="Calibri"/>
              </a:rPr>
              <a:t> </a:t>
            </a:r>
            <a:r>
              <a:rPr lang="en-US" sz="2799" noProof="1"/>
              <a:t>42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3388516" y="4294595"/>
            <a:ext cx="8038507" cy="5761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71981" rIns="143963" bIns="71981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defTabSz="1218621"/>
            <a:r>
              <a:rPr lang="en-US" sz="2799" noProof="1"/>
              <a:t>static int Func() {</a:t>
            </a:r>
            <a:r>
              <a:rPr lang="en-US" sz="2799" noProof="1">
                <a:latin typeface="Calibri"/>
              </a:rPr>
              <a:t> </a:t>
            </a:r>
            <a:r>
              <a:rPr lang="en-US" sz="2799" noProof="1"/>
              <a:t>return 42;</a:t>
            </a:r>
            <a:r>
              <a:rPr lang="en-US" sz="2799" noProof="1">
                <a:latin typeface="Calibri"/>
              </a:rPr>
              <a:t> </a:t>
            </a:r>
            <a:r>
              <a:rPr lang="en-US" sz="2799" noProof="1"/>
              <a:t>}</a:t>
            </a:r>
          </a:p>
        </p:txBody>
      </p:sp>
      <p:sp>
        <p:nvSpPr>
          <p:cNvPr id="25" name="Left-Right Arrow 16"/>
          <p:cNvSpPr/>
          <p:nvPr/>
        </p:nvSpPr>
        <p:spPr>
          <a:xfrm>
            <a:off x="3580468" y="5426772"/>
            <a:ext cx="341310" cy="2285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endParaRPr lang="en-US" sz="2799" noProof="1">
              <a:solidFill>
                <a:prstClr val="white"/>
              </a:solidFill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761801" y="5258982"/>
            <a:ext cx="2742486" cy="5761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71981" rIns="143963" bIns="71981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defTabSz="1218621"/>
            <a:r>
              <a:rPr lang="en-US" sz="2799" noProof="1"/>
              <a:t>(x, y)</a:t>
            </a:r>
            <a:r>
              <a:rPr lang="en-US" sz="2799" noProof="1">
                <a:latin typeface="Calibri"/>
              </a:rPr>
              <a:t> </a:t>
            </a:r>
            <a:r>
              <a:rPr lang="en-US" sz="2799" noProof="1">
                <a:solidFill>
                  <a:srgbClr val="FBEEC9">
                    <a:lumMod val="75000"/>
                  </a:srgbClr>
                </a:solidFill>
              </a:rPr>
              <a:t>=&gt;</a:t>
            </a:r>
            <a:r>
              <a:rPr lang="en-US" sz="2799" noProof="1">
                <a:latin typeface="Calibri"/>
              </a:rPr>
              <a:t> </a:t>
            </a:r>
            <a:r>
              <a:rPr lang="en-US" sz="2799" noProof="1"/>
              <a:t>x+y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4037549" y="5258982"/>
            <a:ext cx="7389474" cy="10069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71981" rIns="143963" bIns="71981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defTabSz="1218621"/>
            <a:r>
              <a:rPr lang="en-US" sz="2799" noProof="1"/>
              <a:t>static int Func(int x, int y)</a:t>
            </a:r>
          </a:p>
          <a:p>
            <a:pPr defTabSz="1218621"/>
            <a:r>
              <a:rPr lang="en-US" sz="2799" noProof="1"/>
              <a:t>{</a:t>
            </a:r>
            <a:r>
              <a:rPr lang="en-US" sz="2799" noProof="1">
                <a:latin typeface="Calibri"/>
              </a:rPr>
              <a:t> </a:t>
            </a:r>
            <a:r>
              <a:rPr lang="en-US" sz="2799" noProof="1"/>
              <a:t>return x+y;</a:t>
            </a:r>
            <a:r>
              <a:rPr lang="en-US" sz="2799" noProof="1">
                <a:latin typeface="Calibri"/>
              </a:rPr>
              <a:t> </a:t>
            </a:r>
            <a:r>
              <a:rPr lang="en-US" sz="2799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25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5" grpId="0" animBg="1"/>
      <p:bldP spid="26" grpId="0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Какво научихме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 smtClean="0"/>
              <a:t>Запознахме се с Ламбда изразите и Ламбда функции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 smtClean="0"/>
              <a:t>Те са „синтактична захар“, която ни улеснява 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bg-BG" dirty="0" smtClean="0"/>
              <a:t>в писането </a:t>
            </a:r>
            <a:r>
              <a:rPr lang="bg-BG" smtClean="0"/>
              <a:t>на функции по-кратко и интуитивно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82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Ресурси-Дефиниране-на-класове.pptx" id="{452BDA56-BAC0-4438-AB43-7B7888BBA17E}" vid="{DC7CD9D2-7E9E-47C6-AB68-BA2ECCCDE97F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489</Words>
  <Application>Microsoft Office PowerPoint</Application>
  <PresentationFormat>Custom</PresentationFormat>
  <Paragraphs>110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Съдържание</vt:lpstr>
      <vt:lpstr>Какво е функция?</vt:lpstr>
      <vt:lpstr>Lambda изрази</vt:lpstr>
      <vt:lpstr>Lambda изрази (2)</vt:lpstr>
      <vt:lpstr>Задача: сортиране на нечетни числа</vt:lpstr>
      <vt:lpstr>Решение: Сортиране на нечетни числа</vt:lpstr>
      <vt:lpstr>Lambda Функции</vt:lpstr>
      <vt:lpstr>Какво научихме</vt:lpstr>
      <vt:lpstr>Дефиниране на класове</vt:lpstr>
      <vt:lpstr>Лиценз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Basics Course</dc:subject>
  <dc:creator/>
  <cp:keywords>C#, class, object, fields, methods, properties, constructors, static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2018-08-12T03:07:33Z</dcterms:modified>
  <cp:category>programming, software engineering, C#,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