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394" r:id="rId3"/>
    <p:sldId id="571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594" r:id="rId16"/>
    <p:sldId id="593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71"/>
          </p14:sldIdLst>
        </p14:section>
        <p14:section name="Ламбда функции и LINQ" id="{51D0FD15-3932-43D9-82C9-6AF03C9EE001}">
          <p14:sldIdLst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</p14:sldIdLst>
        </p14:section>
        <p14:section name="Conclusion" id="{3E23A7B0-228F-4458-953E-A0823B82CFF0}">
          <p14:sldIdLst>
            <p14:sldId id="605"/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76" d="100"/>
          <a:sy n="76" d="100"/>
        </p:scale>
        <p:origin x="318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668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mtClean="0"/>
              <a:t>Ламбда</a:t>
            </a:r>
            <a:r>
              <a:rPr lang="en-US" smtClean="0"/>
              <a:t> </a:t>
            </a:r>
            <a:r>
              <a:rPr lang="bg-BG" dirty="0"/>
              <a:t>функции и </a:t>
            </a:r>
            <a:r>
              <a:rPr lang="en-US" dirty="0"/>
              <a:t>LINQ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idx="1"/>
          </p:nvPr>
        </p:nvSpPr>
        <p:spPr>
          <a:xfrm>
            <a:off x="1445224" y="1754941"/>
            <a:ext cx="10263928" cy="1365365"/>
          </a:xfrm>
        </p:spPr>
        <p:txBody>
          <a:bodyPr/>
          <a:lstStyle/>
          <a:p>
            <a:pPr lvl="0"/>
            <a:r>
              <a:rPr lang="en-US" dirty="0"/>
              <a:t>LINQ </a:t>
            </a:r>
            <a:r>
              <a:rPr lang="bg-BG" dirty="0" smtClean="0"/>
              <a:t>в</a:t>
            </a:r>
            <a:r>
              <a:rPr lang="en-US" dirty="0" smtClean="0"/>
              <a:t> </a:t>
            </a:r>
            <a:r>
              <a:rPr lang="bg-BG" dirty="0" smtClean="0"/>
              <a:t>Действие</a:t>
            </a:r>
            <a:r>
              <a:rPr lang="en-US" dirty="0" smtClean="0"/>
              <a:t>: </a:t>
            </a:r>
            <a:r>
              <a:rPr lang="bg-BG" dirty="0" smtClean="0"/>
              <a:t>филтиране</a:t>
            </a:r>
            <a:r>
              <a:rPr lang="en-US" dirty="0" smtClean="0"/>
              <a:t>,</a:t>
            </a:r>
            <a:endParaRPr lang="bg-BG" dirty="0" smtClean="0"/>
          </a:p>
          <a:p>
            <a:pPr lvl="0"/>
            <a:r>
              <a:rPr lang="en-US" dirty="0" smtClean="0"/>
              <a:t> </a:t>
            </a:r>
            <a:r>
              <a:rPr lang="bg-BG" dirty="0" smtClean="0"/>
              <a:t>мапинг</a:t>
            </a:r>
            <a:r>
              <a:rPr lang="en-US" dirty="0" smtClean="0"/>
              <a:t>, </a:t>
            </a:r>
            <a:r>
              <a:rPr lang="bg-BG" dirty="0" smtClean="0"/>
              <a:t>подреждане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21121167">
            <a:off x="7794911" y="4434253"/>
            <a:ext cx="274277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72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404558">
            <a:off x="7511962" y="3365857"/>
            <a:ext cx="1036640" cy="10366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835991">
            <a:off x="9019066" y="3677560"/>
            <a:ext cx="248709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f(x) </a:t>
            </a:r>
            <a:r>
              <a:rPr lang="en-US" sz="32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 y</a:t>
            </a:r>
            <a:endParaRPr lang="en-US" sz="3200" b="1" dirty="0"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Вземане / пропускане на елементи от колекция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Използвайте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81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(3)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[10, 20, 30]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267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noProof="1"/>
              <a:t>(3).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(2)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[40, 30]</a:t>
            </a:r>
          </a:p>
        </p:txBody>
      </p:sp>
    </p:spTree>
    <p:extLst>
      <p:ext uri="{BB962C8B-B14F-4D97-AF65-F5344CB8AC3E}">
        <p14:creationId xmlns:p14="http://schemas.microsoft.com/office/powerpoint/2010/main" val="85389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Трите най-големи числа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Въведете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списък от реални числа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извдете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-те най-големи от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2261901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068" y="3443597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1516" y="4593746"/>
            <a:ext cx="1981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4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242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Трите най-големи числа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5293" y="1320586"/>
            <a:ext cx="10668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List&lt;int&gt; nums = Console.ReadLine().Split()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9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научихме?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LINQ</a:t>
            </a:r>
            <a:r>
              <a:rPr lang="bg-BG" dirty="0" smtClean="0"/>
              <a:t> е библиотека, която ни помага при обработката на колекции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Можем да: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bg-BG" dirty="0" smtClean="0"/>
              <a:t>Въвеждаме </a:t>
            </a:r>
            <a:r>
              <a:rPr lang="bg-BG" dirty="0"/>
              <a:t>на колекция на един </a:t>
            </a:r>
            <a:r>
              <a:rPr lang="bg-BG" dirty="0" smtClean="0"/>
              <a:t>ред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bg-BG" dirty="0"/>
              <a:t>Преобразуване на </a:t>
            </a:r>
            <a:r>
              <a:rPr lang="bg-BG" dirty="0" smtClean="0"/>
              <a:t>колекция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bg-BG" dirty="0" smtClean="0"/>
              <a:t>Подреждаме </a:t>
            </a:r>
            <a:r>
              <a:rPr lang="bg-BG" dirty="0"/>
              <a:t>(</a:t>
            </a:r>
            <a:r>
              <a:rPr lang="bg-BG" dirty="0" smtClean="0"/>
              <a:t>сортираме</a:t>
            </a:r>
            <a:r>
              <a:rPr lang="bg-BG" dirty="0"/>
              <a:t>) на </a:t>
            </a:r>
            <a:r>
              <a:rPr lang="bg-BG" dirty="0" smtClean="0"/>
              <a:t>колекция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bg-BG" dirty="0" smtClean="0"/>
              <a:t>Вземаме </a:t>
            </a:r>
            <a:r>
              <a:rPr lang="bg-BG" dirty="0"/>
              <a:t>/ </a:t>
            </a:r>
            <a:r>
              <a:rPr lang="bg-BG" dirty="0" smtClean="0"/>
              <a:t>пропускаме </a:t>
            </a:r>
            <a:r>
              <a:rPr lang="bg-BG" dirty="0"/>
              <a:t>на елементи  </a:t>
            </a:r>
            <a:r>
              <a:rPr lang="bg-BG" dirty="0" smtClean="0"/>
              <a:t>от </a:t>
            </a:r>
            <a:r>
              <a:rPr lang="bg-BG" dirty="0"/>
              <a:t>колекция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88952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класове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Работа с множества с помощта на </a:t>
            </a:r>
            <a:r>
              <a:rPr lang="en-US" dirty="0" smtClean="0"/>
              <a:t>LINQ</a:t>
            </a: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Въвеждане на колекция на един </a:t>
            </a:r>
            <a:r>
              <a:rPr lang="bg-BG" dirty="0" smtClean="0"/>
              <a:t>ред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Преобразуване на </a:t>
            </a:r>
            <a:r>
              <a:rPr lang="bg-BG" dirty="0" smtClean="0"/>
              <a:t>колекция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Подреждане (сортиране) на </a:t>
            </a:r>
            <a:r>
              <a:rPr lang="bg-BG" dirty="0" smtClean="0"/>
              <a:t>колекция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Вземане / пропускане на елементи </a:t>
            </a:r>
            <a:endParaRPr lang="bg-BG" dirty="0" smtClean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bg-BG" dirty="0" smtClean="0"/>
              <a:t>     от </a:t>
            </a:r>
            <a:r>
              <a:rPr lang="bg-BG" dirty="0"/>
              <a:t>колекция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6465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dirty="0"/>
              <a:t> – </a:t>
            </a:r>
            <a:r>
              <a:rPr lang="bg-BG" dirty="0" smtClean="0"/>
              <a:t>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най-малкия</a:t>
            </a:r>
            <a:r>
              <a:rPr lang="en-US" dirty="0" smtClean="0"/>
              <a:t> </a:t>
            </a:r>
            <a:r>
              <a:rPr lang="bg-BG" dirty="0" smtClean="0"/>
              <a:t>елемент  в колекция</a:t>
            </a:r>
            <a:endParaRPr lang="en-US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dirty="0" smtClean="0"/>
              <a:t> – </a:t>
            </a:r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най-големия</a:t>
            </a:r>
            <a:r>
              <a:rPr lang="en-US" dirty="0"/>
              <a:t> </a:t>
            </a:r>
            <a:r>
              <a:rPr lang="bg-BG" dirty="0"/>
              <a:t>елемент  в колекция</a:t>
            </a:r>
            <a:endParaRPr lang="en-US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 – </a:t>
            </a:r>
            <a:r>
              <a:rPr lang="bg-BG" dirty="0" smtClean="0"/>
              <a:t>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сбора</a:t>
            </a:r>
            <a:r>
              <a:rPr lang="bg-BG" dirty="0" smtClean="0"/>
              <a:t> на всички елементи в клекцията</a:t>
            </a:r>
            <a:endParaRPr lang="en-US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dirty="0"/>
              <a:t> – </a:t>
            </a:r>
            <a:r>
              <a:rPr lang="bg-BG" dirty="0" smtClean="0"/>
              <a:t>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средната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bg-BG" dirty="0" smtClean="0"/>
              <a:t> на всички елементи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Работа с множества с помощта на </a:t>
            </a:r>
            <a:r>
              <a:rPr lang="en-US" dirty="0" smtClean="0"/>
              <a:t>LINQ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7526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List&lt;int&gt;()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162300"/>
            <a:ext cx="10882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40,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5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5720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long[]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</a:t>
            </a:r>
            <a:r>
              <a:rPr lang="en-US" noProof="1"/>
              <a:t>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918299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6.75</a:t>
            </a:r>
          </a:p>
        </p:txBody>
      </p:sp>
    </p:spTree>
    <p:extLst>
      <p:ext uri="{BB962C8B-B14F-4D97-AF65-F5344CB8AC3E}">
        <p14:creationId xmlns:p14="http://schemas.microsoft.com/office/powerpoint/2010/main" val="32445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цели числа 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сбора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минимума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максимума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средното им аритметично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900" dirty="0" smtClean="0"/>
              <a:t>Задача</a:t>
            </a:r>
            <a:r>
              <a:rPr lang="en-US" sz="3900" dirty="0" smtClean="0"/>
              <a:t>: </a:t>
            </a:r>
            <a:r>
              <a:rPr lang="bg-BG" sz="3900" dirty="0" smtClean="0"/>
              <a:t>Сбор, Минимум, Максимум и Средно аритмтично</a:t>
            </a:r>
            <a:endParaRPr lang="en-US" sz="3900" dirty="0"/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6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900" dirty="0" smtClean="0"/>
              <a:t>Решение</a:t>
            </a:r>
            <a:r>
              <a:rPr lang="en-US" sz="3900" dirty="0" smtClean="0"/>
              <a:t>: </a:t>
            </a:r>
            <a:r>
              <a:rPr lang="bg-BG" sz="3900" dirty="0"/>
              <a:t>Сбор, Минимум, Максимум и Средно аритмтично</a:t>
            </a:r>
            <a:endParaRPr lang="en-US" sz="39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386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print also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max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average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values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0" y="1164608"/>
            <a:ext cx="6091483" cy="11213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използвайте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ползвате 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5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Въвеждане на колекция на един ред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Изпозвайте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 smtClean="0"/>
              <a:t>за въвеждане на колекция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.Select(double.Parse);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</a:t>
            </a:r>
            <a:r>
              <a:rPr lang="bg-BG" noProof="1" smtClean="0">
                <a:solidFill>
                  <a:srgbClr val="ADA485"/>
                </a:solidFill>
                <a:latin typeface="+mn-lt"/>
              </a:rPr>
              <a:t>къса версия</a:t>
            </a:r>
            <a:endParaRPr lang="en-US" noProof="1">
              <a:solidFill>
                <a:srgbClr val="ADA485"/>
              </a:solidFill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114800"/>
            <a:ext cx="108822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.Select(number =&gt; int.Parse(number));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</a:t>
            </a:r>
            <a:r>
              <a:rPr lang="bg-BG" noProof="1" smtClean="0">
                <a:solidFill>
                  <a:srgbClr val="ADA485"/>
                </a:solidFill>
                <a:latin typeface="+mn-lt"/>
              </a:rPr>
              <a:t>дълга версия</a:t>
            </a:r>
            <a:endParaRPr lang="en-US" noProof="1">
              <a:solidFill>
                <a:srgbClr val="ADA48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6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Преобразуване на колекция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използвайте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 smtClean="0"/>
              <a:t>за преобразуване на колекция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7236" y="2294652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.Select(number =&gt; int.Parse(number))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32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7236" y="4508064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List&lt;double&gt;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.Select(double.Parse)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2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612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Подреждане (сортиране) на колекция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използвайте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 smtClean="0"/>
              <a:t>за сортиране на колекция</a:t>
            </a:r>
            <a:r>
              <a:rPr lang="en-US" dirty="0" smtClean="0"/>
              <a:t>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 smtClean="0"/>
              <a:t>използвайте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 smtClean="0"/>
              <a:t>за сортиране на колекция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1724" y="5086934"/>
            <a:ext cx="10882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num).ToList();</a:t>
            </a:r>
          </a:p>
          <a:p>
            <a:r>
              <a:rPr lang="en-US" noProof="1"/>
              <a:t>Console.WriteLine(String.Join(", ", nums));</a:t>
            </a:r>
          </a:p>
        </p:txBody>
      </p:sp>
    </p:spTree>
    <p:extLst>
      <p:ext uri="{BB962C8B-B14F-4D97-AF65-F5344CB8AC3E}">
        <p14:creationId xmlns:p14="http://schemas.microsoft.com/office/powerpoint/2010/main" val="251664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Сортиране на колекция по повече критерии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използвайте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 smtClean="0"/>
              <a:t>за сортиране по повече критерии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16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/>
              <a:t>Dictionary&lt;int, string&gt; products = </a:t>
            </a:r>
          </a:p>
          <a:p>
            <a:pPr>
              <a:lnSpc>
                <a:spcPct val="110000"/>
              </a:lnSpc>
            </a:pPr>
            <a:r>
              <a:rPr lang="en-US" noProof="1"/>
              <a:t>  new Dictionary&lt;int, string&gt;();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Dictionary&lt;int, string&gt; sortedDict = products</a:t>
            </a:r>
          </a:p>
          <a:p>
            <a:pPr>
              <a:lnSpc>
                <a:spcPct val="110000"/>
              </a:lnSpc>
            </a:pPr>
            <a:r>
              <a:rPr lang="en-US" noProof="1"/>
              <a:t>  .OrderBy(pair =&gt; pair.Value)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 pair =&gt; pair.Value);</a:t>
            </a:r>
          </a:p>
        </p:txBody>
      </p:sp>
    </p:spTree>
    <p:extLst>
      <p:ext uri="{BB962C8B-B14F-4D97-AF65-F5344CB8AC3E}">
        <p14:creationId xmlns:p14="http://schemas.microsoft.com/office/powerpoint/2010/main" val="172481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.potm" id="{308A6AEB-B37A-4DCD-B49B-34B78A2D86EF}" vid="{42CB3A4C-E730-4A79-AF5E-F02FF2AF8D21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957</Words>
  <Application>Microsoft Office PowerPoint</Application>
  <PresentationFormat>Custom</PresentationFormat>
  <Paragraphs>179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Работа с множества с помощта на LINQ</vt:lpstr>
      <vt:lpstr>Задача: Сбор, Минимум, Максимум и Средно аритмтично</vt:lpstr>
      <vt:lpstr>Решение: Сбор, Минимум, Максимум и Средно аритмтично</vt:lpstr>
      <vt:lpstr>Въвеждане на колекция на един ред</vt:lpstr>
      <vt:lpstr>Преобразуване на колекция</vt:lpstr>
      <vt:lpstr>Подреждане (сортиране) на колекция</vt:lpstr>
      <vt:lpstr>Сортиране на колекция по повече критерии</vt:lpstr>
      <vt:lpstr>Вземане / пропускане на елементи от колекция</vt:lpstr>
      <vt:lpstr>Задача: Трите най-големи числа</vt:lpstr>
      <vt:lpstr>Решение: Трите най-големи числа</vt:lpstr>
      <vt:lpstr>Какво научихме?</vt:lpstr>
      <vt:lpstr>Дефиниране на класове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2018-08-12T02:18:11Z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