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05" r:id="rId14"/>
    <p:sldId id="594" r:id="rId15"/>
    <p:sldId id="5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Ламбда функции и LINQ" id="{51D0FD15-3932-43D9-82C9-6AF03C9EE001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</p14:sldIdLst>
        </p14:section>
        <p14:section name="Conclusion" id="{3E23A7B0-228F-4458-953E-A0823B82CFF0}">
          <p14:sldIdLst>
            <p14:sldId id="605"/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668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Функции на </a:t>
            </a:r>
            <a:r>
              <a:rPr lang="en-US" dirty="0" smtClean="0"/>
              <a:t>LINQ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 работа с колекции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idx="1"/>
          </p:nvPr>
        </p:nvSpPr>
        <p:spPr>
          <a:xfrm>
            <a:off x="1376995" y="1971652"/>
            <a:ext cx="10263928" cy="136536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LINQ</a:t>
            </a:r>
            <a:r>
              <a:rPr lang="bg-BG" dirty="0" smtClean="0"/>
              <a:t> и ламбда функции в действие: </a:t>
            </a:r>
          </a:p>
          <a:p>
            <a:pPr lvl="0"/>
            <a:r>
              <a:rPr lang="bg-BG" dirty="0" smtClean="0"/>
              <a:t>Филтриране, сортиране на колекции, други функци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1121167">
            <a:off x="7794911" y="4434253"/>
            <a:ext cx="274277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04558">
            <a:off x="7511962" y="3365857"/>
            <a:ext cx="1036640" cy="1036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835991">
            <a:off x="9019066" y="3677560"/>
            <a:ext cx="248709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32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857764"/>
            <a:ext cx="11804822" cy="5568904"/>
          </a:xfrm>
        </p:spPr>
        <p:txBody>
          <a:bodyPr/>
          <a:lstStyle/>
          <a:p>
            <a:r>
              <a:rPr lang="bg-BG" dirty="0" smtClean="0"/>
              <a:t>Въведтете масив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сгънете</a:t>
            </a:r>
            <a:r>
              <a:rPr lang="en-US" dirty="0" smtClean="0"/>
              <a:t> </a:t>
            </a:r>
            <a:r>
              <a:rPr lang="bg-BG" dirty="0" smtClean="0"/>
              <a:t>го както е показано по-долу и изведете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сбора </a:t>
            </a:r>
            <a:r>
              <a:rPr lang="bg-BG" dirty="0" smtClean="0"/>
              <a:t>от горната и долната редици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Сгъни и събери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622" y="3815280"/>
            <a:ext cx="2742486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8950" y="4084905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631" y="3815278"/>
            <a:ext cx="1511750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8881" y="4084905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8699" y="3815280"/>
            <a:ext cx="1752144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1801" y="5132185"/>
            <a:ext cx="4358591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393" y="540181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949" y="5132185"/>
            <a:ext cx="2356329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3636" y="540181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1643" y="5132185"/>
            <a:ext cx="2519201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108" y="2510445"/>
            <a:ext cx="1520529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39479" y="278007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238" y="2510443"/>
            <a:ext cx="886003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599" b="1" spc="-150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599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2962" y="278007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59585" y="2510445"/>
            <a:ext cx="891259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70859" y="2537244"/>
            <a:ext cx="3014329" cy="2166974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prstClr val="white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FBEEC9">
                      <a:lumMod val="75000"/>
                    </a:srgb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prstClr val="white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FBEEC9">
                      <a:lumMod val="75000"/>
                    </a:srgb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endParaRPr lang="en-US" sz="2799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Сгъни и събери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801" y="1104464"/>
            <a:ext cx="10665222" cy="4991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899" noProof="1"/>
              <a:t>int[] arr = Console.ReadLine()</a:t>
            </a:r>
          </a:p>
          <a:p>
            <a:pPr defTabSz="1218621"/>
            <a:r>
              <a:rPr lang="en-US" sz="2899" noProof="1"/>
              <a:t>  .Split(' ').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Select</a:t>
            </a:r>
            <a:r>
              <a:rPr lang="en-US" sz="2899" noProof="1"/>
              <a:t>(int.Parse).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ToArray</a:t>
            </a:r>
            <a:r>
              <a:rPr lang="en-US" sz="2899" noProof="1"/>
              <a:t>();</a:t>
            </a:r>
          </a:p>
          <a:p>
            <a:pPr defTabSz="1218621">
              <a:spcBef>
                <a:spcPts val="600"/>
              </a:spcBef>
            </a:pPr>
            <a:r>
              <a:rPr lang="en-US" sz="2899" noProof="1"/>
              <a:t>int k = arr.Length / 4;</a:t>
            </a:r>
          </a:p>
          <a:p>
            <a:pPr defTabSz="1218621">
              <a:spcBef>
                <a:spcPts val="1200"/>
              </a:spcBef>
            </a:pPr>
            <a:r>
              <a:rPr lang="en-US" sz="2899" noProof="1"/>
              <a:t>int[] row1left = arr.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899" noProof="1"/>
              <a:t>(k).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Reverse</a:t>
            </a:r>
            <a:r>
              <a:rPr lang="en-US" sz="2899" noProof="1"/>
              <a:t>().ToArray();</a:t>
            </a:r>
          </a:p>
          <a:p>
            <a:pPr defTabSz="1218621"/>
            <a:r>
              <a:rPr lang="en-US" sz="2899" noProof="1"/>
              <a:t>int[] row1right = arr.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Reverse</a:t>
            </a:r>
            <a:r>
              <a:rPr lang="en-US" sz="2899" noProof="1"/>
              <a:t>().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899" noProof="1"/>
              <a:t>(k).ToArray();</a:t>
            </a:r>
          </a:p>
          <a:p>
            <a:pPr defTabSz="1218621"/>
            <a:r>
              <a:rPr lang="en-US" sz="2899" noProof="1"/>
              <a:t>int[] row1 = row1left.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Concat</a:t>
            </a:r>
            <a:r>
              <a:rPr lang="en-US" sz="2899" noProof="1"/>
              <a:t>(row1right).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ToArray</a:t>
            </a:r>
            <a:r>
              <a:rPr lang="en-US" sz="2899" noProof="1"/>
              <a:t>();</a:t>
            </a:r>
          </a:p>
          <a:p>
            <a:pPr defTabSz="1218621"/>
            <a:r>
              <a:rPr lang="en-US" sz="2899" noProof="1"/>
              <a:t>int[] row2 = arr.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Skip</a:t>
            </a:r>
            <a:r>
              <a:rPr lang="en-US" sz="2899" noProof="1"/>
              <a:t>(k).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899" noProof="1"/>
              <a:t>(2 * k).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ToArray</a:t>
            </a:r>
            <a:r>
              <a:rPr lang="en-US" sz="2899" noProof="1"/>
              <a:t>();</a:t>
            </a:r>
          </a:p>
          <a:p>
            <a:pPr defTabSz="1218621">
              <a:spcBef>
                <a:spcPts val="1200"/>
              </a:spcBef>
            </a:pPr>
            <a:r>
              <a:rPr lang="en-US" sz="2899" noProof="1"/>
              <a:t>var sumArr =</a:t>
            </a:r>
          </a:p>
          <a:p>
            <a:pPr defTabSz="1218621"/>
            <a:r>
              <a:rPr lang="en-US" sz="2899" noProof="1"/>
              <a:t>  row1.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Select</a:t>
            </a:r>
            <a:r>
              <a:rPr lang="en-US" sz="2899" noProof="1"/>
              <a:t>(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(x, index) =&gt; x + row2[index]</a:t>
            </a:r>
            <a:r>
              <a:rPr lang="en-US" sz="2899" noProof="1"/>
              <a:t>);</a:t>
            </a:r>
          </a:p>
          <a:p>
            <a:pPr defTabSz="1218621"/>
            <a:r>
              <a:rPr lang="en-US" sz="2899" noProof="1"/>
              <a:t>Console.WriteLine(string.Join(" ", sumArr));</a:t>
            </a:r>
            <a:endParaRPr lang="en-US" sz="2899" noProof="1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https://judge.softuni.bg/Contests/Practice/Index/174#5</a:t>
            </a:r>
            <a:endParaRPr lang="en-US" sz="23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 се филтрират колекци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/>
              <a:t> </a:t>
            </a:r>
            <a:r>
              <a:rPr lang="bg-BG" dirty="0"/>
              <a:t>с помощта на </a:t>
            </a:r>
            <a:r>
              <a:rPr lang="en-US" dirty="0"/>
              <a:t>LINQ</a:t>
            </a:r>
            <a:endParaRPr lang="bg-BG" dirty="0"/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/>
              <a:t>с </a:t>
            </a:r>
            <a:r>
              <a:rPr lang="en-US" dirty="0"/>
              <a:t>Lambda </a:t>
            </a:r>
            <a:r>
              <a:rPr lang="bg-BG" dirty="0"/>
              <a:t>функции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</a:t>
            </a:r>
            <a:r>
              <a:rPr lang="bg-BG" dirty="0" smtClean="0"/>
              <a:t>ак се вземат уникални </a:t>
            </a:r>
            <a:r>
              <a:rPr lang="bg-BG" dirty="0"/>
              <a:t>елементи от 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Други операции с колекции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895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Филтриране на колекции </a:t>
            </a:r>
            <a:r>
              <a:rPr lang="bg-BG" dirty="0"/>
              <a:t>с помощта на </a:t>
            </a:r>
            <a:r>
              <a:rPr lang="en-US" dirty="0" smtClean="0"/>
              <a:t>LINQ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Филтриране и сортиране с </a:t>
            </a:r>
            <a:r>
              <a:rPr lang="en-US" dirty="0"/>
              <a:t>Lambda </a:t>
            </a:r>
            <a:r>
              <a:rPr lang="bg-BG" dirty="0" smtClean="0"/>
              <a:t>функции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Вземане на уникални елементи от </a:t>
            </a:r>
            <a:r>
              <a:rPr lang="bg-BG" dirty="0" smtClean="0"/>
              <a:t>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Други операции с </a:t>
            </a:r>
            <a:r>
              <a:rPr lang="bg-BG" dirty="0" smtClean="0"/>
              <a:t>колекции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Филтриране на колекции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3141" y="1967739"/>
            <a:ext cx="10879366" cy="2453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999" noProof="1"/>
              <a:t>int[] nums = { 1, 2, 3, 4, 5, 6};</a:t>
            </a:r>
          </a:p>
          <a:p>
            <a:pPr defTabSz="1218621"/>
            <a:r>
              <a:rPr lang="en-US" sz="2999" noProof="1"/>
              <a:t>nums = nums</a:t>
            </a:r>
          </a:p>
          <a:p>
            <a:pPr defTabSz="1218621"/>
            <a:r>
              <a:rPr lang="en-US" sz="2999" noProof="1"/>
              <a:t>  .</a:t>
            </a:r>
            <a:r>
              <a:rPr lang="en-US" sz="2999" noProof="1">
                <a:solidFill>
                  <a:srgbClr val="FBEEC9">
                    <a:lumMod val="75000"/>
                  </a:srgbClr>
                </a:solidFill>
              </a:rPr>
              <a:t>Where</a:t>
            </a:r>
            <a:r>
              <a:rPr lang="en-US" sz="2999" noProof="1"/>
              <a:t>(num =&gt; num % 2 == 0)</a:t>
            </a:r>
          </a:p>
          <a:p>
            <a:pPr defTabSz="1218621"/>
            <a:r>
              <a:rPr lang="en-US" sz="2999" noProof="1"/>
              <a:t>  .ToArray(); </a:t>
            </a:r>
          </a:p>
          <a:p>
            <a:pPr defTabSz="1218621"/>
            <a:r>
              <a:rPr lang="en-US" sz="2999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141" y="4724064"/>
            <a:ext cx="10879366" cy="1530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999" noProof="1"/>
              <a:t>int[] nums = { 1, 2, 3, 4, 5, 6};</a:t>
            </a:r>
          </a:p>
          <a:p>
            <a:pPr defTabSz="1218621"/>
            <a:r>
              <a:rPr lang="en-US" sz="2999" noProof="1"/>
              <a:t>int count = nums.</a:t>
            </a:r>
            <a:r>
              <a:rPr lang="en-US" sz="2999" noProof="1">
                <a:solidFill>
                  <a:srgbClr val="FBEEC9">
                    <a:lumMod val="75000"/>
                  </a:srgbClr>
                </a:solidFill>
              </a:rPr>
              <a:t>Count</a:t>
            </a:r>
            <a:r>
              <a:rPr lang="en-US" sz="2999" noProof="1"/>
              <a:t>(num =&gt; num % 2 == 0); </a:t>
            </a:r>
          </a:p>
          <a:p>
            <a:pPr defTabSz="1218621"/>
            <a:r>
              <a:rPr lang="en-US" sz="2999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5916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Филтриране и сортиране с </a:t>
            </a:r>
            <a:r>
              <a:rPr lang="en-US" dirty="0" smtClean="0"/>
              <a:t>Lambda </a:t>
            </a:r>
            <a:r>
              <a:rPr lang="bg-BG" dirty="0" smtClean="0"/>
              <a:t>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290" y="1143597"/>
            <a:ext cx="10803186" cy="5145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599" noProof="1"/>
              <a:t>int[] nums = { 11, 99, 33, 55, 77, 44, 66, 22, 88 };</a:t>
            </a:r>
          </a:p>
          <a:p>
            <a:pPr defTabSz="1218621"/>
            <a:endParaRPr lang="en-US" sz="2599" noProof="1"/>
          </a:p>
          <a:p>
            <a:pPr defTabSz="1218621">
              <a:spcBef>
                <a:spcPts val="600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OrderBy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</a:t>
            </a:r>
            <a:r>
              <a:rPr lang="en-US" sz="2599" noProof="1"/>
              <a:t>).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599" noProof="1"/>
              <a:t>(3); </a:t>
            </a:r>
          </a:p>
          <a:p>
            <a:pPr defTabSz="1218621">
              <a:spcBef>
                <a:spcPts val="600"/>
              </a:spcBef>
            </a:pPr>
            <a:r>
              <a:rPr lang="en-US" sz="2599" noProof="1">
                <a:solidFill>
                  <a:srgbClr val="BAB398"/>
                </a:solidFill>
              </a:rPr>
              <a:t>// 11 22 33</a:t>
            </a:r>
          </a:p>
          <a:p>
            <a:pPr defTabSz="1218621">
              <a:spcBef>
                <a:spcPts val="1799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Where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 &lt; 50</a:t>
            </a:r>
            <a:r>
              <a:rPr lang="en-US" sz="2599" noProof="1"/>
              <a:t>);</a:t>
            </a:r>
          </a:p>
          <a:p>
            <a:pPr defTabSz="1218621"/>
            <a:r>
              <a:rPr lang="en-US" sz="2599" noProof="1">
                <a:solidFill>
                  <a:srgbClr val="BAB398"/>
                </a:solidFill>
              </a:rPr>
              <a:t>// 11 33 44 22</a:t>
            </a:r>
          </a:p>
          <a:p>
            <a:pPr defTabSz="1218621">
              <a:spcBef>
                <a:spcPts val="1799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Count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 % 2 == 1</a:t>
            </a:r>
            <a:r>
              <a:rPr lang="en-US" sz="2599" noProof="1"/>
              <a:t>); </a:t>
            </a:r>
          </a:p>
          <a:p>
            <a:pPr defTabSz="1218621">
              <a:spcBef>
                <a:spcPts val="600"/>
              </a:spcBef>
            </a:pPr>
            <a:r>
              <a:rPr lang="en-US" sz="2599" noProof="1">
                <a:solidFill>
                  <a:srgbClr val="BAB398"/>
                </a:solidFill>
              </a:rPr>
              <a:t>// 5</a:t>
            </a:r>
          </a:p>
          <a:p>
            <a:pPr defTabSz="1218621">
              <a:spcBef>
                <a:spcPts val="1799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Select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 * 2</a:t>
            </a:r>
            <a:r>
              <a:rPr lang="en-US" sz="2599" noProof="1"/>
              <a:t>).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599" noProof="1"/>
              <a:t>(5); </a:t>
            </a:r>
          </a:p>
          <a:p>
            <a:pPr defTabSz="1218621">
              <a:spcBef>
                <a:spcPts val="600"/>
              </a:spcBef>
            </a:pPr>
            <a:r>
              <a:rPr lang="en-US" sz="2599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17340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Вземане на уникални елементи от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 smtClean="0"/>
              <a:t>взема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 smtClean="0"/>
              <a:t> </a:t>
            </a:r>
            <a:r>
              <a:rPr lang="bg-BG" dirty="0" smtClean="0"/>
              <a:t>елементи от колекция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801" y="2133938"/>
            <a:ext cx="10665222" cy="35915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2, 3, 4, 5, 6, -2, 2, 0, 15, 3, 1, 0, 6 };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nums = nums</a:t>
            </a:r>
          </a:p>
          <a:p>
            <a:pPr defTabSz="1218621"/>
            <a:r>
              <a:rPr lang="en-US" sz="3199" noProof="1"/>
              <a:t>  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Distinct</a:t>
            </a:r>
            <a:r>
              <a:rPr lang="en-US" sz="3199" noProof="1"/>
              <a:t>()</a:t>
            </a:r>
          </a:p>
          <a:p>
            <a:pPr defTabSz="1218621"/>
            <a:r>
              <a:rPr lang="en-US" sz="3199" noProof="1"/>
              <a:t>  .ToArray(); </a:t>
            </a:r>
          </a:p>
          <a:p>
            <a:pPr defTabSz="1218621"/>
            <a:r>
              <a:rPr lang="en-US" sz="3199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15777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876051"/>
            <a:ext cx="11804822" cy="5568904"/>
          </a:xfrm>
        </p:spPr>
        <p:txBody>
          <a:bodyPr/>
          <a:lstStyle/>
          <a:p>
            <a:r>
              <a:rPr lang="bg-BG" dirty="0" smtClean="0"/>
              <a:t>Въведете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/>
              <a:t>, </a:t>
            </a:r>
            <a:r>
              <a:rPr lang="bg-BG" dirty="0" smtClean="0"/>
              <a:t>извлечете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думите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му,</a:t>
            </a:r>
            <a:r>
              <a:rPr lang="en-US" dirty="0" smtClean="0"/>
              <a:t> </a:t>
            </a:r>
            <a:r>
              <a:rPr lang="bg-BG" dirty="0" smtClean="0"/>
              <a:t>намерете всички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къси думи </a:t>
            </a:r>
            <a:r>
              <a:rPr lang="en-US" dirty="0" smtClean="0"/>
              <a:t>(</a:t>
            </a:r>
            <a:r>
              <a:rPr lang="bg-BG" dirty="0" smtClean="0"/>
              <a:t>с по-малко от </a:t>
            </a:r>
            <a:r>
              <a:rPr lang="en-US" dirty="0" smtClean="0"/>
              <a:t>5 </a:t>
            </a:r>
            <a:r>
              <a:rPr lang="bg-BG" dirty="0" smtClean="0"/>
              <a:t>символа</a:t>
            </a:r>
            <a:r>
              <a:rPr lang="en-US" dirty="0" smtClean="0"/>
              <a:t>) </a:t>
            </a:r>
            <a:r>
              <a:rPr lang="bg-BG" dirty="0" smtClean="0"/>
              <a:t>и ги изведете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азбучен ред</a:t>
            </a:r>
            <a:r>
              <a:rPr lang="en-US" dirty="0" smtClean="0"/>
              <a:t>, </a:t>
            </a:r>
            <a:r>
              <a:rPr lang="bg-BG" dirty="0"/>
              <a:t>с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Използвайте следните разделители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 smtClean="0"/>
              <a:t>съвпдение</a:t>
            </a:r>
            <a:r>
              <a:rPr lang="en-US" dirty="0" smtClean="0"/>
              <a:t>; </a:t>
            </a:r>
            <a:r>
              <a:rPr lang="bg-BG" dirty="0" smtClean="0"/>
              <a:t>премахнете</a:t>
            </a:r>
            <a:r>
              <a:rPr lang="bg-BG" dirty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повторящите се </a:t>
            </a:r>
            <a:r>
              <a:rPr lang="bg-BG" dirty="0" smtClean="0"/>
              <a:t>думи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Сортиране на къси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024" y="4854159"/>
            <a:ext cx="1087936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3139" y="6016493"/>
            <a:ext cx="10879366" cy="58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https://judge.softuni.bg/Contests/Practice/Index/174#4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88843" y="5216153"/>
            <a:ext cx="390154" cy="1268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Сортиране на къси думи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377" y="1234346"/>
            <a:ext cx="11191277" cy="4480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 defTabSz="1218621">
              <a:lnSpc>
                <a:spcPct val="115000"/>
              </a:lnSpc>
            </a:pPr>
            <a:r>
              <a:rPr lang="en-US" sz="23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799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филтрирайте думите с дължина</a:t>
            </a:r>
            <a:r>
              <a:rPr lang="en-US" sz="2799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 5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https://judge.softuni.bg/Contests/Practice/Index/174#4</a:t>
            </a:r>
            <a:endParaRPr lang="en-US" sz="23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Вземане на един елемент от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</a:t>
            </a:r>
            <a:r>
              <a:rPr lang="bg-BG" dirty="0" smtClean="0"/>
              <a:t>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3905" y="2042171"/>
            <a:ext cx="11277838" cy="35915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3, 4, 5, 6 };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int firstNum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First</a:t>
            </a:r>
            <a:r>
              <a:rPr lang="en-US" sz="3199" noProof="1"/>
              <a:t>(x =&gt; x % 2 == 0); // 2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int lastNum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Last</a:t>
            </a:r>
            <a:r>
              <a:rPr lang="en-US" sz="3199" noProof="1"/>
              <a:t>(x =&gt; x % 2 == 1); // 5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int singleNum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Single</a:t>
            </a:r>
            <a:r>
              <a:rPr lang="en-US" sz="3199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92699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Други операции с колекции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 smtClean="0"/>
              <a:t>Ползвайте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4729" y="1934781"/>
            <a:ext cx="10879366" cy="1622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3, 4, 5, 6};</a:t>
            </a:r>
          </a:p>
          <a:p>
            <a:pPr defTabSz="1218621"/>
            <a:r>
              <a:rPr lang="en-US" sz="3199" noProof="1"/>
              <a:t>nums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Reverse</a:t>
            </a:r>
            <a:r>
              <a:rPr lang="en-US" sz="3199" noProof="1"/>
              <a:t>(); </a:t>
            </a:r>
          </a:p>
          <a:p>
            <a:pPr defTabSz="1218621"/>
            <a:r>
              <a:rPr lang="en-US" sz="3199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4729" y="4372045"/>
            <a:ext cx="10879366" cy="2114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3, 4, 5, 6 };</a:t>
            </a:r>
          </a:p>
          <a:p>
            <a:pPr defTabSz="1218621"/>
            <a:r>
              <a:rPr lang="en-US" sz="3199" noProof="1"/>
              <a:t>int[] otherNums = { 7, 8, 9, 0 };</a:t>
            </a:r>
          </a:p>
          <a:p>
            <a:pPr defTabSz="1218621"/>
            <a:r>
              <a:rPr lang="en-US" sz="3199" noProof="1"/>
              <a:t>nums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Concat</a:t>
            </a:r>
            <a:r>
              <a:rPr lang="en-US" sz="3199" noProof="1"/>
              <a:t>(otherNums); </a:t>
            </a:r>
          </a:p>
          <a:p>
            <a:pPr defTabSz="1218621"/>
            <a:r>
              <a:rPr lang="en-US" sz="3199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251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.potm" id="{308A6AEB-B37A-4DCD-B49B-34B78A2D86EF}" vid="{42CB3A4C-E730-4A79-AF5E-F02FF2AF8D21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1013</Words>
  <Application>Microsoft Office PowerPoint</Application>
  <PresentationFormat>Custom</PresentationFormat>
  <Paragraphs>153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Филтриране на колекции</vt:lpstr>
      <vt:lpstr>Филтриране и сортиране с Lambda функции</vt:lpstr>
      <vt:lpstr>Вземане на уникални елементи от колекция</vt:lpstr>
      <vt:lpstr>Задача: Сортиране на къси думи</vt:lpstr>
      <vt:lpstr>Решение: Сортиране на къси думи </vt:lpstr>
      <vt:lpstr>Вземане на един елемент от колекция</vt:lpstr>
      <vt:lpstr>Други операции с колекции</vt:lpstr>
      <vt:lpstr>Задача: Сгъни и събери</vt:lpstr>
      <vt:lpstr>Решение: Сгъни и събери</vt:lpstr>
      <vt:lpstr>Какво научихме?</vt:lpstr>
      <vt:lpstr>Дефиниране на класове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2018-08-12T02:35:39Z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