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25"/>
  </p:notesMasterIdLst>
  <p:handoutMasterIdLst>
    <p:handoutMasterId r:id="rId26"/>
  </p:handoutMasterIdLst>
  <p:sldIdLst>
    <p:sldId id="472" r:id="rId4"/>
    <p:sldId id="503" r:id="rId5"/>
    <p:sldId id="487" r:id="rId6"/>
    <p:sldId id="488" r:id="rId7"/>
    <p:sldId id="489" r:id="rId8"/>
    <p:sldId id="507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2" r:id="rId21"/>
    <p:sldId id="501" r:id="rId22"/>
    <p:sldId id="505" r:id="rId23"/>
    <p:sldId id="50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503"/>
          </p14:sldIdLst>
        </p14:section>
        <p14:section name="Functions" id="{FF983992-9705-473B-B3E7-FA29676CBF4A}">
          <p14:sldIdLst>
            <p14:sldId id="487"/>
            <p14:sldId id="488"/>
            <p14:sldId id="489"/>
            <p14:sldId id="507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2"/>
          </p14:sldIdLst>
        </p14:section>
        <p14:section name="Conclusion" id="{10E03AB1-9AA8-4E86-9A64-D741901E50A2}">
          <p14:sldIdLst>
            <p14:sldId id="501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3BE60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5" autoAdjust="0"/>
    <p:restoredTop sz="94384" autoAdjust="0"/>
  </p:normalViewPr>
  <p:slideViewPr>
    <p:cSldViewPr>
      <p:cViewPr varScale="1">
        <p:scale>
          <a:sx n="76" d="100"/>
          <a:sy n="76" d="100"/>
        </p:scale>
        <p:origin x="30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04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6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9824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60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2651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1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0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839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7012" y="714086"/>
            <a:ext cx="11303844" cy="1126264"/>
          </a:xfrm>
        </p:spPr>
        <p:txBody>
          <a:bodyPr>
            <a:normAutofit fontScale="90000"/>
          </a:bodyPr>
          <a:lstStyle/>
          <a:p>
            <a:r>
              <a:rPr lang="bg-BG" dirty="0"/>
              <a:t>Елементи от функционалното </a:t>
            </a:r>
            <a:r>
              <a:rPr lang="bg-BG" dirty="0" smtClean="0"/>
              <a:t>програмиране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94035" y="1894078"/>
            <a:ext cx="8443700" cy="11577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Делегати, Функции, Действия. Предаване на функции идействия като параметри</a:t>
            </a:r>
            <a:endParaRPr lang="en-US" sz="32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5330256" y="3597319"/>
            <a:ext cx="81464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ООП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086ECCC-A07B-4155-86B5-7A9260870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429424"/>
            <a:ext cx="4979244" cy="2819374"/>
          </a:xfrm>
          <a:prstGeom prst="rect">
            <a:avLst/>
          </a:prstGeom>
        </p:spPr>
      </p:pic>
      <p:pic>
        <p:nvPicPr>
          <p:cNvPr id="13" name="Picture 5" descr="C:\Documents\Courses\OOP\OOP Images\java-lambda-expression.png">
            <a:extLst>
              <a:ext uri="{FF2B5EF4-FFF2-40B4-BE49-F238E27FC236}">
                <a16:creationId xmlns:a16="http://schemas.microsoft.com/office/drawing/2014/main" xmlns="" id="{E60EFF66-339D-40BA-9551-0558F630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68" y="4804195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Въведете от клавиатурата няколко цени на стоки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Добавете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ДДС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VAT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20%</a:t>
            </a:r>
            <a:r>
              <a:rPr lang="en-US" dirty="0"/>
              <a:t> </a:t>
            </a:r>
            <a:r>
              <a:rPr lang="bg-BG" dirty="0" smtClean="0"/>
              <a:t> на всяка стока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унарна (едноаргументна) операция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начисляване на ДДС (</a:t>
            </a:r>
            <a:r>
              <a:rPr lang="en-US" dirty="0" smtClean="0"/>
              <a:t>VAT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5874" y="4930110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94612" y="4251464"/>
            <a:ext cx="3548345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Цени с ДДС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34" y="1032387"/>
            <a:ext cx="2667000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4" y="42342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Добавяне на ДДС (</a:t>
            </a:r>
            <a:r>
              <a:rPr lang="en-US" dirty="0" smtClean="0"/>
              <a:t>VAT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013" y="1600200"/>
            <a:ext cx="117347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Console.ReadLine()</a:t>
            </a:r>
          </a:p>
          <a:p>
            <a:r>
              <a:rPr lang="en-US" sz="3200" dirty="0"/>
              <a:t>       .Split(new string[] { ", " }, </a:t>
            </a:r>
          </a:p>
          <a:p>
            <a:r>
              <a:rPr lang="en-US" sz="3200" dirty="0"/>
              <a:t>           StringSplitOptions.RemoveEmptyEntries)</a:t>
            </a:r>
          </a:p>
          <a:p>
            <a:r>
              <a:rPr lang="en-US" sz="3200" dirty="0"/>
              <a:t>       .Select(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 * 1.2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.ToList()</a:t>
            </a:r>
          </a:p>
          <a:p>
            <a:r>
              <a:rPr lang="en-US" sz="3200" dirty="0"/>
              <a:t>       .ForEach(n =&gt; Console.WriteLine(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$"{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n:F2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}")</a:t>
            </a:r>
            <a:r>
              <a:rPr lang="en-US" sz="3200" dirty="0"/>
              <a:t>);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Решение: Добавяне на ДДС (</a:t>
            </a:r>
            <a:r>
              <a:rPr lang="en-US" dirty="0" smtClean="0"/>
              <a:t>VAT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вариант 2 с функции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512" y="1107132"/>
            <a:ext cx="11961812" cy="5562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&lt;string,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double&gt;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costumDoubleParser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=&gt;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&lt;double, double&gt;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taxVAT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(double price) =&gt; {return price*1.2;} </a:t>
            </a:r>
            <a:endParaRPr lang="bg-BG" sz="3200" dirty="0" smtClean="0"/>
          </a:p>
          <a:p>
            <a:r>
              <a:rPr lang="en-US" sz="3200" dirty="0" err="1" smtClean="0"/>
              <a:t>Console.ReadLine</a:t>
            </a:r>
            <a:r>
              <a:rPr lang="en-US" sz="3200" dirty="0"/>
              <a:t>()</a:t>
            </a:r>
          </a:p>
          <a:p>
            <a:r>
              <a:rPr lang="en-US" sz="3200" dirty="0"/>
              <a:t>       .Split(new string[] { ", " }, </a:t>
            </a:r>
          </a:p>
          <a:p>
            <a:r>
              <a:rPr lang="en-US" sz="3200" dirty="0"/>
              <a:t>           StringSplitOptions.RemoveEmptyEntries)</a:t>
            </a:r>
          </a:p>
          <a:p>
            <a:r>
              <a:rPr lang="en-US" sz="3200" dirty="0"/>
              <a:t>       .</a:t>
            </a:r>
            <a:r>
              <a:rPr lang="en-US" sz="3200" dirty="0" smtClean="0"/>
              <a:t>Select(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costumDoubleParser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/>
              <a:t>       .</a:t>
            </a:r>
            <a:r>
              <a:rPr lang="en-US" sz="3200" dirty="0" smtClean="0"/>
              <a:t>Select(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taxVAT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/>
              <a:t>       .ToList()</a:t>
            </a:r>
          </a:p>
          <a:p>
            <a:r>
              <a:rPr lang="en-US" sz="3200" dirty="0"/>
              <a:t>       .ForEach(n =&gt; Console.WriteLine(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$"{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n:F2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}")</a:t>
            </a:r>
            <a:r>
              <a:rPr lang="en-US" sz="3200" dirty="0"/>
              <a:t>);</a:t>
            </a:r>
            <a:endParaRPr lang="en-US" sz="3600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08823" y="1524000"/>
            <a:ext cx="4572000" cy="2590800"/>
          </a:xfrm>
          <a:prstGeom prst="wedgeRoundRectCallout">
            <a:avLst>
              <a:gd name="adj1" fmla="val -60937"/>
              <a:gd name="adj2" fmla="val 120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Очевидно, вариант 1 е по-кратък и прегледен, тъй като за случая има синтактична захар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Може да предаваме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bg-BG" dirty="0" smtClean="0"/>
              <a:t>към методи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Може да използваме метод като този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функции към метод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4923" y="1936002"/>
            <a:ext cx="1171580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Operation(int number, Func&lt;int, int&gt;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4923" y="4495800"/>
            <a:ext cx="11715801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number =&gt; number * 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number =&gt; number –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number =&gt; number % 2);</a:t>
            </a:r>
          </a:p>
        </p:txBody>
      </p:sp>
    </p:spTree>
    <p:extLst>
      <p:ext uri="{BB962C8B-B14F-4D97-AF65-F5344CB8AC3E}">
        <p14:creationId xmlns:p14="http://schemas.microsoft.com/office/powerpoint/2010/main" val="3701727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Въведете </a:t>
            </a:r>
            <a:r>
              <a:rPr lang="en-US" dirty="0" smtClean="0"/>
              <a:t>n </a:t>
            </a:r>
            <a:r>
              <a:rPr lang="bg-BG" dirty="0" smtClean="0"/>
              <a:t>души с тяхната възраст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Въведете условие и възраст за </a:t>
            </a:r>
            <a:r>
              <a:rPr lang="en-US" dirty="0" smtClean="0"/>
              <a:t> </a:t>
            </a:r>
            <a:r>
              <a:rPr lang="bg-BG" dirty="0" smtClean="0"/>
              <a:t>филтър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Въведете начина на форматиране на изхода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Изведете всички хора, които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dirty="0"/>
              <a:t> </a:t>
            </a:r>
            <a:r>
              <a:rPr lang="bg-BG" dirty="0" smtClean="0"/>
              <a:t> удовлетворяват условието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Филтриране по възраст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592538" y="1676400"/>
            <a:ext cx="2683474" cy="3581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8860557" y="1969150"/>
          <a:ext cx="2150110" cy="2995900"/>
        </p:xfrm>
        <a:graphic>
          <a:graphicData uri="http://schemas.openxmlformats.org/drawingml/2006/table">
            <a:tbl>
              <a:tblPr/>
              <a:tblGrid>
                <a:gridCol w="1462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Izdislav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20729731">
            <a:off x="4802242" y="4287062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условие</a:t>
            </a:r>
            <a:r>
              <a:rPr lang="en-US" sz="2800" dirty="0" smtClean="0"/>
              <a:t> </a:t>
            </a:r>
            <a:r>
              <a:rPr lang="en-US" sz="2800" dirty="0"/>
              <a:t>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Възраст</a:t>
            </a:r>
            <a:r>
              <a:rPr lang="en-US" sz="2800" dirty="0" smtClean="0"/>
              <a:t> </a:t>
            </a:r>
            <a:r>
              <a:rPr lang="en-US" sz="2800" dirty="0"/>
              <a:t>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формат</a:t>
            </a:r>
            <a:r>
              <a:rPr lang="en-US" sz="2800" dirty="0" smtClean="0"/>
              <a:t>- "name age"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887587" y="4343400"/>
            <a:ext cx="2920825" cy="22098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Group 134"/>
          <p:cNvGraphicFramePr>
            <a:graphicFrameLocks/>
          </p:cNvGraphicFramePr>
          <p:nvPr>
            <p:extLst/>
          </p:nvPr>
        </p:nvGraphicFramePr>
        <p:xfrm>
          <a:off x="1124459" y="4565058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 rot="20734787">
            <a:off x="4077839" y="3977749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521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Филтриране по възраст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74663" y="1676400"/>
            <a:ext cx="112394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F3BE60"/>
                </a:solidFill>
              </a:rPr>
              <a:t>//TODO: </a:t>
            </a:r>
            <a:r>
              <a:rPr lang="bg-BG" sz="2800" dirty="0" smtClean="0"/>
              <a:t>Въвеждане на данни от клавиатурата</a:t>
            </a:r>
            <a:endParaRPr lang="en-US" sz="2800" dirty="0"/>
          </a:p>
          <a:p>
            <a:r>
              <a:rPr lang="en-US" sz="2800" dirty="0" smtClean="0">
                <a:solidFill>
                  <a:srgbClr val="F3BE60"/>
                </a:solidFill>
              </a:rPr>
              <a:t>//</a:t>
            </a:r>
            <a:r>
              <a:rPr lang="bg-BG" sz="2800" dirty="0" smtClean="0">
                <a:solidFill>
                  <a:srgbClr val="F3BE60"/>
                </a:solidFill>
              </a:rPr>
              <a:t>Реализация на методите на следващите слайдове</a:t>
            </a:r>
            <a:endParaRPr lang="en-US" sz="2800" dirty="0">
              <a:solidFill>
                <a:srgbClr val="F3BE60"/>
              </a:solidFill>
            </a:endParaRP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Func&lt;int, bool&gt; </a:t>
            </a:r>
            <a:r>
              <a:rPr lang="en-US" sz="2800" dirty="0"/>
              <a:t>tester = CreateTester(condition, age);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Action&lt;KeyValuePair&lt;string, int&gt;&gt;</a:t>
            </a:r>
            <a:r>
              <a:rPr lang="en-US" sz="2800" dirty="0"/>
              <a:t> printer = </a:t>
            </a:r>
            <a:endParaRPr lang="bg-BG" sz="2800" dirty="0"/>
          </a:p>
          <a:p>
            <a:r>
              <a:rPr lang="bg-BG" sz="2800" dirty="0"/>
              <a:t>                                  </a:t>
            </a:r>
            <a:r>
              <a:rPr lang="en-US" sz="2800" dirty="0"/>
              <a:t>CreatePrinter(format);</a:t>
            </a:r>
          </a:p>
          <a:p>
            <a:endParaRPr lang="en-US" sz="2800" dirty="0"/>
          </a:p>
          <a:p>
            <a:r>
              <a:rPr lang="en-US" sz="2800" dirty="0"/>
              <a:t>PrintFilteredStudent(people, </a:t>
            </a:r>
            <a:r>
              <a:rPr lang="en-US" sz="2800" dirty="0">
                <a:solidFill>
                  <a:srgbClr val="F3BE60"/>
                </a:solidFill>
              </a:rPr>
              <a:t>tester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3BE60"/>
                </a:solidFill>
              </a:rPr>
              <a:t>printer</a:t>
            </a:r>
            <a:r>
              <a:rPr lang="en-US" sz="2800" dirty="0"/>
              <a:t>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60363" y="1170715"/>
            <a:ext cx="11468099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</a:t>
            </a:r>
            <a:r>
              <a:rPr lang="en-US" sz="2800" dirty="0">
                <a:solidFill>
                  <a:srgbClr val="F3BE60"/>
                </a:solidFill>
              </a:rPr>
              <a:t>Func&lt;int, bool&gt; </a:t>
            </a:r>
            <a:r>
              <a:rPr lang="en-US" sz="2800" dirty="0"/>
              <a:t>CreateTester</a:t>
            </a:r>
            <a:endParaRPr lang="bg-BG" sz="2800" dirty="0"/>
          </a:p>
          <a:p>
            <a:r>
              <a:rPr lang="bg-BG" sz="2800" dirty="0"/>
              <a:t>				     </a:t>
            </a:r>
            <a:r>
              <a:rPr lang="en-US" sz="2800" dirty="0"/>
              <a:t>(string condition, int 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switch (condition)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case "younger":</a:t>
            </a:r>
            <a:r>
              <a:rPr lang="bg-BG" sz="2800" dirty="0"/>
              <a:t> </a:t>
            </a:r>
            <a:r>
              <a:rPr lang="en-US" sz="2800" dirty="0"/>
              <a:t>return </a:t>
            </a:r>
            <a:r>
              <a:rPr lang="en-US" sz="2800" dirty="0">
                <a:solidFill>
                  <a:srgbClr val="F3BE60"/>
                </a:solidFill>
              </a:rPr>
              <a:t>x =&gt; x &lt; age</a:t>
            </a:r>
            <a:r>
              <a:rPr lang="en-US" sz="2800" dirty="0"/>
              <a:t>;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case "older":</a:t>
            </a:r>
            <a:r>
              <a:rPr lang="bg-BG" sz="2800" dirty="0"/>
              <a:t> </a:t>
            </a:r>
            <a:r>
              <a:rPr lang="en-US" sz="2800" dirty="0"/>
              <a:t>return </a:t>
            </a:r>
            <a:r>
              <a:rPr lang="en-US" sz="2800" dirty="0">
                <a:solidFill>
                  <a:srgbClr val="F3BE60"/>
                </a:solidFill>
              </a:rPr>
              <a:t>x =&gt; x &gt;= age</a:t>
            </a:r>
            <a:r>
              <a:rPr lang="en-US" sz="2800" dirty="0"/>
              <a:t>;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default:</a:t>
            </a:r>
            <a:r>
              <a:rPr lang="bg-BG" sz="2800" dirty="0"/>
              <a:t> </a:t>
            </a:r>
            <a:r>
              <a:rPr lang="en-US" sz="2800" dirty="0"/>
              <a:t>return null;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 smtClean="0"/>
              <a:t>(3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1151121"/>
            <a:ext cx="11468099" cy="5546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600" dirty="0"/>
              <a:t>public static </a:t>
            </a:r>
            <a:r>
              <a:rPr lang="en-US" sz="2600" dirty="0">
                <a:solidFill>
                  <a:srgbClr val="F3BE60"/>
                </a:solidFill>
              </a:rPr>
              <a:t>Action&lt;KeyValuePair&lt;string, int&gt;&gt; 	</a:t>
            </a:r>
            <a:r>
              <a:rPr lang="en-US" sz="2600" dirty="0" smtClean="0">
                <a:solidFill>
                  <a:srgbClr val="F3BE60"/>
                </a:solidFill>
              </a:rPr>
              <a:t>		</a:t>
            </a:r>
            <a:r>
              <a:rPr lang="bg-BG" sz="2600" dirty="0" smtClean="0"/>
              <a:t>             </a:t>
            </a:r>
            <a:r>
              <a:rPr lang="en-US" sz="2600" dirty="0"/>
              <a:t>CreatePrinter(string format)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bg-BG" sz="2600" dirty="0"/>
              <a:t> </a:t>
            </a:r>
            <a:r>
              <a:rPr lang="en-US" sz="2600" dirty="0"/>
              <a:t>switch (format)</a:t>
            </a:r>
            <a:endParaRPr lang="bg-BG" sz="2600" dirty="0"/>
          </a:p>
          <a:p>
            <a:pPr>
              <a:lnSpc>
                <a:spcPct val="90000"/>
              </a:lnSpc>
            </a:pPr>
            <a:r>
              <a:rPr lang="bg-BG" sz="2600" dirty="0"/>
              <a:t>   </a:t>
            </a:r>
            <a:r>
              <a:rPr lang="en-US" sz="2600" dirty="0" smtClean="0"/>
              <a:t>{</a:t>
            </a:r>
            <a:r>
              <a:rPr lang="bg-BG" sz="2600" dirty="0" smtClean="0"/>
              <a:t> </a:t>
            </a: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  case </a:t>
            </a:r>
            <a:r>
              <a:rPr lang="en-US" sz="2600" dirty="0"/>
              <a:t>"name":</a:t>
            </a:r>
            <a:r>
              <a:rPr lang="bg-BG" sz="2600" dirty="0"/>
              <a:t> </a:t>
            </a:r>
          </a:p>
          <a:p>
            <a:pPr>
              <a:lnSpc>
                <a:spcPct val="90000"/>
              </a:lnSpc>
            </a:pPr>
            <a:r>
              <a:rPr lang="bg-BG" sz="2600" dirty="0"/>
              <a:t>     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$"{person.Key}"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</a:t>
            </a:r>
            <a:r>
              <a:rPr lang="bg-BG" sz="2600" dirty="0"/>
              <a:t> </a:t>
            </a:r>
            <a:r>
              <a:rPr lang="en-US" sz="2600" dirty="0"/>
              <a:t>case "age":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</a:t>
            </a:r>
            <a:r>
              <a:rPr lang="bg-BG" sz="2600" dirty="0"/>
              <a:t>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</a:t>
            </a:r>
            <a:r>
              <a:rPr lang="en-US" sz="2600" dirty="0" err="1">
                <a:solidFill>
                  <a:srgbClr val="F3BE60"/>
                </a:solidFill>
              </a:rPr>
              <a:t>person.Value</a:t>
            </a:r>
            <a:r>
              <a:rPr lang="en-US" sz="2600" dirty="0">
                <a:solidFill>
                  <a:srgbClr val="F3BE60"/>
                </a:solidFill>
              </a:rPr>
              <a:t>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bg-BG" sz="2600" dirty="0"/>
              <a:t>    </a:t>
            </a:r>
            <a:r>
              <a:rPr lang="en-US" sz="2600" dirty="0"/>
              <a:t>case "name age":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</a:t>
            </a:r>
            <a:r>
              <a:rPr lang="bg-BG" sz="2600" dirty="0"/>
              <a:t>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endParaRPr lang="bg-BG" sz="2600" dirty="0">
              <a:solidFill>
                <a:srgbClr val="F3BE60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600" dirty="0"/>
              <a:t>        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</a:t>
            </a:r>
            <a:r>
              <a:rPr lang="en-US" sz="2600" dirty="0" err="1">
                <a:solidFill>
                  <a:srgbClr val="F3BE60"/>
                </a:solidFill>
              </a:rPr>
              <a:t>person.Key</a:t>
            </a:r>
            <a:r>
              <a:rPr lang="en-US" sz="2600" dirty="0">
                <a:solidFill>
                  <a:srgbClr val="F3BE60"/>
                </a:solidFill>
              </a:rPr>
              <a:t>} </a:t>
            </a:r>
            <a:r>
              <a:rPr lang="en-US" dirty="0">
                <a:solidFill>
                  <a:srgbClr val="F3BE60"/>
                </a:solidFill>
              </a:rPr>
              <a:t>-</a:t>
            </a:r>
            <a:r>
              <a:rPr lang="en-US" sz="2600" dirty="0">
                <a:solidFill>
                  <a:srgbClr val="F3BE60"/>
                </a:solidFill>
              </a:rPr>
              <a:t> {</a:t>
            </a:r>
            <a:r>
              <a:rPr lang="en-US" sz="2600" dirty="0" err="1">
                <a:solidFill>
                  <a:srgbClr val="F3BE60"/>
                </a:solidFill>
              </a:rPr>
              <a:t>person.Value</a:t>
            </a:r>
            <a:r>
              <a:rPr lang="en-US" sz="2600" dirty="0">
                <a:solidFill>
                  <a:srgbClr val="F3BE60"/>
                </a:solidFill>
              </a:rPr>
              <a:t>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default:</a:t>
            </a:r>
            <a:r>
              <a:rPr lang="bg-BG" sz="2600" dirty="0"/>
              <a:t> </a:t>
            </a:r>
            <a:r>
              <a:rPr lang="en-US" sz="2600" dirty="0"/>
              <a:t>return null</a:t>
            </a:r>
            <a:r>
              <a:rPr lang="en-US" sz="26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}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}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724" y="1371600"/>
            <a:ext cx="11468099" cy="41064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600" dirty="0"/>
              <a:t>public static </a:t>
            </a:r>
            <a:r>
              <a:rPr lang="en-US" sz="2600" dirty="0" smtClean="0"/>
              <a:t>void </a:t>
            </a:r>
            <a:r>
              <a:rPr lang="en-US" sz="2600" dirty="0" err="1" smtClean="0"/>
              <a:t>PrintFilteredStudent</a:t>
            </a:r>
            <a:r>
              <a:rPr lang="en-US" sz="2600" dirty="0" smtClean="0"/>
              <a:t>(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   Dictionary&lt;string, </a:t>
            </a:r>
            <a:r>
              <a:rPr lang="en-US" sz="2600" dirty="0" err="1" smtClean="0"/>
              <a:t>int</a:t>
            </a:r>
            <a:r>
              <a:rPr lang="en-US" sz="2600" dirty="0" smtClean="0"/>
              <a:t>&gt; people,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 err="1" smtClean="0"/>
              <a:t>Func</a:t>
            </a:r>
            <a:r>
              <a:rPr lang="en-US" sz="2600" dirty="0" smtClean="0"/>
              <a:t>&lt;</a:t>
            </a:r>
            <a:r>
              <a:rPr lang="en-US" sz="2600" dirty="0" err="1" smtClean="0"/>
              <a:t>int</a:t>
            </a:r>
            <a:r>
              <a:rPr lang="en-US" sz="2600" dirty="0" smtClean="0"/>
              <a:t>, </a:t>
            </a:r>
            <a:r>
              <a:rPr lang="en-US" sz="2600" dirty="0" err="1" smtClean="0"/>
              <a:t>bool</a:t>
            </a:r>
            <a:r>
              <a:rPr lang="en-US" sz="2600" dirty="0" smtClean="0"/>
              <a:t>&gt; tester,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   Action&lt;</a:t>
            </a:r>
            <a:r>
              <a:rPr lang="en-US" sz="2600" dirty="0" err="1" smtClean="0"/>
              <a:t>KeyValuePair</a:t>
            </a:r>
            <a:r>
              <a:rPr lang="en-US" sz="2600" dirty="0" smtClean="0"/>
              <a:t>&lt;string</a:t>
            </a:r>
            <a:r>
              <a:rPr lang="en-US" sz="2600" dirty="0"/>
              <a:t>, </a:t>
            </a:r>
            <a:r>
              <a:rPr lang="en-US" sz="2600" dirty="0" err="1"/>
              <a:t>int</a:t>
            </a:r>
            <a:r>
              <a:rPr lang="en-US" sz="2600" dirty="0" smtClean="0"/>
              <a:t>&gt;&gt; printer) </a:t>
            </a:r>
            <a:r>
              <a:rPr lang="en-US" sz="2600" dirty="0">
                <a:solidFill>
                  <a:srgbClr val="F3BE60"/>
                </a:solidFill>
              </a:rPr>
              <a:t>	</a:t>
            </a:r>
            <a:r>
              <a:rPr lang="en-US" sz="2600" dirty="0" smtClean="0">
                <a:solidFill>
                  <a:srgbClr val="F3BE60"/>
                </a:solidFill>
              </a:rPr>
              <a:t>		</a:t>
            </a:r>
            <a:r>
              <a:rPr lang="bg-BG" sz="2600" dirty="0" smtClean="0"/>
              <a:t> </a:t>
            </a:r>
            <a:r>
              <a:rPr lang="en-US" sz="2600" dirty="0" smtClean="0"/>
              <a:t>{ </a:t>
            </a:r>
            <a:r>
              <a:rPr lang="en-US" sz="2600" dirty="0" err="1" smtClean="0"/>
              <a:t>foreach</a:t>
            </a:r>
            <a:r>
              <a:rPr lang="en-US" sz="2600" dirty="0" smtClean="0"/>
              <a:t> (</a:t>
            </a:r>
            <a:r>
              <a:rPr lang="en-US" sz="2600" dirty="0" err="1" smtClean="0"/>
              <a:t>var</a:t>
            </a:r>
            <a:r>
              <a:rPr lang="en-US" sz="2600" dirty="0" smtClean="0"/>
              <a:t> person in people)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{ if (tester(</a:t>
            </a:r>
            <a:r>
              <a:rPr lang="en-US" sz="2600" dirty="0" err="1" smtClean="0"/>
              <a:t>person.Value</a:t>
            </a:r>
            <a:r>
              <a:rPr lang="en-US" sz="2600" dirty="0" smtClean="0"/>
              <a:t>))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  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   printer(person);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}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}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}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122612" y="5254684"/>
            <a:ext cx="6400800" cy="1381256"/>
          </a:xfrm>
          <a:prstGeom prst="wedgeRoundRectCallout">
            <a:avLst>
              <a:gd name="adj1" fmla="val -66274"/>
              <a:gd name="adj2" fmla="val -1146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и ако отогва</a:t>
            </a:r>
            <a:r>
              <a:rPr lang="bg-BG" sz="3200" dirty="0">
                <a:solidFill>
                  <a:srgbClr val="FFFFFF"/>
                </a:solidFill>
              </a:rPr>
              <a:t>р</a:t>
            </a:r>
            <a:r>
              <a:rPr lang="bg-BG" sz="3200" dirty="0" smtClean="0">
                <a:solidFill>
                  <a:srgbClr val="FFFFFF"/>
                </a:solidFill>
              </a:rPr>
              <a:t>я се </a:t>
            </a:r>
            <a:r>
              <a:rPr lang="bg-BG" sz="3200" b="1" dirty="0" smtClean="0">
                <a:solidFill>
                  <a:schemeClr val="accent1"/>
                </a:solidFill>
              </a:rPr>
              <a:t>извежда</a:t>
            </a:r>
            <a:r>
              <a:rPr lang="bg-BG" sz="3200" dirty="0" smtClean="0">
                <a:solidFill>
                  <a:srgbClr val="FFFFFF"/>
                </a:solidFill>
              </a:rPr>
              <a:t> информация, подредена в реда, указан от </a:t>
            </a:r>
            <a:r>
              <a:rPr lang="bg-BG" sz="3200" b="1" dirty="0" smtClean="0">
                <a:solidFill>
                  <a:schemeClr val="accent1"/>
                </a:solidFill>
              </a:rPr>
              <a:t>формата</a:t>
            </a:r>
            <a:endParaRPr lang="bg-BG" sz="2800" b="1" dirty="0">
              <a:solidFill>
                <a:schemeClr val="accent1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532812" y="3206018"/>
            <a:ext cx="2943211" cy="1899381"/>
          </a:xfrm>
          <a:prstGeom prst="wedgeRoundRectCallout">
            <a:avLst>
              <a:gd name="adj1" fmla="val -101346"/>
              <a:gd name="adj2" fmla="val -1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се проверява от </a:t>
            </a:r>
            <a:r>
              <a:rPr lang="en-US" sz="3200" dirty="0" smtClean="0">
                <a:solidFill>
                  <a:schemeClr val="tx1"/>
                </a:solidFill>
              </a:rPr>
              <a:t>tester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bg-BG" sz="3200" dirty="0" smtClean="0">
                <a:solidFill>
                  <a:srgbClr val="FFFFFF"/>
                </a:solidFill>
              </a:rPr>
              <a:t>дали отговаря на </a:t>
            </a:r>
            <a:r>
              <a:rPr lang="en-US" sz="3200" b="1" dirty="0" smtClean="0">
                <a:solidFill>
                  <a:schemeClr val="accent1"/>
                </a:solidFill>
              </a:rPr>
              <a:t>condition</a:t>
            </a:r>
            <a:endParaRPr lang="bg-BG" sz="2800" b="1" dirty="0">
              <a:solidFill>
                <a:schemeClr val="accent1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56012" y="-66427"/>
            <a:ext cx="3810000" cy="2047627"/>
          </a:xfrm>
          <a:prstGeom prst="wedgeRoundRectCallout">
            <a:avLst>
              <a:gd name="adj1" fmla="val -63061"/>
              <a:gd name="adj2" fmla="val 959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За </a:t>
            </a:r>
            <a:r>
              <a:rPr lang="bg-BG" sz="3200" b="1" dirty="0" smtClean="0">
                <a:solidFill>
                  <a:schemeClr val="accent1"/>
                </a:solidFill>
              </a:rPr>
              <a:t>всеки</a:t>
            </a:r>
            <a:r>
              <a:rPr lang="bg-BG" sz="3200" dirty="0" smtClean="0">
                <a:solidFill>
                  <a:srgbClr val="FFFFFF"/>
                </a:solidFill>
              </a:rPr>
              <a:t> човек в речника с преварително определения </a:t>
            </a:r>
            <a:r>
              <a:rPr lang="en-US" sz="3200" b="1" dirty="0" smtClean="0">
                <a:solidFill>
                  <a:schemeClr val="accent1"/>
                </a:solidFill>
              </a:rPr>
              <a:t>tester</a:t>
            </a:r>
            <a:endParaRPr lang="bg-B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функция, която не връща резултат</a:t>
            </a:r>
            <a:endParaRPr lang="en-US" dirty="0"/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функция, която връща резултат от тип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Tresult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TResult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bg-BG" dirty="0" smtClean="0">
                <a:latin typeface="Consolas" panose="020B0609020204030204" pitchFamily="49" charset="0"/>
              </a:rPr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dirty="0" smtClean="0">
                <a:latin typeface="Consolas" panose="020B0609020204030204" pitchFamily="49" charset="0"/>
              </a:rPr>
              <a:t>може да се предават като параметри на </a:t>
            </a:r>
            <a:r>
              <a:rPr lang="bg-BG" dirty="0" smtClean="0">
                <a:latin typeface="Consolas" panose="020B0609020204030204" pitchFamily="49" charset="0"/>
              </a:rPr>
              <a:t>метод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 smtClean="0"/>
              <a:t>Реализират </a:t>
            </a:r>
            <a:r>
              <a:rPr lang="bg-BG" dirty="0"/>
              <a:t>се чрез делегати.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 smtClean="0"/>
              <a:t>С </a:t>
            </a:r>
            <a:r>
              <a:rPr lang="bg-BG" dirty="0"/>
              <a:t>тази технология можем да направим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/>
              <a:t> кода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динамичен</a:t>
            </a:r>
            <a:r>
              <a:rPr lang="bg-BG" b="1" dirty="0">
                <a:solidFill>
                  <a:schemeClr val="accent1"/>
                </a:solidFill>
              </a:rPr>
              <a:t>. 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57" y="3936298"/>
            <a:ext cx="2739455" cy="23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Променливи от тип  Функция в </a:t>
            </a:r>
            <a:r>
              <a:rPr lang="en-US" dirty="0" smtClean="0"/>
              <a:t>C#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Действия (Процедури) </a:t>
            </a:r>
            <a:r>
              <a:rPr lang="en-US" dirty="0"/>
              <a:t>Action&lt;T</a:t>
            </a:r>
            <a:r>
              <a:rPr lang="en-US" dirty="0" smtClean="0"/>
              <a:t>&gt;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Делегати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Предаване </a:t>
            </a:r>
            <a:r>
              <a:rPr lang="bg-BG" dirty="0"/>
              <a:t>на функции към </a:t>
            </a:r>
            <a:r>
              <a:rPr lang="bg-BG" dirty="0" smtClean="0"/>
              <a:t>метод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644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0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Инициализация на функция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входният и изходният тип могат да са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входният и изходният тип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може</a:t>
            </a:r>
            <a:r>
              <a:rPr lang="en-US" sz="3200" dirty="0" smtClean="0"/>
              <a:t> </a:t>
            </a:r>
            <a:r>
              <a:rPr lang="bg-BG" sz="3200" dirty="0" smtClean="0"/>
              <a:t>да са от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тип,</a:t>
            </a:r>
            <a:r>
              <a:rPr lang="en-US" sz="3200" dirty="0" smtClean="0"/>
              <a:t> </a:t>
            </a:r>
            <a:r>
              <a:rPr lang="bg-BG" sz="3200" dirty="0" smtClean="0"/>
              <a:t>който ние сме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декларирали</a:t>
            </a:r>
            <a:endParaRPr lang="en-US" sz="32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Променливи от тип (референция към) функция в </a:t>
            </a: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err="1" smtClean="0"/>
              <a:t>Func</a:t>
            </a:r>
            <a:r>
              <a:rPr lang="en-US" dirty="0" smtClean="0"/>
              <a:t>&lt;T, </a:t>
            </a:r>
            <a:r>
              <a:rPr lang="en-US" dirty="0" err="1" smtClean="0"/>
              <a:t>TResult</a:t>
            </a:r>
            <a:r>
              <a:rPr lang="en-US" dirty="0" smtClean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239327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string&gt; func = n =&gt; n.ToString();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08973" y="3181496"/>
            <a:ext cx="2414543" cy="666254"/>
          </a:xfrm>
          <a:prstGeom prst="wedgeRoundRectCallout">
            <a:avLst>
              <a:gd name="adj1" fmla="val 34819"/>
              <a:gd name="adj2" fmla="val -113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Изходен тип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85268" y="3200260"/>
            <a:ext cx="2228850" cy="666254"/>
          </a:xfrm>
          <a:prstGeom prst="wedgeRoundRectCallout">
            <a:avLst>
              <a:gd name="adj1" fmla="val 63955"/>
              <a:gd name="adj2" fmla="val -121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Входен тип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114079" y="3198913"/>
            <a:ext cx="1485900" cy="666254"/>
          </a:xfrm>
          <a:prstGeom prst="wedgeRoundRectCallout">
            <a:avLst>
              <a:gd name="adj1" fmla="val 8485"/>
              <a:gd name="adj2" fmla="val -11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Име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91589" y="96857"/>
            <a:ext cx="465640" cy="3993193"/>
          </a:xfrm>
          <a:prstGeom prst="rightBrace">
            <a:avLst>
              <a:gd name="adj1" fmla="val 6257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09383" y="995666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Lambda </a:t>
            </a:r>
            <a:r>
              <a:rPr lang="bg-BG" sz="2800" dirty="0" smtClean="0"/>
              <a:t>израз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418013" y="4011920"/>
            <a:ext cx="3924590" cy="663555"/>
          </a:xfrm>
          <a:prstGeom prst="wedgeRoundRectCallout">
            <a:avLst>
              <a:gd name="adj1" fmla="val 4061"/>
              <a:gd name="adj2" fmla="val -251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Входен параметър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494759" y="4011920"/>
            <a:ext cx="3348319" cy="663555"/>
          </a:xfrm>
          <a:prstGeom prst="wedgeRoundRectCallout">
            <a:avLst>
              <a:gd name="adj1" fmla="val -23663"/>
              <a:gd name="adj2" fmla="val -245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/>
              <a:t>Връщан резултат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В </a:t>
            </a:r>
            <a:r>
              <a:rPr lang="en-US" dirty="0" smtClean="0"/>
              <a:t>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 smtClean="0"/>
              <a:t>е метод, който не връща резултат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Вместо да пишем метода можем да напишем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Тогава ние го използваме така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Действия (Процедури) </a:t>
            </a:r>
            <a:r>
              <a:rPr lang="en-US" dirty="0" smtClean="0"/>
              <a:t>Action&lt;T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3212" y="1905000"/>
            <a:ext cx="11506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886200"/>
            <a:ext cx="11506200" cy="51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Action&lt;string&gt;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= message =&gt; Console.WriteLine(message);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9724" y="5227861"/>
            <a:ext cx="1146968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print(5.ToString());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Въведете числа от клавиатурата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собствена функция за парсване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Изведете броя на числата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Изведете сбора им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Сбор на числа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16" y="2027908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6351968" y="459631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4930401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01520" y="5194665"/>
            <a:ext cx="3329783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Action</a:t>
            </a:r>
            <a:r>
              <a:rPr lang="bg-BG" dirty="0" smtClean="0"/>
              <a:t> се реализират чрез </a:t>
            </a:r>
            <a:r>
              <a:rPr lang="bg-BG" b="1" dirty="0" smtClean="0">
                <a:solidFill>
                  <a:schemeClr val="accent1"/>
                </a:solidFill>
              </a:rPr>
              <a:t>делегати</a:t>
            </a:r>
            <a:r>
              <a:rPr lang="bg-BG" dirty="0" smtClean="0"/>
              <a:t> и сами по себе си са вградени делегати. Допускат </a:t>
            </a:r>
            <a:r>
              <a:rPr lang="bg-BG" b="1" dirty="0" smtClean="0">
                <a:solidFill>
                  <a:schemeClr val="accent1"/>
                </a:solidFill>
              </a:rPr>
              <a:t>до 15 параметъра</a:t>
            </a:r>
            <a:r>
              <a:rPr lang="bg-BG" dirty="0" smtClean="0"/>
              <a:t>, които са напълно достатъчни за практическа работа.</a:t>
            </a:r>
          </a:p>
          <a:p>
            <a:r>
              <a:rPr lang="bg-BG" dirty="0" smtClean="0"/>
              <a:t>Ако желаем да работим </a:t>
            </a:r>
            <a:r>
              <a:rPr lang="bg-BG" b="1" dirty="0" smtClean="0">
                <a:solidFill>
                  <a:schemeClr val="accent1"/>
                </a:solidFill>
              </a:rPr>
              <a:t>с повече </a:t>
            </a:r>
            <a:r>
              <a:rPr lang="bg-BG" dirty="0" smtClean="0"/>
              <a:t>параметри се </a:t>
            </a:r>
            <a:r>
              <a:rPr lang="bg-BG" b="1" dirty="0" smtClean="0">
                <a:solidFill>
                  <a:schemeClr val="accent1"/>
                </a:solidFill>
              </a:rPr>
              <a:t>ползват</a:t>
            </a:r>
            <a:r>
              <a:rPr lang="bg-BG" dirty="0" smtClean="0"/>
              <a:t> делегати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Делегати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011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Сбор на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7024" y="1371600"/>
            <a:ext cx="11353799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input = Console.ReadLine();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3BE60"/>
                </a:solidFill>
              </a:rPr>
              <a:t>Func</a:t>
            </a:r>
            <a:r>
              <a:rPr lang="en-US" sz="2800" dirty="0"/>
              <a:t>&lt;string, int&gt; parser = </a:t>
            </a:r>
            <a:r>
              <a:rPr lang="en-US" sz="2800" dirty="0">
                <a:solidFill>
                  <a:srgbClr val="F3BE60"/>
                </a:solidFill>
              </a:rPr>
              <a:t>n =&gt; int.Parse(n)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int[] numbers = input.Split(new string[] {", "}, </a:t>
            </a:r>
          </a:p>
          <a:p>
            <a:r>
              <a:rPr lang="en-US" sz="2800" dirty="0"/>
              <a:t>                  StringSplitOptions.RemoveEmptyEntries)</a:t>
            </a:r>
          </a:p>
          <a:p>
            <a:r>
              <a:rPr lang="en-US" sz="2800" dirty="0"/>
              <a:t>                  .Select(</a:t>
            </a:r>
            <a:r>
              <a:rPr lang="en-US" sz="2800" dirty="0">
                <a:solidFill>
                  <a:srgbClr val="F3BE60"/>
                </a:solidFill>
              </a:rPr>
              <a:t>parser</a:t>
            </a:r>
            <a:r>
              <a:rPr lang="en-US" sz="2800" dirty="0"/>
              <a:t>).ToArray();</a:t>
            </a:r>
          </a:p>
          <a:p>
            <a:endParaRPr lang="bg-BG" sz="2800" dirty="0"/>
          </a:p>
          <a:p>
            <a:r>
              <a:rPr lang="en-US" sz="2800" dirty="0"/>
              <a:t>Console.WriteLine(numbers.Length);</a:t>
            </a:r>
          </a:p>
          <a:p>
            <a:r>
              <a:rPr lang="en-US" sz="2800" dirty="0"/>
              <a:t>Console.WriteLine(numbers.Sum());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Въведете текст от конзолата (клавиатурата)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Пребройте колко думи започват с главна буква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Изведете броя на думите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предикати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Задача: Пребройте думите, започващи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4419600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66012" y="4419600"/>
            <a:ext cx="3329783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</a:p>
          <a:p>
            <a:pPr>
              <a:lnSpc>
                <a:spcPct val="105000"/>
              </a:lnSpc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86208" y="49020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15240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Решение: Пребройте думите, започващи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263" y="1752600"/>
            <a:ext cx="115442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words = Console.ReadLine().Split(new string[] {" "}, </a:t>
            </a:r>
          </a:p>
          <a:p>
            <a:r>
              <a:rPr lang="en-US" sz="2800" dirty="0"/>
              <a:t>                 StringSplitOptions.RemoveEmptyEntries);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Func&lt;string, bool&gt; checker = n =&gt; n[0] == n.ToUpper()[0];</a:t>
            </a:r>
          </a:p>
          <a:p>
            <a:endParaRPr lang="en-US" sz="2800" dirty="0"/>
          </a:p>
          <a:p>
            <a:r>
              <a:rPr lang="en-US" sz="2800" dirty="0"/>
              <a:t>words.Where(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checker</a:t>
            </a:r>
            <a:r>
              <a:rPr lang="en-US" sz="2800" dirty="0"/>
              <a:t>)</a:t>
            </a:r>
          </a:p>
          <a:p>
            <a:r>
              <a:rPr lang="en-US" sz="2800" dirty="0"/>
              <a:t>     .ToList()</a:t>
            </a:r>
          </a:p>
          <a:p>
            <a:r>
              <a:rPr lang="en-US" sz="2800" dirty="0"/>
              <a:t>     .ForEach(n =&gt; Console.WriteLine(n));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.potm" id="{308A6AEB-B37A-4DCD-B49B-34B78A2D86EF}" vid="{42CB3A4C-E730-4A79-AF5E-F02FF2AF8D21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11564</TotalTime>
  <Words>988</Words>
  <Application>Microsoft Office PowerPoint</Application>
  <PresentationFormat>Custom</PresentationFormat>
  <Paragraphs>244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Елементи от функционалното програмиране</vt:lpstr>
      <vt:lpstr>Съдържание</vt:lpstr>
      <vt:lpstr>Променливи от тип (референция към) функция в C# Func&lt;T, TResult&gt;</vt:lpstr>
      <vt:lpstr>Действия (Процедури) Action&lt;T&gt;</vt:lpstr>
      <vt:lpstr>Задача: Сбор на числа</vt:lpstr>
      <vt:lpstr>Делегати</vt:lpstr>
      <vt:lpstr>Решение: Сбор на числа</vt:lpstr>
      <vt:lpstr>Задача: Пребройте думите, започващи с главна буква</vt:lpstr>
      <vt:lpstr>Решение: Пребройте думите, започващи с главна буква</vt:lpstr>
      <vt:lpstr>Задача: начисляване на ДДС (VAT)</vt:lpstr>
      <vt:lpstr>Решение: Добавяне на ДДС (VAT)</vt:lpstr>
      <vt:lpstr>Решение: Добавяне на ДДС (VAT) вариант 2 с функции</vt:lpstr>
      <vt:lpstr>Предаване на функции към метод</vt:lpstr>
      <vt:lpstr>Задача: Филтриране по възраст</vt:lpstr>
      <vt:lpstr>Решение: Филтриране по възраст</vt:lpstr>
      <vt:lpstr>Решение: Филтриране по възраст(2)</vt:lpstr>
      <vt:lpstr>Решение: Филтриране по възраст(3)</vt:lpstr>
      <vt:lpstr>Решение: Филтриране по възраст(4)</vt:lpstr>
      <vt:lpstr>Какво научихме?</vt:lpstr>
      <vt:lpstr>Дефиниране на класове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Microsoft account</cp:lastModifiedBy>
  <cp:revision>309</cp:revision>
  <dcterms:created xsi:type="dcterms:W3CDTF">2014-01-02T17:00:34Z</dcterms:created>
  <dcterms:modified xsi:type="dcterms:W3CDTF">2018-08-12T13:30:59Z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