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94" r:id="rId3"/>
    <p:sldId id="571" r:id="rId4"/>
    <p:sldId id="572" r:id="rId5"/>
    <p:sldId id="573" r:id="rId6"/>
    <p:sldId id="616" r:id="rId7"/>
    <p:sldId id="574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486" r:id="rId17"/>
    <p:sldId id="626" r:id="rId18"/>
    <p:sldId id="62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Abstract Data Types" id="{1D86108B-4120-49AB-8CAF-DB7E1521C0DC}">
          <p14:sldIdLst>
            <p14:sldId id="572"/>
            <p14:sldId id="573"/>
            <p14:sldId id="616"/>
            <p14:sldId id="574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Conclusion" id="{3E23A7B0-228F-4458-953E-A0823B82CFF0}">
          <p14:sldIdLst>
            <p14:sldId id="486"/>
            <p14:sldId id="626"/>
            <p14:sldId id="6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100" d="100"/>
          <a:sy n="100" d="100"/>
        </p:scale>
        <p:origin x="176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3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0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03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4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7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0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8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9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dirty="0"/>
              <a:t>Класове</a:t>
            </a:r>
            <a:r>
              <a:rPr lang="en-US" dirty="0"/>
              <a:t>,</a:t>
            </a:r>
            <a:r>
              <a:rPr lang="bg-BG" dirty="0"/>
              <a:t> Полета</a:t>
            </a:r>
            <a:r>
              <a:rPr lang="en-US" dirty="0"/>
              <a:t>, </a:t>
            </a:r>
            <a:r>
              <a:rPr lang="bg-BG" dirty="0"/>
              <a:t>Конструктори, Свойства, Методи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15" name="Picture 14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3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Класа съдържа състояния и действия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Полетата съдържат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действието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76400" cy="533400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Класът може да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инстанции</a:t>
            </a:r>
            <a:r>
              <a:rPr lang="en-US" dirty="0"/>
              <a:t> 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425961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Използвайте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0" y="4815520"/>
            <a:ext cx="2677558" cy="1356679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Променливите съдържат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референции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5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Декларирането на променлива създава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референция 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</a:t>
            </a:r>
            <a:r>
              <a:rPr lang="bg-BG" dirty="0"/>
              <a:t>заделя място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Обектна референция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276600"/>
            <a:ext cx="2586385" cy="1442550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Референцията има фиксиран размер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Състоянието се пази в </a:t>
            </a:r>
            <a:r>
              <a:rPr lang="en-US" sz="2800" dirty="0">
                <a:solidFill>
                  <a:srgbClr val="FFFFFF"/>
                </a:solidFill>
              </a:rPr>
              <a:t>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ни позволяват да описваме и създаваме обекти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Обектът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инстанция на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 с 6 страни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Зарът е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АТД Зар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80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и Обекти</a:t>
            </a:r>
            <a:r>
              <a:rPr lang="en-US" dirty="0"/>
              <a:t>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действия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rgbClr val="FFFFFF"/>
                </a:solidFill>
              </a:rPr>
              <a:t>(</a:t>
            </a:r>
            <a:r>
              <a:rPr lang="bg-BG" sz="3000" dirty="0">
                <a:solidFill>
                  <a:srgbClr val="FFFFFF"/>
                </a:solidFill>
              </a:rPr>
              <a:t>методи</a:t>
            </a:r>
            <a:r>
              <a:rPr lang="en-US" sz="3000" dirty="0">
                <a:solidFill>
                  <a:srgbClr val="FFFFFF"/>
                </a:solidFill>
              </a:rPr>
              <a:t>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447212" y="1588789"/>
            <a:ext cx="2646662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bg-BG" sz="3000" dirty="0">
                <a:solidFill>
                  <a:schemeClr val="tx1"/>
                </a:solidFill>
              </a:rPr>
              <a:t>на обекта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572084" y="3429000"/>
            <a:ext cx="2521790" cy="1022989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Информация на обекта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Класовете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Обектите</a:t>
            </a:r>
            <a:endParaRPr lang="en-US" sz="32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6372" y="2349156"/>
            <a:ext cx="246276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bg-BG" sz="3000" dirty="0">
                <a:solidFill>
                  <a:schemeClr val="tx1"/>
                </a:solidFill>
              </a:rPr>
              <a:t>на класа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2158149" cy="790480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5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033547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Абстрактните типове данни: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Описват нещо чрез възможните действия свързани с него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Не описват конкретния начин как да се реализират тези действия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Класовете описват конкретна структура за обекти</a:t>
            </a:r>
            <a:endParaRPr lang="en-US" sz="3200" dirty="0"/>
          </a:p>
          <a:p>
            <a:pPr marL="706438" lvl="1" indent="-358775">
              <a:lnSpc>
                <a:spcPct val="110000"/>
              </a:lnSpc>
            </a:pPr>
            <a:r>
              <a:rPr lang="bg-BG" sz="3000" dirty="0"/>
              <a:t>Обектите са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инстанция на класа</a:t>
            </a:r>
          </a:p>
          <a:p>
            <a:pPr marL="706438" lvl="1" indent="-358775">
              <a:lnSpc>
                <a:spcPct val="110000"/>
              </a:lnSpc>
            </a:pPr>
            <a:r>
              <a:rPr lang="bg-BG" sz="2800" dirty="0"/>
              <a:t>Класовете дефинират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полета</a:t>
            </a:r>
            <a:r>
              <a:rPr lang="en-US" sz="2800" dirty="0"/>
              <a:t>,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sz="2800" dirty="0"/>
              <a:t> и други</a:t>
            </a:r>
            <a:br>
              <a:rPr lang="bg-BG" sz="2800" dirty="0"/>
            </a:br>
            <a:r>
              <a:rPr lang="bg-BG" sz="2800" dirty="0"/>
              <a:t>членове</a:t>
            </a:r>
            <a:endParaRPr lang="en-US" sz="2800" dirty="0"/>
          </a:p>
          <a:p>
            <a:pPr marL="706438" lvl="1" indent="-358775">
              <a:lnSpc>
                <a:spcPct val="11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10000"/>
              </a:lnSpc>
            </a:pP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9917"/>
            <a:ext cx="3478910" cy="258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и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Абстрактни типове данни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Класове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400487-B4F4-468B-A698-B3297148A690}"/>
              </a:ext>
            </a:extLst>
          </p:cNvPr>
          <p:cNvGrpSpPr/>
          <p:nvPr/>
        </p:nvGrpSpPr>
        <p:grpSpPr>
          <a:xfrm>
            <a:off x="4557993" y="1905000"/>
            <a:ext cx="3553257" cy="2210196"/>
            <a:chOff x="3160644" y="914400"/>
            <a:chExt cx="5638935" cy="34868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FB094D-9188-4ABF-B90A-99078BCD6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39F019-FFB3-419A-88D0-CFD0F0BF8E4B}"/>
                </a:ext>
              </a:extLst>
            </p:cNvPr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17293F-4959-422A-8615-85BEDB8E1293}"/>
                </a:ext>
              </a:extLst>
            </p:cNvPr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914CB9-8370-44A1-B81B-49F60D06981F}"/>
                </a:ext>
              </a:extLst>
            </p:cNvPr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7F3E32-7C72-4BA0-B2F1-82144AC4F11C}"/>
                </a:ext>
              </a:extLst>
            </p:cNvPr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BC57C2-6467-47C3-912C-361D8278C3C4}"/>
                </a:ext>
              </a:extLst>
            </p:cNvPr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51CE59-F803-4A7D-938A-B928A4C748B7}"/>
                </a:ext>
              </a:extLst>
            </p:cNvPr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379134-B1E8-400E-8BC8-44CB9667E66A}"/>
                </a:ext>
              </a:extLst>
            </p:cNvPr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F5519F8-4735-4981-8F43-648E8C650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66" y="3456337"/>
            <a:ext cx="4016977" cy="2210196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Абстрактни типове данни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bg-BG" dirty="0"/>
              <a:t>Скриване на детайлите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4263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Абстрактните типове данни описват:</a:t>
            </a:r>
          </a:p>
          <a:p>
            <a:pPr lvl="1"/>
            <a:r>
              <a:rPr lang="bg-BG" dirty="0"/>
              <a:t>Множество от данни</a:t>
            </a:r>
          </a:p>
          <a:p>
            <a:pPr lvl="1"/>
            <a:r>
              <a:rPr lang="bg-BG" dirty="0"/>
              <a:t>Възможни операции в рамките на този тип</a:t>
            </a:r>
          </a:p>
          <a:p>
            <a:pPr marL="377887" lvl="1" indent="0">
              <a:buNone/>
            </a:pPr>
            <a:r>
              <a:rPr lang="bg-BG" dirty="0"/>
              <a:t>Абстрактните типове данни ни позволяват да опишем конкретна структура (т.е. нейните данни и операции), без обаче да се интересуваме от детайлите в тази реализация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571413" y="1182066"/>
            <a:ext cx="10780799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String</a:t>
            </a:r>
            <a:r>
              <a:rPr lang="bg-BG" sz="3200" dirty="0">
                <a:effectLst/>
              </a:rPr>
              <a:t> </a:t>
            </a:r>
            <a:r>
              <a:rPr lang="en-US" sz="3200" dirty="0">
                <a:effectLst/>
              </a:rPr>
              <a:t>– </a:t>
            </a:r>
            <a:r>
              <a:rPr lang="bg-BG" sz="3200" dirty="0">
                <a:effectLst/>
              </a:rPr>
              <a:t>поредица от знаци, в която за всеки знак имаме индекс. Низовете се разглеждат със следните методи</a:t>
            </a:r>
            <a:r>
              <a:rPr lang="en-US" sz="3200" dirty="0">
                <a:effectLst/>
              </a:rPr>
              <a:t>:</a:t>
            </a:r>
          </a:p>
          <a:p>
            <a:r>
              <a:rPr lang="en-US" sz="3200" dirty="0">
                <a:effectLst/>
              </a:rPr>
              <a:t>          string()</a:t>
            </a:r>
          </a:p>
          <a:p>
            <a:r>
              <a:rPr lang="en-US" sz="3200" dirty="0">
                <a:effectLst/>
              </a:rPr>
              <a:t>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>
                <a:effectLst/>
              </a:rPr>
              <a:t> Length()</a:t>
            </a:r>
          </a:p>
          <a:p>
            <a:r>
              <a:rPr lang="en-US" sz="3200" dirty="0">
                <a:effectLst/>
              </a:rPr>
              <a:t>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>
                <a:effectLst/>
              </a:rPr>
              <a:t> CharAt(int index)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IsEmpty</a:t>
            </a:r>
            <a:r>
              <a:rPr lang="en-US" sz="3200" dirty="0">
                <a:effectLst/>
              </a:rPr>
              <a:t>()</a:t>
            </a:r>
          </a:p>
          <a:p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// </a:t>
            </a:r>
            <a:r>
              <a:rPr lang="bg-BG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и други... Но не мислим как те биха се реализирали, когато ние само ги ползваме „наготово“ </a:t>
            </a:r>
            <a:endParaRPr lang="en-US" sz="3200" i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13612" y="2506662"/>
            <a:ext cx="3820446" cy="2141538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</a:t>
            </a:r>
            <a:r>
              <a:rPr lang="bg-BG" sz="3600" dirty="0">
                <a:solidFill>
                  <a:srgbClr val="FFFFFF"/>
                </a:solidFill>
              </a:rPr>
              <a:t> се дефинират чрез техния начин на ползване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Не е нужно да знаем как нещо е направено, за да позлваме АТД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типове данни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Name()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TurnOn()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TurnOff()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Spec()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26083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bg-BG" dirty="0"/>
              <a:t>Създаване на класове за АТД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274263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служат за създаване на „имплементация“ на АТД</a:t>
            </a:r>
            <a:endParaRPr lang="en-US" dirty="0"/>
          </a:p>
          <a:p>
            <a:r>
              <a:rPr lang="bg-BG" dirty="0"/>
              <a:t>Класовете ни дават начин да опишем и създадем обекти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3077761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</a:p>
          <a:p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570412" y="2819400"/>
            <a:ext cx="2286000" cy="948166"/>
          </a:xfrm>
          <a:prstGeom prst="wedgeRoundRectCallout">
            <a:avLst>
              <a:gd name="adj1" fmla="val -61310"/>
              <a:gd name="adj2" fmla="val 26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 на класа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4736" y="5555131"/>
            <a:ext cx="2480876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Тяло на клас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87" y="3810000"/>
            <a:ext cx="2943338" cy="2367824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856771" y="4799876"/>
            <a:ext cx="2360255" cy="921534"/>
          </a:xfrm>
          <a:prstGeom prst="wedgeRoundRectCallout">
            <a:avLst>
              <a:gd name="adj1" fmla="val 92592"/>
              <a:gd name="adj2" fmla="val 30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Клас в отделен файл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8012" y="2532992"/>
            <a:ext cx="24947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Ключова дума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bg-BG" dirty="0"/>
              <a:t>Класовете са</a:t>
            </a:r>
            <a:r>
              <a:rPr lang="en-US" dirty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съществителни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абревиатури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(</a:t>
            </a:r>
            <a:r>
              <a:rPr lang="bg-BG" dirty="0"/>
              <a:t>освен известни:</a:t>
            </a:r>
            <a:r>
              <a:rPr lang="en-GB" dirty="0"/>
              <a:t> URL, HTTP,</a:t>
            </a:r>
            <a:r>
              <a:rPr lang="bg-BG" dirty="0"/>
              <a:t> и др.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914</Words>
  <Application>Microsoft Office PowerPoint</Application>
  <PresentationFormat>Custom</PresentationFormat>
  <Paragraphs>185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Абстрактни типове данни</vt:lpstr>
      <vt:lpstr>Абстрактни типове данни</vt:lpstr>
      <vt:lpstr>Абстрактни типове данни</vt:lpstr>
      <vt:lpstr>Абстрактни типове данни (3)</vt:lpstr>
      <vt:lpstr>Дефиниране на класове</vt:lpstr>
      <vt:lpstr>Дефиниране на прост клас</vt:lpstr>
      <vt:lpstr>Именуване на класове</vt:lpstr>
      <vt:lpstr>Членове на класа</vt:lpstr>
      <vt:lpstr>Създаване на обект</vt:lpstr>
      <vt:lpstr>Обектна референция</vt:lpstr>
      <vt:lpstr>Класове и Обекти</vt:lpstr>
      <vt:lpstr>Класове и Обекти (2)</vt:lpstr>
      <vt:lpstr>Какво научихме?</vt:lpstr>
      <vt:lpstr>Абстрактни типове данни и класове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2018-03-26T06:01:04Z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