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402" r:id="rId3"/>
    <p:sldId id="470" r:id="rId4"/>
    <p:sldId id="471" r:id="rId5"/>
    <p:sldId id="472" r:id="rId6"/>
    <p:sldId id="475" r:id="rId7"/>
    <p:sldId id="479" r:id="rId8"/>
    <p:sldId id="480" r:id="rId9"/>
    <p:sldId id="481" r:id="rId10"/>
    <p:sldId id="464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</p14:sldIdLst>
        </p14:section>
        <p14:section name="Associative Arrays" id="{697A854C-EA58-49C2-998D-BD09593E3F8B}">
          <p14:sldIdLst>
            <p14:sldId id="470"/>
            <p14:sldId id="471"/>
            <p14:sldId id="472"/>
            <p14:sldId id="475"/>
            <p14:sldId id="479"/>
            <p14:sldId id="480"/>
            <p14:sldId id="481"/>
          </p14:sldIdLst>
        </p14:section>
        <p14:section name="Conclusion" id="{10E03AB1-9AA8-4E86-9A64-D741901E50A2}">
          <p14:sldIdLst>
            <p14:sldId id="4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68" d="100"/>
          <a:sy n="68" d="100"/>
        </p:scale>
        <p:origin x="58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3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3" y="279016"/>
            <a:ext cx="8215098" cy="1404218"/>
          </a:xfrm>
        </p:spPr>
        <p:txBody>
          <a:bodyPr>
            <a:normAutofit/>
          </a:bodyPr>
          <a:lstStyle/>
          <a:p>
            <a:r>
              <a:rPr lang="bg-BG" dirty="0" smtClean="0"/>
              <a:t>Речници, Ламбда и </a:t>
            </a:r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7"/>
            <a:ext cx="7910298" cy="881182"/>
          </a:xfrm>
        </p:spPr>
        <p:txBody>
          <a:bodyPr>
            <a:normAutofit/>
          </a:bodyPr>
          <a:lstStyle/>
          <a:p>
            <a:r>
              <a:rPr lang="bg-BG" dirty="0" smtClean="0"/>
              <a:t>Колекции и заявки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60607" y="3794713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514653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=""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 smtClean="0"/>
              <a:t>Сортирани речници</a:t>
            </a:r>
            <a:endParaRPr lang="en-US" dirty="0"/>
          </a:p>
          <a:p>
            <a:pPr lvl="1"/>
            <a:r>
              <a:rPr lang="bg-BG" dirty="0" smtClean="0"/>
              <a:t>Използват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балансирано дърво за претърстване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bg-BG" dirty="0" smtClean="0"/>
              <a:t>Пазят ключовете си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сортирани</a:t>
            </a:r>
            <a:r>
              <a:rPr lang="en-US" dirty="0" smtClean="0"/>
              <a:t> </a:t>
            </a:r>
            <a:r>
              <a:rPr lang="bg-BG" dirty="0" smtClean="0"/>
              <a:t>в техния естествен ред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V&gt;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4212" y="4069025"/>
            <a:ext cx="110490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sortedDict = 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new SortedDictionary&lt;</a:t>
            </a:r>
            <a:r>
              <a:rPr lang="en-US" sz="2600" noProof="1" smtClean="0"/>
              <a:t>int,int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26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51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 smtClean="0"/>
              <a:t>пази броя на двойките от</a:t>
            </a:r>
            <a:r>
              <a:rPr lang="en-US" dirty="0" smtClean="0"/>
              <a:t> </a:t>
            </a:r>
            <a:r>
              <a:rPr lang="bg-BG" dirty="0" smtClean="0"/>
              <a:t>ключ-стойност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</a:t>
            </a:r>
            <a:r>
              <a:rPr lang="bg-BG" dirty="0" smtClean="0"/>
              <a:t>съдържа уникалните ключове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</a:t>
            </a:r>
            <a:r>
              <a:rPr lang="bg-BG" dirty="0" smtClean="0"/>
              <a:t>съдържа всички стойности</a:t>
            </a: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bg-BG" dirty="0" smtClean="0"/>
              <a:t>Основни операции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dirty="0"/>
              <a:t>,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SortedDictionary&lt;</a:t>
            </a:r>
            <a:r>
              <a:rPr lang="en-US" noProof="1" smtClean="0"/>
              <a:t>string</a:t>
            </a:r>
            <a:r>
              <a:rPr lang="en-US" noProof="1"/>
              <a:t>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 smtClean="0"/>
              <a:t>)</a:t>
            </a:r>
            <a:endParaRPr lang="en-US" noProof="1"/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 smtClean="0"/>
              <a:t>Речници</a:t>
            </a:r>
            <a:r>
              <a:rPr lang="en-US" noProof="1" smtClean="0"/>
              <a:t>: </a:t>
            </a:r>
            <a:r>
              <a:rPr lang="bg-BG" noProof="1" smtClean="0"/>
              <a:t>Функционалност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 smtClean="0"/>
              <a:t>Намиране на ключ / стойност</a:t>
            </a:r>
            <a:r>
              <a:rPr lang="en-US" dirty="0" smtClean="0"/>
              <a:t>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</a:t>
            </a:r>
            <a:r>
              <a:rPr lang="bg-BG" noProof="1" smtClean="0"/>
              <a:t>проверяваме дали даден</a:t>
            </a:r>
            <a:r>
              <a:rPr lang="en-US" noProof="1" smtClean="0"/>
              <a:t>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 smtClean="0"/>
              <a:t> </a:t>
            </a:r>
            <a:r>
              <a:rPr lang="bg-BG" noProof="1" smtClean="0"/>
              <a:t>съществува в речника</a:t>
            </a:r>
            <a:r>
              <a:rPr lang="en-US" noProof="1" smtClean="0"/>
              <a:t> (</a:t>
            </a:r>
            <a:r>
              <a:rPr lang="bg-BG" noProof="1" smtClean="0"/>
              <a:t>бърза операция</a:t>
            </a:r>
            <a:r>
              <a:rPr lang="en-US" noProof="1" smtClean="0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 smtClean="0"/>
              <a:t>проверяваме дали дадена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en-US" noProof="1" smtClean="0"/>
              <a:t> </a:t>
            </a:r>
            <a:r>
              <a:rPr lang="bg-BG" noProof="1" smtClean="0"/>
              <a:t>съществува в речника</a:t>
            </a:r>
            <a:r>
              <a:rPr lang="en-US" noProof="1" smtClean="0"/>
              <a:t> (</a:t>
            </a:r>
            <a:r>
              <a:rPr lang="bg-BG" noProof="1" smtClean="0"/>
              <a:t>бавна операция</a:t>
            </a:r>
            <a:r>
              <a:rPr lang="en-US" noProof="1" smtClean="0"/>
              <a:t>)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noProof="1" smtClean="0"/>
              <a:t>проверяваме дали даден</a:t>
            </a:r>
            <a:r>
              <a:rPr lang="en-US" noProof="1" smtClean="0"/>
              <a:t>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 smtClean="0"/>
              <a:t> </a:t>
            </a:r>
            <a:r>
              <a:rPr lang="bg-BG" noProof="1" smtClean="0"/>
              <a:t>съществува в речника и </a:t>
            </a:r>
            <a:r>
              <a:rPr lang="en-US" noProof="1" smtClean="0"/>
              <a:t> </a:t>
            </a:r>
            <a:r>
              <a:rPr lang="bg-BG" noProof="1" smtClean="0"/>
              <a:t>отпечатва стойността му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 smtClean="0"/>
              <a:t>Речници</a:t>
            </a:r>
            <a:r>
              <a:rPr lang="en-US" noProof="1" smtClean="0"/>
              <a:t>: </a:t>
            </a:r>
            <a:r>
              <a:rPr lang="bg-BG" noProof="1" smtClean="0"/>
              <a:t>Функционалност</a:t>
            </a:r>
            <a:r>
              <a:rPr lang="en-US" noProof="1" smtClean="0"/>
              <a:t> </a:t>
            </a:r>
            <a:r>
              <a:rPr lang="en-US" noProof="1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bg-BG" dirty="0" smtClean="0">
                <a:latin typeface="+mn-lt"/>
              </a:rPr>
              <a:t>Пример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7613" y="1534222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 smtClean="0"/>
              <a:t>Пример: </a:t>
            </a:r>
            <a:r>
              <a:rPr lang="en-US" noProof="1" smtClean="0"/>
              <a:t>SortedDictionary</a:t>
            </a:r>
            <a:r>
              <a:rPr lang="bg-BG" noProof="1" smtClean="0"/>
              <a:t> </a:t>
            </a:r>
            <a:r>
              <a:rPr lang="en-US" dirty="0" smtClean="0"/>
              <a:t>– </a:t>
            </a:r>
            <a:r>
              <a:rPr lang="bg-BG" dirty="0" smtClean="0"/>
              <a:t>Събития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75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Въведете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списък от реални числа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ги изведете в нарастващ ред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заедно с техния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брой срещания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Пребройте реалните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/>
              <a:t>Пребройте реалните числа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double[] nums = Console.ReadLine().Split(' ')</a:t>
            </a:r>
            <a:br>
              <a:rPr lang="en-US" sz="2800" dirty="0"/>
            </a:br>
            <a:r>
              <a:rPr lang="en-US" sz="2800" dirty="0"/>
              <a:t>  .Select(double.Parse).ToArray();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3009900"/>
            <a:ext cx="3598276" cy="1524000"/>
          </a:xfrm>
          <a:prstGeom prst="wedgeRoundRectCallout">
            <a:avLst>
              <a:gd name="adj1" fmla="val -72996"/>
              <a:gd name="adj2" fmla="val -64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среща в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Dictionary&lt;K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r>
              <a:rPr lang="en-US" sz="3200" noProof="1">
                <a:sym typeface="Wingdings" panose="05000000000000000000" pitchFamily="2" charset="2"/>
              </a:rPr>
              <a:t> </a:t>
            </a:r>
            <a:r>
              <a:rPr lang="bg-BG" sz="3200" noProof="1" smtClean="0">
                <a:sym typeface="Wingdings" panose="05000000000000000000" pitchFamily="2" charset="2"/>
              </a:rPr>
              <a:t>с/у</a:t>
            </a:r>
            <a:r>
              <a:rPr lang="en-US" sz="3200" noProof="1" smtClean="0"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&gt; </a:t>
            </a:r>
            <a:r>
              <a:rPr lang="en-US" sz="3200" b="1" noProof="1" smtClean="0">
                <a:latin typeface="Consolas" panose="020B0609020204030204" pitchFamily="49" charset="0"/>
                <a:sym typeface="Wingdings" panose="05000000000000000000" pitchFamily="2" charset="2"/>
              </a:rPr>
              <a:t>- </a:t>
            </a:r>
            <a:r>
              <a:rPr lang="bg-BG" sz="3200" b="1" noProof="1" smtClean="0">
                <a:latin typeface="Consolas" panose="020B0609020204030204" pitchFamily="49" charset="0"/>
                <a:sym typeface="Wingdings" panose="05000000000000000000" pitchFamily="2" charset="2"/>
              </a:rPr>
              <a:t>елементите в обикновения речник се пазят по ред на добавяне, докато в сортирания – редът на добавяне няма значение</a:t>
            </a:r>
          </a:p>
          <a:p>
            <a:r>
              <a:rPr lang="bg-BG" sz="3200" b="1" noProof="1" smtClean="0">
                <a:latin typeface="Consolas" panose="020B0609020204030204" pitchFamily="49" charset="0"/>
                <a:sym typeface="Wingdings" panose="05000000000000000000" pitchFamily="2" charset="2"/>
              </a:rPr>
              <a:t>Начинът на работа със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&gt; </a:t>
            </a:r>
            <a:r>
              <a:rPr lang="bg-BG" sz="3200" b="1" noProof="1" smtClean="0">
                <a:latin typeface="Consolas" panose="020B0609020204030204" pitchFamily="49" charset="0"/>
                <a:sym typeface="Wingdings" panose="05000000000000000000" pitchFamily="2" charset="2"/>
              </a:rPr>
              <a:t>е аналогичен на обикновения речник</a:t>
            </a:r>
            <a:endParaRPr lang="bg-BG" sz="3200" b="1" noProof="1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sz="3200" noProof="1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04411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=""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=""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447</TotalTime>
  <Words>459</Words>
  <Application>Microsoft Office PowerPoint</Application>
  <PresentationFormat>Custom</PresentationFormat>
  <Paragraphs>95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Wingdings</vt:lpstr>
      <vt:lpstr>SoftUni 16x9</vt:lpstr>
      <vt:lpstr>Речници, Ламбда и LINQ</vt:lpstr>
      <vt:lpstr>SortedDictionary&lt;K, V&gt;</vt:lpstr>
      <vt:lpstr>Речници: Функционалност</vt:lpstr>
      <vt:lpstr>Речници: Функционалност (2)</vt:lpstr>
      <vt:lpstr>SortedDictionary&lt;K, V&gt; – Пример</vt:lpstr>
      <vt:lpstr>Пример: SortedDictionary – Събития</vt:lpstr>
      <vt:lpstr>Задача: Пребройте реалните числа</vt:lpstr>
      <vt:lpstr>Решение: Пребройте реалните числа</vt:lpstr>
      <vt:lpstr>Summary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pc</cp:lastModifiedBy>
  <cp:revision>208</cp:revision>
  <dcterms:created xsi:type="dcterms:W3CDTF">2014-01-02T17:00:34Z</dcterms:created>
  <dcterms:modified xsi:type="dcterms:W3CDTF">2018-02-02T21:08:28Z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