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65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64" r:id="rId36"/>
    <p:sldId id="516" r:id="rId37"/>
    <p:sldId id="517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02"/>
            <p14:sldId id="465"/>
          </p14:sldIdLst>
        </p14:section>
        <p14:section name="Дефиниране и извикване на методи" id="{8301E940-4394-4BA5-BCB0-1C993E8D6532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Методи с параметри" id="{06814317-9113-49ED-9B36-2C3616246E58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Връщана стойност от метод" id="{768F46D0-5F2A-479C-9BFC-E5D7D3ADEED6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Предефиниране на методи" id="{C97211C1-4529-4D97-9A79-2057BEAD90E7}">
          <p14:sldIdLst>
            <p14:sldId id="494"/>
            <p14:sldId id="495"/>
            <p14:sldId id="496"/>
            <p14:sldId id="497"/>
            <p14:sldId id="498"/>
          </p14:sldIdLst>
        </p14:section>
        <p14:section name="Заключение" id="{10E03AB1-9AA8-4E86-9A64-D741901E50A2}">
          <p14:sldIdLst>
            <p14:sldId id="464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49" d="100"/>
          <a:sy n="49" d="100"/>
        </p:scale>
        <p:origin x="1076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41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2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Дефиниране, предефиниране и използване на 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0185"/>
            <a:ext cx="3187613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393839">
            <a:off x="4576081" y="3723161"/>
            <a:ext cx="238696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xmlns="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xmlns="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Създайте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метода</a:t>
            </a:r>
            <a:r>
              <a:rPr lang="en-US" sz="3200" dirty="0" smtClean="0"/>
              <a:t> </a:t>
            </a:r>
            <a:r>
              <a:rPr lang="bg-BG" sz="3200" dirty="0" smtClean="0"/>
              <a:t>за печат на секциите</a:t>
            </a:r>
            <a:r>
              <a:rPr lang="en-US" sz="3200" dirty="0" smtClean="0"/>
              <a:t> </a:t>
            </a:r>
            <a:r>
              <a:rPr lang="en-US" sz="3200" dirty="0"/>
              <a:t>(header + body + footer)</a:t>
            </a:r>
          </a:p>
          <a:p>
            <a:pPr lvl="1"/>
            <a:r>
              <a:rPr lang="bg-BG" dirty="0" smtClean="0"/>
              <a:t>Копирайте съдържанието от слайда</a:t>
            </a:r>
            <a:endParaRPr lang="en-US" dirty="0"/>
          </a:p>
          <a:p>
            <a:pPr lvl="1"/>
            <a:r>
              <a:rPr lang="bg-BG" dirty="0" smtClean="0"/>
              <a:t>За знака за копирайт използвайте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bg-BG" sz="3200" dirty="0" smtClean="0"/>
              <a:t>Създайте метод</a:t>
            </a:r>
            <a:r>
              <a:rPr lang="en-US" sz="3200" dirty="0" smtClean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sz="3200" b="1" noProof="1" smtClean="0">
                <a:latin typeface="Consolas" panose="020B0609020204030204" pitchFamily="49" charset="0"/>
              </a:rPr>
              <a:t>,</a:t>
            </a:r>
            <a:r>
              <a:rPr lang="en-US" sz="3200" dirty="0" smtClean="0"/>
              <a:t> </a:t>
            </a:r>
            <a:r>
              <a:rPr lang="bg-BG" sz="3200" dirty="0" smtClean="0"/>
              <a:t>извикващ тези 3 метода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Методи с параметри</a:t>
            </a:r>
            <a:endParaRPr lang="en-US" dirty="0"/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bg-BG" sz="3200" dirty="0" smtClean="0"/>
              <a:t> могат да са 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всеки тип данни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bg-BG" sz="3200" dirty="0" smtClean="0"/>
              <a:t>Извикването на метода е с конкретни стойности </a:t>
            </a:r>
            <a:r>
              <a:rPr lang="en-US" sz="3200" dirty="0" smtClean="0"/>
              <a:t>(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аргументи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Приема параметри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тип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9768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 подаваме аргументите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4111948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разделени със запетая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 да подадете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нула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повече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параматъра</a:t>
            </a:r>
            <a:endParaRPr lang="en-US" dirty="0"/>
          </a:p>
          <a:p>
            <a:r>
              <a:rPr lang="bg-BG" dirty="0" smtClean="0"/>
              <a:t>Може да подавате параметри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от различен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Всеки параметър има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 на методите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865812" y="3342597"/>
            <a:ext cx="2189673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2127926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параметъра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0412" y="3324589"/>
            <a:ext cx="3733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параметъра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различен тип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 smtClean="0"/>
              <a:t> </a:t>
            </a:r>
            <a:r>
              <a:rPr lang="bg-BG" dirty="0" smtClean="0"/>
              <a:t>на цяло число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Знака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 smtClean="0"/>
              <a:t>Параметрите могат да имат</a:t>
            </a:r>
            <a:r>
              <a:rPr lang="en-US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стойности по подразбиране</a:t>
            </a:r>
            <a:r>
              <a:rPr lang="en-US" sz="3000" dirty="0" smtClean="0"/>
              <a:t>:</a:t>
            </a:r>
            <a:endParaRPr lang="en-US" sz="3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bg-BG" sz="3000" dirty="0" smtClean="0"/>
              <a:t>Методът по-горе може да бъде извикан по множество начини</a:t>
            </a:r>
            <a:r>
              <a:rPr lang="en-US" sz="3000" dirty="0" smtClean="0"/>
              <a:t>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Опционални параметри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32612" y="2401456"/>
            <a:ext cx="2209800" cy="1032316"/>
          </a:xfrm>
          <a:prstGeom prst="wedgeRoundRectCallout">
            <a:avLst>
              <a:gd name="adj1" fmla="val 66019"/>
              <a:gd name="adj2" fmla="val -62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по подразбиране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46482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 пропуснем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извикването на метода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Отпечатване на триъгълник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отпечатване на триъгълници по начина, показан по-долу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 на един ред</a:t>
            </a:r>
            <a:r>
              <a:rPr lang="bg-BG" dirty="0"/>
              <a:t> </a:t>
            </a:r>
            <a:r>
              <a:rPr lang="bg-BG" dirty="0" smtClean="0"/>
              <a:t>от триъгълника,</a:t>
            </a:r>
            <a:r>
              <a:rPr lang="en-US" dirty="0" smtClean="0"/>
              <a:t> </a:t>
            </a:r>
            <a:r>
              <a:rPr lang="bg-BG" dirty="0" smtClean="0"/>
              <a:t>извеждащ числата от</a:t>
            </a:r>
            <a:r>
              <a:rPr lang="en-US" dirty="0" smtClean="0"/>
              <a:t> </a:t>
            </a:r>
            <a:r>
              <a:rPr lang="bg-BG" dirty="0" smtClean="0"/>
              <a:t>подаден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bg-BG" dirty="0" smtClean="0"/>
              <a:t>до подаден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Отпечатване на триъгълник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печатащ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първата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(1..n)</a:t>
            </a:r>
            <a:r>
              <a:rPr lang="en-US" dirty="0"/>
              <a:t> </a:t>
            </a:r>
            <a:r>
              <a:rPr lang="bg-BG" dirty="0" smtClean="0"/>
              <a:t>и друг за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втората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(n-1…1)</a:t>
            </a:r>
            <a:r>
              <a:rPr lang="en-US" dirty="0"/>
              <a:t> </a:t>
            </a:r>
            <a:r>
              <a:rPr lang="bg-BG" dirty="0" smtClean="0"/>
              <a:t>от триъгълника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</a:t>
            </a:r>
            <a:r>
              <a:rPr lang="bg-BG" dirty="0" smtClean="0"/>
              <a:t>триъгълник </a:t>
            </a:r>
            <a:r>
              <a:rPr lang="en-GB" dirty="0" smtClean="0"/>
              <a:t>(2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22860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3622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Редове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3" y="1231877"/>
            <a:ext cx="3892278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231877"/>
            <a:ext cx="387733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09" y="3891012"/>
            <a:ext cx="38635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36" y="3891012"/>
            <a:ext cx="386778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Да се отпечати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запълнен квадрат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с размер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/>
              <a:t>като в примера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Начертайте запълнен квадрат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Връщана стойност от </a:t>
            </a:r>
            <a:r>
              <a:rPr lang="bg-BG" dirty="0" smtClean="0"/>
              <a:t>метод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Тип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 smtClean="0"/>
              <a:t>не връща стойност (само изпълнява код)</a:t>
            </a:r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bg-BG" sz="3200" dirty="0" smtClean="0"/>
              <a:t>Други типове </a:t>
            </a:r>
            <a:r>
              <a:rPr lang="en-US" sz="3200" dirty="0" smtClean="0"/>
              <a:t>– </a:t>
            </a:r>
            <a:r>
              <a:rPr lang="bg-BG" sz="3200" dirty="0" smtClean="0"/>
              <a:t>връща стойности</a:t>
            </a:r>
            <a:r>
              <a:rPr lang="en-US" sz="3200" dirty="0" smtClean="0"/>
              <a:t>, </a:t>
            </a:r>
            <a:r>
              <a:rPr lang="bg-BG" sz="3200" dirty="0" smtClean="0"/>
              <a:t>от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типа, връщан от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2743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ипсва команда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410200"/>
            <a:ext cx="2904836" cy="838200"/>
          </a:xfrm>
          <a:prstGeom prst="wedgeRoundRectCallout">
            <a:avLst>
              <a:gd name="adj1" fmla="val -75084"/>
              <a:gd name="adj2" fmla="val -8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връща </a:t>
            </a:r>
            <a:r>
              <a:rPr lang="bg-BG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от тип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Ключовата дума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 smtClean="0"/>
              <a:t> </a:t>
            </a:r>
            <a:r>
              <a:rPr lang="bg-BG" sz="3200" dirty="0" smtClean="0"/>
              <a:t>прекъсва изпълнението на метода</a:t>
            </a:r>
            <a:endParaRPr lang="en-US" sz="3200" dirty="0"/>
          </a:p>
          <a:p>
            <a:r>
              <a:rPr lang="bg-BG" sz="3200" dirty="0" smtClean="0"/>
              <a:t>Връща указаната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 smtClean="0"/>
              <a:t>методите могат да бъдат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завършени</a:t>
            </a:r>
            <a:r>
              <a:rPr lang="en-US" sz="3200" dirty="0" smtClean="0"/>
              <a:t> </a:t>
            </a:r>
            <a:r>
              <a:rPr lang="bg-BG" sz="3200" dirty="0" smtClean="0"/>
              <a:t>чрез команда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 smtClean="0"/>
              <a:t>Връщаната стойност може да бъде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Присвоена </a:t>
            </a:r>
            <a:r>
              <a:rPr lang="bg-BG" sz="3000" dirty="0" smtClean="0"/>
              <a:t>на променлива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Използвана </a:t>
            </a:r>
            <a:r>
              <a:rPr lang="bg-BG" sz="3000" dirty="0" smtClean="0"/>
              <a:t>в израз</a:t>
            </a:r>
            <a:r>
              <a:rPr lang="en-US" sz="3000" dirty="0" smtClean="0"/>
              <a:t>:</a:t>
            </a: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Подадена</a:t>
            </a:r>
            <a:r>
              <a:rPr lang="en-US" sz="3000" dirty="0" smtClean="0"/>
              <a:t> </a:t>
            </a:r>
            <a:r>
              <a:rPr lang="bg-BG" sz="3000" dirty="0" smtClean="0"/>
              <a:t>на друг метод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Използването на връщана стойност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Конвертира температури от Фаренхайт към Целзий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на температури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метод който пресмята и връща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лицето на триъгълник</a:t>
            </a:r>
            <a:r>
              <a:rPr lang="en-US" dirty="0" smtClean="0"/>
              <a:t> </a:t>
            </a:r>
            <a:r>
              <a:rPr lang="bg-BG" dirty="0" smtClean="0"/>
              <a:t>по дадени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основа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височина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Пресмятане на лице на 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метод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два параметъра от тип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 smtClean="0"/>
              <a:t>който връща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резултат от тип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Пресмятане на лице на 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метод, който изчислява и връща стойността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число, повдигнато на степен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Метод за повдигане на степен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bg-BG" dirty="0" smtClean="0"/>
              <a:t>Предефиниране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Дефиниране </a:t>
            </a:r>
            <a:r>
              <a:rPr lang="ru-RU" dirty="0"/>
              <a:t>и извикване на методи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Комбинацията от</a:t>
            </a:r>
            <a:r>
              <a:rPr lang="bg-BG" dirty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параметрите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на метод се нарича негова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сигнатура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Сигнатурата ни помага да 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различим</a:t>
            </a:r>
            <a:r>
              <a:rPr lang="en-US" dirty="0" smtClean="0"/>
              <a:t> </a:t>
            </a:r>
            <a:r>
              <a:rPr lang="bg-BG" dirty="0" smtClean="0"/>
              <a:t> методи с еднакви имена</a:t>
            </a:r>
            <a:endParaRPr lang="en-US" dirty="0"/>
          </a:p>
          <a:p>
            <a:r>
              <a:rPr lang="bg-BG" dirty="0" smtClean="0"/>
              <a:t>Когато два метода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едно и също име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различна сигнатура</a:t>
            </a:r>
            <a:r>
              <a:rPr lang="en-US" dirty="0" smtClean="0"/>
              <a:t>, </a:t>
            </a:r>
            <a:r>
              <a:rPr lang="bg-BG" dirty="0" smtClean="0"/>
              <a:t>това се нарича</a:t>
            </a:r>
            <a:r>
              <a:rPr lang="en-US" dirty="0" smtClean="0"/>
              <a:t> „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предефиниране</a:t>
            </a:r>
            <a:r>
              <a:rPr lang="bg-BG" dirty="0" smtClean="0"/>
              <a:t>“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 smtClean="0"/>
              <a:t>Използване на едно и също име за множество методи с различни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 smtClean="0"/>
              <a:t> (</a:t>
            </a:r>
            <a:r>
              <a:rPr lang="bg-BG" dirty="0" smtClean="0"/>
              <a:t>име и параметри на метода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Предефиниране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3352800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Методи с различни сигнатури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Типът данни, връщани от метода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 е част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от сигнатурата му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Разгледайте следния пример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Как компилаторът да разбере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кой метод да извика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Сигнатура и връщан тип данни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31860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Грешка по време на компилиране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Създайте метод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 smtClean="0"/>
              <a:t>, който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 по-голямата</a:t>
            </a:r>
            <a:r>
              <a:rPr lang="en-US" dirty="0" smtClean="0"/>
              <a:t> </a:t>
            </a:r>
            <a:r>
              <a:rPr lang="bg-BG" dirty="0" smtClean="0"/>
              <a:t>от две стойности</a:t>
            </a:r>
            <a:r>
              <a:rPr lang="en-US" dirty="0" smtClean="0"/>
              <a:t> (</a:t>
            </a:r>
            <a:r>
              <a:rPr lang="bg-BG" dirty="0" smtClean="0"/>
              <a:t>те могат да са от тип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По-голямото от две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bg-BG" dirty="0" smtClean="0"/>
              <a:t>Разделяме големите програми на прости</a:t>
            </a:r>
            <a:r>
              <a:rPr lang="bg-BG" dirty="0"/>
              <a:t/>
            </a:r>
            <a:br>
              <a:rPr lang="bg-BG" dirty="0"/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r>
              <a:rPr lang="bg-BG" dirty="0" smtClean="0"/>
              <a:t>, решаващи малки подзадачи</a:t>
            </a:r>
            <a:endParaRPr lang="en-US" dirty="0"/>
          </a:p>
          <a:p>
            <a:pPr marL="452438" indent="-452438"/>
            <a:r>
              <a:rPr lang="bg-BG" dirty="0" smtClean="0"/>
              <a:t>Методът се състои от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декларация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тяло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2438" indent="-452438"/>
            <a:r>
              <a:rPr lang="bg-BG" dirty="0" smtClean="0"/>
              <a:t>Извиква се чрез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името</a:t>
            </a:r>
            <a:r>
              <a:rPr lang="bg-BG" dirty="0" smtClean="0"/>
              <a:t> на метода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bg-BG" dirty="0" smtClean="0"/>
              <a:t>Методът може да приема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800101" lvl="1" indent="-452438"/>
            <a:r>
              <a:rPr lang="bg-BG" dirty="0" smtClean="0"/>
              <a:t>Параметрите получават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конкретни стойности</a:t>
            </a:r>
            <a:r>
              <a:rPr lang="bg-BG" dirty="0" smtClean="0"/>
              <a:t> при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извикването</a:t>
            </a:r>
            <a:r>
              <a:rPr lang="bg-BG" dirty="0" smtClean="0"/>
              <a:t> на метода</a:t>
            </a:r>
            <a:endParaRPr lang="en-US" dirty="0"/>
          </a:p>
          <a:p>
            <a:pPr marL="452438" indent="-452438"/>
            <a:r>
              <a:rPr lang="bg-BG" dirty="0" smtClean="0"/>
              <a:t>Методите могат да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 smtClean="0"/>
              <a:t> </a:t>
            </a:r>
            <a:r>
              <a:rPr lang="bg-BG" dirty="0" smtClean="0"/>
              <a:t>стойност или да не връщат нищо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+mn-ea"/>
              </a:rPr>
              <a:t>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en-US" sz="3200" dirty="0" smtClean="0"/>
              <a:t> </a:t>
            </a:r>
            <a:r>
              <a:rPr lang="bg-BG" sz="3200" dirty="0"/>
              <a:t>е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именована част от кода,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която може да бъде извикана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dirty="0" smtClean="0"/>
              <a:t>Примерна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дефиниция </a:t>
            </a:r>
            <a:r>
              <a:rPr lang="bg-BG" dirty="0" smtClean="0"/>
              <a:t>на метод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Извикване</a:t>
            </a:r>
            <a:r>
              <a:rPr lang="en-US" dirty="0" smtClean="0"/>
              <a:t> </a:t>
            </a:r>
            <a:r>
              <a:rPr lang="bg-BG" dirty="0" smtClean="0"/>
              <a:t>на метода няколко пъти поред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методи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36612" y="1741568"/>
            <a:ext cx="10820400" cy="2833929"/>
            <a:chOff x="836612" y="1741568"/>
            <a:chExt cx="10820400" cy="283392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36612" y="2570539"/>
              <a:ext cx="10515600" cy="2004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36000" rIns="180000" bIns="72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static void PrintHeader()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Console.WriteLine("----------");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8228012" y="3124200"/>
              <a:ext cx="3429000" cy="1114328"/>
            </a:xfrm>
            <a:prstGeom prst="wedgeRoundRectCallout">
              <a:avLst>
                <a:gd name="adj1" fmla="val -70454"/>
                <a:gd name="adj2" fmla="val -23245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Тялото</a:t>
              </a:r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на метода се огражда с</a:t>
              </a:r>
              <a:r>
                <a:rPr lang="en-US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{</a:t>
              </a:r>
              <a:r>
                <a:rPr 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}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7" name="AutoShape 23"/>
            <p:cNvSpPr>
              <a:spLocks noChangeArrowheads="1"/>
            </p:cNvSpPr>
            <p:nvPr/>
          </p:nvSpPr>
          <p:spPr bwMode="auto">
            <a:xfrm>
              <a:off x="7184912" y="1741568"/>
              <a:ext cx="2757600" cy="1082443"/>
            </a:xfrm>
            <a:prstGeom prst="wedgeRoundRectCallout">
              <a:avLst>
                <a:gd name="adj1" fmla="val -92082"/>
                <a:gd name="adj2" fmla="val 48962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Метод, наречен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PrintHeader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използваме методи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bg-BG" dirty="0" smtClean="0"/>
              <a:t>Програмирането става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по-обозримо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Разделяме големите задачи на малки части</a:t>
            </a:r>
            <a:endParaRPr lang="en-US" dirty="0" smtClean="0"/>
          </a:p>
          <a:p>
            <a:pPr lvl="1">
              <a:lnSpc>
                <a:spcPts val="3600"/>
              </a:lnSpc>
            </a:pPr>
            <a:r>
              <a:rPr lang="bg-BG" dirty="0" smtClean="0"/>
              <a:t>По-оптимална организация на програмата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 smtClean="0"/>
              <a:t>Подобрява се четимостта на кода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bg-BG" dirty="0"/>
              <a:t>Улеснява разбирането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 smtClean="0"/>
              <a:t>Избягват се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повторенията в кода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Улеснява поддръжката на кода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Повторно използване</a:t>
            </a:r>
            <a:r>
              <a:rPr lang="bg-BG" dirty="0" smtClean="0"/>
              <a:t> на код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 smtClean="0"/>
              <a:t>Използваме методите няколко пъти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bg-BG" dirty="0" smtClean="0"/>
              <a:t>Методите се дефинират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 класа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</a:t>
            </a:r>
            <a:r>
              <a:rPr lang="bg-BG" dirty="0" smtClean="0"/>
              <a:t>също е метод</a:t>
            </a:r>
            <a:endParaRPr lang="en-US" dirty="0"/>
          </a:p>
          <a:p>
            <a:r>
              <a:rPr lang="bg-BG" dirty="0" smtClean="0"/>
              <a:t>Променливите в метода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локални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590800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8815" y="990600"/>
            <a:ext cx="2552797" cy="753345"/>
          </a:xfrm>
          <a:prstGeom prst="wedgeRoundRectCallout">
            <a:avLst>
              <a:gd name="adj1" fmla="val 62427"/>
              <a:gd name="adj2" fmla="val 607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на връщания резултат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метода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Методите първо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дефинират</a:t>
            </a:r>
            <a:r>
              <a:rPr lang="en-US" dirty="0" smtClean="0"/>
              <a:t>, </a:t>
            </a:r>
            <a:r>
              <a:rPr lang="bg-BG" dirty="0" smtClean="0"/>
              <a:t>а после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извикват</a:t>
            </a:r>
            <a:r>
              <a:rPr lang="en-US" dirty="0" smtClean="0"/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многократно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Методите </a:t>
            </a:r>
            <a:r>
              <a:rPr lang="bg-BG" dirty="0" smtClean="0"/>
              <a:t>могат да бъдат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извикани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чрез името им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метода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742199" cy="5570355"/>
          </a:xfrm>
        </p:spPr>
        <p:txBody>
          <a:bodyPr/>
          <a:lstStyle/>
          <a:p>
            <a:r>
              <a:rPr lang="bg-BG" dirty="0" smtClean="0"/>
              <a:t>Метод може да бъде извикан от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Метода</a:t>
            </a:r>
            <a:r>
              <a:rPr lang="en-US" dirty="0" smtClean="0"/>
              <a:t> Main</a:t>
            </a:r>
            <a:r>
              <a:rPr lang="bg-BG" dirty="0" smtClean="0"/>
              <a:t> </a:t>
            </a:r>
            <a:r>
              <a:rPr lang="en-US" dirty="0" smtClean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err="1" smtClean="0">
                <a:solidFill>
                  <a:schemeClr val="tx2">
                    <a:lumMod val="75000"/>
                  </a:schemeClr>
                </a:solidFill>
              </a:rPr>
              <a:t>Сво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 тяло </a:t>
            </a:r>
            <a:r>
              <a:rPr lang="en-US" dirty="0" smtClean="0"/>
              <a:t>– </a:t>
            </a:r>
            <a:r>
              <a:rPr lang="bg-BG" dirty="0" smtClean="0"/>
              <a:t>рекурсия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Извикване на метод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 smtClean="0"/>
              <a:t>Някой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друг метод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метод, който отпечатва празна касова бележка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Празна касова бележка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946</TotalTime>
  <Words>1883</Words>
  <Application>Microsoft Office PowerPoint</Application>
  <PresentationFormat>Custom</PresentationFormat>
  <Paragraphs>471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Дефиниране и извикване на методи</vt:lpstr>
      <vt:lpstr>Прости методи</vt:lpstr>
      <vt:lpstr>Защо да използваме методи?</vt:lpstr>
      <vt:lpstr>Дефиниране на методи</vt:lpstr>
      <vt:lpstr>Извикване на метод</vt:lpstr>
      <vt:lpstr>Извикване на метод (2)</vt:lpstr>
      <vt:lpstr>Задача: Празна касова бележка</vt:lpstr>
      <vt:lpstr>Решение: Празна касова бележка</vt:lpstr>
      <vt:lpstr>Методи с параметри</vt:lpstr>
      <vt:lpstr>Параметри на методите</vt:lpstr>
      <vt:lpstr>Параметри на методите (2)</vt:lpstr>
      <vt:lpstr>Задача: Знака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</vt:lpstr>
      <vt:lpstr>Решение: Отпечатване на триъгълник (2)</vt:lpstr>
      <vt:lpstr>Задача: Начертайте запълнен квадрат</vt:lpstr>
      <vt:lpstr>Връщана стойност от метод</vt:lpstr>
      <vt:lpstr>Типове връщана стойност</vt:lpstr>
      <vt:lpstr>Команда return</vt:lpstr>
      <vt:lpstr>Използването на връщана стойност</vt:lpstr>
      <vt:lpstr>Конвертор на температури – пример</vt:lpstr>
      <vt:lpstr>Задача: Пресмятане на лице на триъгълник</vt:lpstr>
      <vt:lpstr>Решение: Пресмятане на лице на триъгълник</vt:lpstr>
      <vt:lpstr>Задача: Метод за повдигане на степен</vt:lpstr>
      <vt:lpstr>Предефиниране на методи</vt:lpstr>
      <vt:lpstr>Сигнатура на метод</vt:lpstr>
      <vt:lpstr>Предефиниране на методи</vt:lpstr>
      <vt:lpstr>Сигнатура и връщан тип данни</vt:lpstr>
      <vt:lpstr>Задача: По-голямото от две числа</vt:lpstr>
      <vt:lpstr>Обобщение</vt:lpstr>
      <vt:lpstr>Методи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Dani</cp:lastModifiedBy>
  <cp:revision>147</cp:revision>
  <dcterms:created xsi:type="dcterms:W3CDTF">2014-01-02T17:00:34Z</dcterms:created>
  <dcterms:modified xsi:type="dcterms:W3CDTF">2018-01-30T18:19:58Z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