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7" r:id="rId2"/>
    <p:sldMasterId id="2147483693" r:id="rId3"/>
    <p:sldMasterId id="2147483699" r:id="rId4"/>
  </p:sldMasterIdLst>
  <p:notesMasterIdLst>
    <p:notesMasterId r:id="rId15"/>
  </p:notesMasterIdLst>
  <p:handoutMasterIdLst>
    <p:handoutMasterId r:id="rId16"/>
  </p:handoutMasterIdLst>
  <p:sldIdLst>
    <p:sldId id="634" r:id="rId5"/>
    <p:sldId id="635" r:id="rId6"/>
    <p:sldId id="633" r:id="rId7"/>
    <p:sldId id="600" r:id="rId8"/>
    <p:sldId id="631" r:id="rId9"/>
    <p:sldId id="538" r:id="rId10"/>
    <p:sldId id="542" r:id="rId11"/>
    <p:sldId id="637" r:id="rId12"/>
    <p:sldId id="638" r:id="rId13"/>
    <p:sldId id="63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BF40F0B-4F43-4FAC-A44B-30B01452C980}">
          <p14:sldIdLst>
            <p14:sldId id="634"/>
            <p14:sldId id="635"/>
          </p14:sldIdLst>
        </p14:section>
        <p14:section name="Символни низове" id="{FFABAE1C-6DD7-4C2C-8F4E-4384CCAFF100}">
          <p14:sldIdLst>
            <p14:sldId id="633"/>
            <p14:sldId id="600"/>
            <p14:sldId id="631"/>
          </p14:sldIdLst>
        </p14:section>
        <p14:section name="Обработка на символни низове" id="{4F292909-1B7D-40DF-82DD-66B412164F61}">
          <p14:sldIdLst>
            <p14:sldId id="538"/>
            <p14:sldId id="542"/>
          </p14:sldIdLst>
        </p14:section>
        <p14:section name="Заключение" id="{9286E23B-2FC3-40A0-8C1A-42589FB25A33}">
          <p14:sldIdLst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FFFF"/>
    <a:srgbClr val="F0A22E"/>
    <a:srgbClr val="D2A010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 varScale="1">
        <p:scale>
          <a:sx n="76" d="100"/>
          <a:sy n="76" d="100"/>
        </p:scale>
        <p:origin x="342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88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0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3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4704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9795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67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8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19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3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4900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3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1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642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42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1/28/2018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668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 smtClean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8"/>
            <a:ext cx="7910298" cy="568778"/>
          </a:xfrm>
        </p:spPr>
        <p:txBody>
          <a:bodyPr>
            <a:normAutofit fontScale="67500" lnSpcReduction="20000"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r>
              <a:rPr lang="bg-BG" altLang="en-US">
                <a:latin typeface="+mn-ea"/>
              </a:rPr>
              <a:t>и </a:t>
            </a:r>
            <a:r>
              <a:rPr lang="bg-BG" altLang="en-US" smtClean="0">
                <a:latin typeface="+mn-ea"/>
              </a:rPr>
              <a:t>текстообработка. Увод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4C1425-2023-4F98-AC5D-FA9A24E46646}"/>
              </a:ext>
            </a:extLst>
          </p:cNvPr>
          <p:cNvGrpSpPr/>
          <p:nvPr/>
        </p:nvGrpSpPr>
        <p:grpSpPr>
          <a:xfrm>
            <a:off x="6437059" y="443906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FA0E2E45-237C-4414-94C3-461D996D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864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?</a:t>
            </a:r>
            <a:endParaRPr lang="bg-BG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 smtClean="0"/>
              <a:t>Какво означава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 smtClean="0"/>
              <a:t>Въведение в обработката </a:t>
            </a:r>
            <a:r>
              <a:rPr lang="bg-BG" dirty="0"/>
              <a:t>на </a:t>
            </a:r>
            <a:r>
              <a:rPr lang="en-US" dirty="0"/>
              <a:t> </a:t>
            </a:r>
            <a:r>
              <a:rPr lang="bg-BG" dirty="0" smtClean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 smtClean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 smtClean="0"/>
              <a:t>Съединяване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 smtClean="0"/>
              <a:t> </a:t>
            </a:r>
            <a:r>
              <a:rPr lang="bg-BG" dirty="0" smtClean="0"/>
              <a:t>са поредица от символи </a:t>
            </a:r>
            <a:r>
              <a:rPr lang="en-US" dirty="0" smtClean="0"/>
              <a:t>(</a:t>
            </a:r>
            <a:r>
              <a:rPr lang="bg-BG" dirty="0" smtClean="0"/>
              <a:t>текстове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 in C#</a:t>
            </a:r>
          </a:p>
          <a:p>
            <a:pPr lvl="1"/>
            <a:r>
              <a:rPr lang="bg-BG" dirty="0" smtClean="0"/>
              <a:t>Декларират се с  ключовата дума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 smtClean="0"/>
              <a:t>Синоним на типа данни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.NET</a:t>
            </a:r>
          </a:p>
          <a:p>
            <a:r>
              <a:rPr lang="bg-BG" dirty="0" smtClean="0"/>
              <a:t>Символните низове се заграждат в кавички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bg-BG" dirty="0" smtClean="0"/>
              <a:t>Съединени с оператор</a:t>
            </a:r>
            <a:r>
              <a:rPr lang="en-US" dirty="0" smtClean="0"/>
              <a:t>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":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Символни низове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/>
            <a:r>
              <a:rPr lang="bg-BG" sz="3600" dirty="0" smtClean="0"/>
              <a:t>Символните низове са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 smtClean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 smtClean="0"/>
              <a:t>Достъпни по индекс</a:t>
            </a:r>
            <a:r>
              <a:rPr lang="en-US" sz="3400" dirty="0" smtClean="0"/>
              <a:t> </a:t>
            </a:r>
            <a:r>
              <a:rPr lang="en-US" sz="3400" dirty="0"/>
              <a:t>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 smtClean="0"/>
              <a:t>Символните низове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 smtClean="0"/>
              <a:t>(</a:t>
            </a:r>
            <a:r>
              <a:rPr lang="bg-BG" sz="3600" dirty="0" smtClean="0"/>
              <a:t>може да се ползват мого азбуки, например Арабски</a:t>
            </a:r>
            <a:r>
              <a:rPr lang="en-US" sz="3600" dirty="0" smtClean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 </a:t>
            </a:r>
            <a:r>
              <a:rPr lang="bg-BG" dirty="0" smtClean="0"/>
              <a:t>символните низове са</a:t>
            </a:r>
            <a:r>
              <a:rPr lang="en-US" dirty="0" smtClean="0"/>
              <a:t> </a:t>
            </a:r>
            <a:r>
              <a:rPr lang="en-US" dirty="0"/>
              <a:t>Immutable, </a:t>
            </a:r>
            <a:r>
              <a:rPr lang="bg-BG" dirty="0"/>
              <a:t>използват </a:t>
            </a:r>
            <a:r>
              <a:rPr lang="en-US" dirty="0" smtClean="0"/>
              <a:t> Unicode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" y="3048000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98604" y="304799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=""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1958"/>
              </p:ext>
            </p:extLst>
          </p:nvPr>
        </p:nvGraphicFramePr>
        <p:xfrm>
          <a:off x="7678779" y="3576988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=""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=""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=""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673" y="3545818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628" y="4075972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</p:spTree>
    <p:extLst>
      <p:ext uri="{BB962C8B-B14F-4D97-AF65-F5344CB8AC3E}">
        <p14:creationId xmlns:p14="http://schemas.microsoft.com/office/powerpoint/2010/main" val="7631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Инициализация от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 smtClean="0"/>
              <a:t>Въвеждане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bg-BG" dirty="0" smtClean="0"/>
              <a:t>от конзолата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 smtClean="0"/>
              <a:t>Преобразуване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bg-BG" dirty="0" smtClean="0"/>
              <a:t>от и 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=""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=""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=""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=""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5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 smtClean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 smtClean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 smtClean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символни низове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=""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Използване на метода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/>
              <a:t>Използване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 smtClean="0"/>
              <a:t> </a:t>
            </a:r>
            <a:r>
              <a:rPr lang="bg-BG" dirty="0" smtClean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Съединяване (комбиниране) на символни низове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97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 smtClean="0"/>
              <a:t>)</a:t>
            </a:r>
            <a:r>
              <a:rPr lang="bg-BG" dirty="0" smtClean="0"/>
              <a:t>, Декларират </a:t>
            </a:r>
            <a:r>
              <a:rPr lang="bg-BG" dirty="0"/>
              <a:t>се с  ключовата дума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bg-BG" noProof="1" smtClean="0"/>
              <a:t>, синоним на типа данни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.NET</a:t>
            </a:r>
          </a:p>
          <a:p>
            <a:r>
              <a:rPr lang="bg-BG" dirty="0" smtClean="0"/>
              <a:t>Символните </a:t>
            </a:r>
            <a:r>
              <a:rPr lang="bg-BG" dirty="0"/>
              <a:t>низове се заграждат в </a:t>
            </a:r>
            <a:r>
              <a:rPr lang="bg-BG" dirty="0" smtClean="0"/>
              <a:t>кавички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</a:t>
            </a:r>
            <a:r>
              <a:rPr lang="bg-BG" sz="3600" dirty="0" smtClean="0"/>
              <a:t>символи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 smtClean="0"/>
              <a:t>Можем да ги сравняваме, съединяваме</a:t>
            </a:r>
            <a:endParaRPr lang="bg-BG" sz="3000" dirty="0"/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000" dirty="0" smtClean="0"/>
              <a:t>Съединяването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3000" dirty="0" smtClean="0"/>
              <a:t>ще разгледаме специален начин в следващите теми</a:t>
            </a:r>
            <a:endParaRPr lang="bg-BG" sz="3600" dirty="0" smtClean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</a:t>
            </a:r>
            <a:r>
              <a:rPr lang="bg-BG" altLang="en-US" dirty="0" smtClean="0">
                <a:latin typeface="+mn-ea"/>
              </a:rPr>
              <a:t>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602</Words>
  <Application>Microsoft Office PowerPoint</Application>
  <PresentationFormat>Custom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3_SoftUni 16x9</vt:lpstr>
      <vt:lpstr>1_SoftUni 16x9</vt:lpstr>
      <vt:lpstr>2_SoftUni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Обобщение</vt:lpstr>
      <vt:lpstr>Символни низове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2018-01-28T09:50:21Z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