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7" r:id="rId2"/>
    <p:sldMasterId id="2147483693" r:id="rId3"/>
  </p:sldMasterIdLst>
  <p:notesMasterIdLst>
    <p:notesMasterId r:id="rId14"/>
  </p:notesMasterIdLst>
  <p:handoutMasterIdLst>
    <p:handoutMasterId r:id="rId15"/>
  </p:handoutMasterIdLst>
  <p:sldIdLst>
    <p:sldId id="627" r:id="rId4"/>
    <p:sldId id="628" r:id="rId5"/>
    <p:sldId id="545" r:id="rId6"/>
    <p:sldId id="623" r:id="rId7"/>
    <p:sldId id="626" r:id="rId8"/>
    <p:sldId id="548" r:id="rId9"/>
    <p:sldId id="550" r:id="rId10"/>
    <p:sldId id="631" r:id="rId11"/>
    <p:sldId id="632" r:id="rId12"/>
    <p:sldId id="63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BF40F0B-4F43-4FAC-A44B-30B01452C980}">
          <p14:sldIdLst>
            <p14:sldId id="627"/>
            <p14:sldId id="628"/>
          </p14:sldIdLst>
        </p14:section>
        <p14:section name="Симвоми низове и текстообработка" id="{4F292909-1B7D-40DF-82DD-66B412164F61}">
          <p14:sldIdLst>
            <p14:sldId id="545"/>
            <p14:sldId id="623"/>
            <p14:sldId id="626"/>
            <p14:sldId id="548"/>
            <p14:sldId id="550"/>
          </p14:sldIdLst>
        </p14:section>
        <p14:section name="Заключение" id="{93A79608-CDC7-47A6-B36A-7E61EDBAA505}">
          <p14:sldIdLst>
            <p14:sldId id="631"/>
            <p14:sldId id="632"/>
            <p14:sldId id="633"/>
          </p14:sldIdLst>
        </p14:section>
        <p14:section name="Conclusion" id="{9286E23B-2FC3-40A0-8C1A-42589FB25A3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FFFF"/>
    <a:srgbClr val="F0A22E"/>
    <a:srgbClr val="D2A010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6256" autoAdjust="0"/>
  </p:normalViewPr>
  <p:slideViewPr>
    <p:cSldViewPr>
      <p:cViewPr varScale="1">
        <p:scale>
          <a:sx n="76" d="100"/>
          <a:sy n="76" d="100"/>
        </p:scale>
        <p:origin x="342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2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17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1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9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402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1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31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7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1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907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7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 smtClean="0">
                <a:latin typeface="+mn-ea"/>
              </a:rPr>
              <a:t>Работа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 smtClean="0">
                <a:latin typeface="+mn-ea"/>
              </a:rPr>
              <a:t>Символни </a:t>
            </a:r>
            <a:r>
              <a:rPr lang="bg-BG" altLang="en-US" dirty="0" smtClean="0">
                <a:latin typeface="+mn-ea"/>
              </a:rPr>
              <a:t>низове и </a:t>
            </a:r>
            <a:r>
              <a:rPr lang="bg-BG" altLang="en-US" dirty="0" smtClean="0">
                <a:latin typeface="+mn-ea"/>
              </a:rPr>
              <a:t>текстообработка. Основни операции със низове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82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6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Търсене</a:t>
            </a:r>
            <a:endParaRPr lang="en-US" dirty="0"/>
          </a:p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Извличане на подниз</a:t>
            </a:r>
          </a:p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Разделяне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Намиране на подниз в даден символен низ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 smtClean="0"/>
              <a:t>връща индекса на първия символ или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str.LastIndexOf(string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 smtClean="0"/>
              <a:t>намира последното копие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Търсене в символен низ</a:t>
            </a:r>
            <a:endParaRPr lang="bg-BG" dirty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56004" y="2725516"/>
            <a:ext cx="10210800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email = "vasko@gmail.org";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firstIndex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secondIndex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("a", 2);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notFound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767116" y="5523181"/>
            <a:ext cx="10210801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verse = "To be or not to be…";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lastIndex = verse.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882">
            <a:off x="10044222" y="2328394"/>
            <a:ext cx="1845165" cy="1845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16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Даден ви е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Намерете колко пъти, че модел се появява в текста</a:t>
            </a:r>
          </a:p>
          <a:p>
            <a:pPr lvl="1"/>
            <a:r>
              <a:rPr lang="bg-BG" dirty="0" smtClean="0"/>
              <a:t>Припокриване е позволено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GB" dirty="0" smtClean="0"/>
              <a:t>: </a:t>
            </a:r>
            <a:r>
              <a:rPr lang="bg-BG" dirty="0" smtClean="0"/>
              <a:t>Брой появявания на подниз в низ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https://judge.softuni.bg/Contests/Practice/Index/320#1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7570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68014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Решение:</a:t>
            </a:r>
            <a:r>
              <a:rPr lang="en-GB" dirty="0" smtClean="0"/>
              <a:t> </a:t>
            </a:r>
            <a:r>
              <a:rPr lang="bg-BG" dirty="0"/>
              <a:t>Брой появявания на подниз в низ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51121"/>
            <a:ext cx="10668000" cy="5278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Console.ReadLine().ToLower();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Console.ReadLine().ToLower();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!= -1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counter++;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index + 1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Console.WriteLine(counter);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Извличане на подниз</a:t>
            </a:r>
            <a:endParaRPr lang="bg-BG" dirty="0"/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1791856"/>
            <a:ext cx="101473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== "Rila2017"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4057072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== "Rila2017.jpg"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8128"/>
              </p:ext>
            </p:extLst>
          </p:nvPr>
        </p:nvGraphicFramePr>
        <p:xfrm>
          <a:off x="1072498" y="5659584"/>
          <a:ext cx="10127319" cy="909206"/>
        </p:xfrm>
        <a:graphic>
          <a:graphicData uri="http://schemas.openxmlformats.org/drawingml/2006/table">
            <a:tbl>
              <a:tblPr/>
              <a:tblGrid>
                <a:gridCol w="507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7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7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14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73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34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734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73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930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734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538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538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538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734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0538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05387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05387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07346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0734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07346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41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16945" y="5678056"/>
            <a:ext cx="6059055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5116945" y="5678056"/>
            <a:ext cx="4045528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146864-5063-4076-8DAB-C3C8D34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12" y="1887721"/>
            <a:ext cx="1981372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animBg="1"/>
      <p:bldP spid="9" grpId="0" animBg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Разделяне на символен низ по дадени разделители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Разделяне на символни низове</a:t>
            </a:r>
            <a:endParaRPr lang="bg-BG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684212" y="1915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(params char[] separator)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3389055"/>
            <a:ext cx="10668000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 "Amstel,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Zagorka,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Tuborg,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Becks.";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Console.WriteLine(beer);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28" y="4704915"/>
            <a:ext cx="1359476" cy="122021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4162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Освен сравняване и съединяване на символни низове, можем да: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т</a:t>
            </a:r>
            <a:r>
              <a:rPr lang="bg-BG" sz="2800" dirty="0" smtClean="0"/>
              <a:t>ърсим подниз в низ с метода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endParaRPr lang="bg-BG" sz="2800" dirty="0" smtClean="0"/>
          </a:p>
          <a:p>
            <a:pPr lvl="1">
              <a:lnSpc>
                <a:spcPct val="110000"/>
              </a:lnSpc>
            </a:pPr>
            <a:r>
              <a:rPr lang="bg-BG" sz="2800" dirty="0" smtClean="0"/>
              <a:t>извличаме подниз от низ с метода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endParaRPr lang="bg-BG" sz="2800" dirty="0" smtClean="0"/>
          </a:p>
          <a:p>
            <a:pPr lvl="1">
              <a:lnSpc>
                <a:spcPct val="110000"/>
              </a:lnSpc>
            </a:pPr>
            <a:r>
              <a:rPr lang="bg-BG" sz="2800" dirty="0"/>
              <a:t>р</a:t>
            </a:r>
            <a:r>
              <a:rPr lang="bg-BG" sz="2800" dirty="0" smtClean="0"/>
              <a:t>азделяме низ на поднизове по  дадени разделителни символи с метода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ea"/>
              </a:rPr>
              <a:t>[</a:t>
            </a:r>
            <a:r>
              <a:rPr lang="bg-BG" dirty="0" smtClean="0">
                <a:latin typeface="+mn-ea"/>
              </a:rPr>
              <a:t>Заглавието на презентацията</a:t>
            </a:r>
            <a:r>
              <a:rPr lang="en-US" dirty="0" smtClean="0">
                <a:latin typeface="+mn-ea"/>
              </a:rPr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502</Words>
  <Application>Microsoft Office PowerPoint</Application>
  <PresentationFormat>Custom</PresentationFormat>
  <Paragraphs>138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3_SoftUni 16x9</vt:lpstr>
      <vt:lpstr>4_SoftUni 16x9</vt:lpstr>
      <vt:lpstr>Работа със Символни низове</vt:lpstr>
      <vt:lpstr>Съдържание</vt:lpstr>
      <vt:lpstr>Търсене в символен низ</vt:lpstr>
      <vt:lpstr>Задача: Брой появявания на подниз в низ</vt:lpstr>
      <vt:lpstr>Решение: Брой появявания на подниз в низ </vt:lpstr>
      <vt:lpstr>Извличане на подниз</vt:lpstr>
      <vt:lpstr>Разделяне на символни низове</vt:lpstr>
      <vt:lpstr>Обобщение</vt:lpstr>
      <vt:lpstr>[Заглавието на презентацията]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2018-01-28T09:59:23Z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