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8" r:id="rId2"/>
  </p:sldMasterIdLst>
  <p:notesMasterIdLst>
    <p:notesMasterId r:id="rId13"/>
  </p:notesMasterIdLst>
  <p:handoutMasterIdLst>
    <p:handoutMasterId r:id="rId14"/>
  </p:handoutMasterIdLst>
  <p:sldIdLst>
    <p:sldId id="628" r:id="rId3"/>
    <p:sldId id="629" r:id="rId4"/>
    <p:sldId id="553" r:id="rId5"/>
    <p:sldId id="627" r:id="rId6"/>
    <p:sldId id="624" r:id="rId7"/>
    <p:sldId id="554" r:id="rId8"/>
    <p:sldId id="555" r:id="rId9"/>
    <p:sldId id="630" r:id="rId10"/>
    <p:sldId id="631" r:id="rId11"/>
    <p:sldId id="632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1E3ED0C-2E85-4A67-BFFC-68945ABF7DB7}">
          <p14:sldIdLst>
            <p14:sldId id="628"/>
            <p14:sldId id="629"/>
          </p14:sldIdLst>
        </p14:section>
        <p14:section name="Други операции със Символни низове" id="{E9A42B2B-DA87-48CB-A152-B032C727EFC4}">
          <p14:sldIdLst>
            <p14:sldId id="553"/>
            <p14:sldId id="627"/>
            <p14:sldId id="624"/>
            <p14:sldId id="554"/>
            <p14:sldId id="555"/>
          </p14:sldIdLst>
        </p14:section>
        <p14:section name="Заключение" id="{449D8EFE-30E7-4BF4-AB34-6F52CF19EA71}">
          <p14:sldIdLst>
            <p14:sldId id="630"/>
            <p14:sldId id="631"/>
            <p14:sldId id="6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FFFF"/>
    <a:srgbClr val="F0A22E"/>
    <a:srgbClr val="D2A010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6256" autoAdjust="0"/>
  </p:normalViewPr>
  <p:slideViewPr>
    <p:cSldViewPr>
      <p:cViewPr varScale="1">
        <p:scale>
          <a:sx n="76" d="100"/>
          <a:sy n="76" d="100"/>
        </p:scale>
        <p:origin x="342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1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63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9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3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0487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1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84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1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1/23/2018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282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Други операции със символни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60000" lnSpcReduction="20000"/>
          </a:bodyPr>
          <a:lstStyle/>
          <a:p>
            <a:r>
              <a:rPr lang="bg-BG" dirty="0"/>
              <a:t>Заместване и изтриване на поднизове</a:t>
            </a:r>
            <a:r>
              <a:rPr lang="en-US" dirty="0"/>
              <a:t>, </a:t>
            </a:r>
            <a:r>
              <a:rPr lang="bg-BG" dirty="0"/>
              <a:t>Смяна на малки с големи букви и обратно</a:t>
            </a:r>
            <a:r>
              <a:rPr lang="en-US" dirty="0"/>
              <a:t>, </a:t>
            </a:r>
            <a:r>
              <a:rPr lang="bg-BG" dirty="0"/>
              <a:t>Отрязване </a:t>
            </a:r>
          </a:p>
          <a:p>
            <a:endParaRPr lang="x-none" altLang="en-US" dirty="0">
              <a:latin typeface="+mn-ea"/>
            </a:endParaRP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5515" y="3571030"/>
            <a:ext cx="4222023" cy="22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4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Смяна и изтриване на </a:t>
            </a:r>
            <a:r>
              <a:rPr lang="ru-RU" dirty="0" smtClean="0"/>
              <a:t>поднизове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Задача: Текстов филтър (забранени думи</a:t>
            </a:r>
            <a:r>
              <a:rPr lang="ru-RU" dirty="0" smtClean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Задача: Текстов </a:t>
            </a:r>
            <a:r>
              <a:rPr lang="ru-RU" dirty="0" smtClean="0"/>
              <a:t>филтър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Промяна на капитализацията на </a:t>
            </a:r>
            <a:r>
              <a:rPr lang="ru-RU" dirty="0" smtClean="0"/>
              <a:t>буквите (малки/големи букви)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Оформяне на празно пространство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str.Replace(match,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replacement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– </a:t>
            </a:r>
            <a:r>
              <a:rPr lang="bg-BG" sz="2800" dirty="0" smtClean="0"/>
              <a:t>замества всички </a:t>
            </a:r>
            <a:r>
              <a:rPr lang="bg-BG" sz="2800" dirty="0" smtClean="0"/>
              <a:t>съвпадения</a:t>
            </a: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/>
              <a:t>Резултатът е нов низ (низовете са неизменни)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bg-BG" sz="2800" dirty="0" smtClean="0"/>
          </a:p>
          <a:p>
            <a:pPr marL="377825" lvl="1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str.Re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– </a:t>
            </a:r>
            <a:r>
              <a:rPr lang="bg-BG" sz="2800" dirty="0" smtClean="0"/>
              <a:t>изтрива част от </a:t>
            </a:r>
            <a:r>
              <a:rPr lang="bg-BG" sz="2800" dirty="0" smtClean="0"/>
              <a:t>низ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/>
              <a:t>Произвежда нов низ като </a:t>
            </a:r>
            <a:r>
              <a:rPr lang="ru-RU" sz="2800" dirty="0" smtClean="0"/>
              <a:t>резултат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Смяна и изтриване на поднизове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4212" y="2458940"/>
            <a:ext cx="10439400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13363" y="4879693"/>
            <a:ext cx="10434061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4567";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3);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pic>
        <p:nvPicPr>
          <p:cNvPr id="8194" name="Picture 2" descr="Резултат с изображение за replace icon">
            <a:extLst>
              <a:ext uri="{FF2B5EF4-FFF2-40B4-BE49-F238E27FC236}">
                <a16:creationId xmlns="" xmlns:a16="http://schemas.microsoft.com/office/drawing/2014/main" id="{AC7E8A66-650F-4195-A4C0-19706CA8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19907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Свързано изображение">
            <a:extLst>
              <a:ext uri="{FF2B5EF4-FFF2-40B4-BE49-F238E27FC236}">
                <a16:creationId xmlns="" xmlns:a16="http://schemas.microsoft.com/office/drawing/2014/main" id="{6A0F9776-5DDF-46D5-B145-745F03D3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48926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77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4638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Дадени са </a:t>
            </a:r>
            <a:r>
              <a:rPr lang="ru-RU" dirty="0" smtClean="0">
                <a:solidFill>
                  <a:srgbClr val="F3CD60"/>
                </a:solidFill>
              </a:rPr>
              <a:t>текст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F3CD60"/>
                </a:solidFill>
              </a:rPr>
              <a:t>низ</a:t>
            </a:r>
            <a:r>
              <a:rPr lang="ru-RU" dirty="0" smtClean="0"/>
              <a:t> от забранени думи Замени всички забранени думи в текста със звездички</a:t>
            </a:r>
            <a:r>
              <a:rPr lang="en-GB" dirty="0" smtClean="0"/>
              <a:t>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 smtClean="0"/>
              <a:t>), </a:t>
            </a:r>
            <a:r>
              <a:rPr lang="ru-RU" dirty="0" smtClean="0"/>
              <a:t>чийто брой е равен на дължината на думата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Задача: Текстов филтър (забранени думи)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012" y="3175096"/>
            <a:ext cx="990204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Linux, Windows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5864548" y="4688879"/>
            <a:ext cx="380999" cy="29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20861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https://judge.softuni.bg/Contests/Practice/Index/320#2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93552" y="5123872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Текстов филтър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512" y="990600"/>
            <a:ext cx="11353800" cy="5565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42212" y="2183944"/>
            <a:ext cx="3677653" cy="1632420"/>
          </a:xfrm>
          <a:prstGeom prst="wedgeRoundRectCallout">
            <a:avLst>
              <a:gd name="adj1" fmla="val -71599"/>
              <a:gd name="adj2" fmla="val 33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Contains(…)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проверява дали </a:t>
            </a:r>
            <a:r>
              <a:rPr lang="ru-RU" sz="2800" dirty="0" smtClean="0">
                <a:solidFill>
                  <a:srgbClr val="F3CD60"/>
                </a:solidFill>
              </a:rPr>
              <a:t>низ</a:t>
            </a:r>
            <a:r>
              <a:rPr lang="ru-RU" sz="2800" dirty="0" smtClean="0">
                <a:solidFill>
                  <a:srgbClr val="FFFFFF"/>
                </a:solidFill>
              </a:rPr>
              <a:t> съдържа друг </a:t>
            </a:r>
            <a:r>
              <a:rPr lang="ru-RU" sz="2800" dirty="0" smtClean="0">
                <a:solidFill>
                  <a:srgbClr val="F3CD60"/>
                </a:solidFill>
              </a:rPr>
              <a:t>низ</a:t>
            </a:r>
            <a:endParaRPr lang="bg-BG" sz="2800" b="1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=""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5278584"/>
            <a:ext cx="5105400" cy="1016456"/>
          </a:xfrm>
          <a:prstGeom prst="wedgeRoundRectCallout">
            <a:avLst>
              <a:gd name="adj1" fmla="val -72684"/>
              <a:gd name="adj2" fmla="val -689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 smtClean="0">
                <a:solidFill>
                  <a:srgbClr val="FFFFFF"/>
                </a:solidFill>
              </a:rPr>
              <a:t>Заменя дума с поредица от звездички с еднаква дължина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 smtClean="0"/>
              <a:t>Използване на метода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Използване на метода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Промяна на капитализацията на буквите</a:t>
            </a:r>
            <a:endParaRPr lang="bg-BG" dirty="0"/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689550" y="1932067"/>
            <a:ext cx="10510261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689550" y="4326771"/>
            <a:ext cx="10515599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C8D9BC1-D604-486D-B807-B1D02441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640" y="457200"/>
            <a:ext cx="1712570" cy="11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61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str.Trim()</a:t>
            </a:r>
            <a:r>
              <a:rPr lang="en-US" sz="3000" noProof="1">
                <a:latin typeface="+mj-lt"/>
                <a:cs typeface="Consolas" pitchFamily="49" charset="0"/>
              </a:rPr>
              <a:t> – </a:t>
            </a:r>
            <a:r>
              <a:rPr lang="bg-BG" sz="3000" noProof="1" smtClean="0">
                <a:latin typeface="+mj-lt"/>
                <a:cs typeface="Consolas" pitchFamily="49" charset="0"/>
              </a:rPr>
              <a:t>отрязва празно протранство </a:t>
            </a:r>
            <a:r>
              <a:rPr lang="ru-RU" sz="3000" noProof="1" smtClean="0">
                <a:latin typeface="+mj-lt"/>
                <a:cs typeface="Consolas" pitchFamily="49" charset="0"/>
              </a:rPr>
              <a:t>в началото и края на низ</a:t>
            </a:r>
            <a:endParaRPr lang="en-US" sz="3000" noProof="1">
              <a:latin typeface="+mj-lt"/>
              <a:cs typeface="Consolas" pitchFamily="49" charset="0"/>
            </a:endParaRPr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Trim(params char[] chars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3000" dirty="0">
              <a:latin typeface="Courier New" pitchFamily="49" charset="0"/>
            </a:endParaRPr>
          </a:p>
          <a:p>
            <a:endParaRPr lang="en-US" sz="3000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and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Оформяне на празно пространство</a:t>
            </a:r>
            <a:endParaRPr lang="bg-BG" dirty="0"/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684212" y="1668583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 of white space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84212" y="3626842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', ',' ,'!', '\n','\t');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84212" y="5600181"/>
            <a:ext cx="105918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TrimStart()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clean = "C#   "</a:t>
            </a:r>
          </a:p>
        </p:txBody>
      </p:sp>
      <p:pic>
        <p:nvPicPr>
          <p:cNvPr id="5122" name="Picture 2" descr="Резултат с изображение за trim icon video">
            <a:extLst>
              <a:ext uri="{FF2B5EF4-FFF2-40B4-BE49-F238E27FC236}">
                <a16:creationId xmlns="" xmlns:a16="http://schemas.microsoft.com/office/drawing/2014/main" id="{7E19A4C2-5127-42F4-A44A-A92806CD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1089748"/>
            <a:ext cx="1333045" cy="13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0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464007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Можем да: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сменяме </a:t>
            </a:r>
            <a:r>
              <a:rPr lang="ru-RU" dirty="0"/>
              <a:t>и </a:t>
            </a:r>
            <a:r>
              <a:rPr lang="ru-RU" dirty="0" smtClean="0"/>
              <a:t>изтриваме </a:t>
            </a:r>
            <a:r>
              <a:rPr lang="ru-RU" dirty="0"/>
              <a:t>поднизове</a:t>
            </a:r>
          </a:p>
          <a:p>
            <a:pPr>
              <a:lnSpc>
                <a:spcPct val="150000"/>
              </a:lnSpc>
            </a:pPr>
            <a:r>
              <a:rPr lang="ru-RU" dirty="0"/>
              <a:t>д</a:t>
            </a:r>
            <a:r>
              <a:rPr lang="ru-RU" dirty="0" smtClean="0"/>
              <a:t>а правим филтри, да обработваме текст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п</a:t>
            </a:r>
            <a:r>
              <a:rPr lang="ru-RU" dirty="0" smtClean="0"/>
              <a:t>роменяме капитализацията </a:t>
            </a:r>
            <a:r>
              <a:rPr lang="ru-RU" dirty="0"/>
              <a:t>на буквите 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оформяме празно </a:t>
            </a:r>
            <a:r>
              <a:rPr lang="bg-BG" dirty="0"/>
              <a:t>пространство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2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ea"/>
              </a:rPr>
              <a:t>[</a:t>
            </a:r>
            <a:r>
              <a:rPr lang="bg-BG" dirty="0" smtClean="0">
                <a:latin typeface="+mn-ea"/>
              </a:rPr>
              <a:t>Заглавието на презентацията</a:t>
            </a:r>
            <a:r>
              <a:rPr lang="en-US" dirty="0" smtClean="0">
                <a:latin typeface="+mn-ea"/>
              </a:rPr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565</Words>
  <Application>Microsoft Office PowerPoint</Application>
  <PresentationFormat>Custom</PresentationFormat>
  <Paragraphs>103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Wingdings</vt:lpstr>
      <vt:lpstr>Wingdings 2</vt:lpstr>
      <vt:lpstr>1_SoftUni 16x9</vt:lpstr>
      <vt:lpstr>Други операции със символни низове</vt:lpstr>
      <vt:lpstr>Съдържание</vt:lpstr>
      <vt:lpstr>Смяна и изтриване на поднизове</vt:lpstr>
      <vt:lpstr>Задача: Текстов филтър (забранени думи)</vt:lpstr>
      <vt:lpstr>Задача: Текстов филтър</vt:lpstr>
      <vt:lpstr>Промяна на капитализацията на буквите</vt:lpstr>
      <vt:lpstr>Оформяне на празно пространство</vt:lpstr>
      <vt:lpstr>Обобщение</vt:lpstr>
      <vt:lpstr>[Заглавието на презентацията]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/>
  <cp:keywords>C#, text, string, processing,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2018-01-23T03:27:14Z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